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312" r:id="rId4"/>
    <p:sldId id="314" r:id="rId5"/>
    <p:sldId id="326" r:id="rId6"/>
    <p:sldId id="313" r:id="rId7"/>
    <p:sldId id="310" r:id="rId8"/>
    <p:sldId id="284" r:id="rId9"/>
    <p:sldId id="268" r:id="rId10"/>
    <p:sldId id="286" r:id="rId11"/>
    <p:sldId id="287" r:id="rId12"/>
    <p:sldId id="285" r:id="rId13"/>
    <p:sldId id="332" r:id="rId14"/>
    <p:sldId id="329" r:id="rId15"/>
    <p:sldId id="325" r:id="rId16"/>
    <p:sldId id="316" r:id="rId17"/>
    <p:sldId id="294" r:id="rId18"/>
    <p:sldId id="299" r:id="rId19"/>
    <p:sldId id="292" r:id="rId20"/>
    <p:sldId id="293" r:id="rId21"/>
    <p:sldId id="296" r:id="rId22"/>
    <p:sldId id="298" r:id="rId23"/>
    <p:sldId id="302" r:id="rId24"/>
    <p:sldId id="300" r:id="rId25"/>
    <p:sldId id="301" r:id="rId26"/>
    <p:sldId id="297" r:id="rId27"/>
    <p:sldId id="303" r:id="rId28"/>
    <p:sldId id="278" r:id="rId29"/>
    <p:sldId id="262" r:id="rId30"/>
    <p:sldId id="321" r:id="rId31"/>
    <p:sldId id="322" r:id="rId32"/>
    <p:sldId id="295" r:id="rId33"/>
    <p:sldId id="305" r:id="rId34"/>
    <p:sldId id="327" r:id="rId35"/>
    <p:sldId id="306" r:id="rId36"/>
    <p:sldId id="307" r:id="rId37"/>
    <p:sldId id="308" r:id="rId38"/>
    <p:sldId id="309" r:id="rId39"/>
    <p:sldId id="319" r:id="rId40"/>
    <p:sldId id="320" r:id="rId41"/>
    <p:sldId id="311" r:id="rId42"/>
    <p:sldId id="318" r:id="rId43"/>
    <p:sldId id="275" r:id="rId44"/>
    <p:sldId id="276" r:id="rId45"/>
    <p:sldId id="324" r:id="rId46"/>
    <p:sldId id="264" r:id="rId47"/>
    <p:sldId id="279" r:id="rId48"/>
    <p:sldId id="330" r:id="rId49"/>
    <p:sldId id="333" r:id="rId50"/>
    <p:sldId id="334" r:id="rId51"/>
    <p:sldId id="331" r:id="rId52"/>
    <p:sldId id="335" r:id="rId53"/>
    <p:sldId id="290" r:id="rId54"/>
    <p:sldId id="328" r:id="rId55"/>
    <p:sldId id="336" r:id="rId56"/>
    <p:sldId id="337" r:id="rId57"/>
    <p:sldId id="338" r:id="rId58"/>
    <p:sldId id="339" r:id="rId59"/>
    <p:sldId id="340" r:id="rId60"/>
    <p:sldId id="341" r:id="rId61"/>
    <p:sldId id="342" r:id="rId62"/>
    <p:sldId id="343" r:id="rId63"/>
    <p:sldId id="344" r:id="rId64"/>
    <p:sldId id="345" r:id="rId65"/>
    <p:sldId id="346" r:id="rId66"/>
    <p:sldId id="281"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D2DB3"/>
    <a:srgbClr val="26429A"/>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6" autoAdjust="0"/>
    <p:restoredTop sz="95227" autoAdjust="0"/>
  </p:normalViewPr>
  <p:slideViewPr>
    <p:cSldViewPr showGuides="1">
      <p:cViewPr>
        <p:scale>
          <a:sx n="70" d="100"/>
          <a:sy n="70" d="100"/>
        </p:scale>
        <p:origin x="-146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A0CF56-130F-4326-B17E-A0CE9B7A1B38}" type="datetimeFigureOut">
              <a:rPr lang="en-US" smtClean="0"/>
              <a:pPr/>
              <a:t>3/31/2014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7D84CB-9DF7-419E-848C-A12838C2F338}" type="slidenum">
              <a:rPr lang="en-US" smtClean="0"/>
              <a:pPr/>
              <a:t>‹#›</a:t>
            </a:fld>
            <a:endParaRPr lang="en-US" dirty="0"/>
          </a:p>
        </p:txBody>
      </p:sp>
    </p:spTree>
    <p:extLst>
      <p:ext uri="{BB962C8B-B14F-4D97-AF65-F5344CB8AC3E}">
        <p14:creationId xmlns:p14="http://schemas.microsoft.com/office/powerpoint/2010/main" val="3706918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7</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19</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20</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21</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22</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23</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24</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25</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26</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27</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30</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Annual fossil fuel production in Uintah Basin since 2009 for (a) oil and (b) gas. (c) Total value of fossil fuel production in Utah since 2001.  1 barrel = 159 L, 1 MCF = 28.3 m</a:t>
            </a:r>
            <a:r>
              <a:rPr lang="en-US" sz="1200" kern="1200" baseline="30000" dirty="0" smtClean="0">
                <a:solidFill>
                  <a:schemeClr val="tx1"/>
                </a:solidFill>
                <a:effectLst/>
                <a:latin typeface="+mn-lt"/>
                <a:ea typeface="+mn-ea"/>
                <a:cs typeface="+mn-cs"/>
              </a:rPr>
              <a:t>3</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8</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31</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32</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33</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35</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36</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37</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38</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39</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40</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41</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what actinic flux is: Energy</a:t>
            </a:r>
            <a:r>
              <a:rPr lang="en-US" baseline="0" dirty="0" smtClean="0"/>
              <a:t> available to photochemical reactions, without consideration of direction. Includes direct, reflected, and scattered radiation.  (quanta cm</a:t>
            </a:r>
            <a:r>
              <a:rPr lang="en-US" baseline="30000" dirty="0" smtClean="0"/>
              <a:t>-2</a:t>
            </a:r>
            <a:r>
              <a:rPr lang="en-US" baseline="0" dirty="0" smtClean="0"/>
              <a:t> s</a:t>
            </a:r>
            <a:r>
              <a:rPr lang="en-US" baseline="30000" dirty="0" smtClean="0"/>
              <a:t>-1</a:t>
            </a:r>
            <a:r>
              <a:rPr lang="en-US" baseline="0" dirty="0" smtClean="0"/>
              <a:t> on order of 10</a:t>
            </a:r>
            <a:r>
              <a:rPr lang="en-US" baseline="30000" dirty="0" smtClean="0"/>
              <a:t>14</a:t>
            </a:r>
            <a:r>
              <a:rPr lang="en-US" baseline="0" dirty="0" smtClean="0"/>
              <a:t>)</a:t>
            </a:r>
          </a:p>
          <a:p>
            <a:endParaRPr lang="en-US" dirty="0" smtClean="0"/>
          </a:p>
          <a:p>
            <a:r>
              <a:rPr lang="en-US" dirty="0" smtClean="0"/>
              <a:t>The Uintah</a:t>
            </a:r>
            <a:r>
              <a:rPr lang="en-US" baseline="0" dirty="0" smtClean="0"/>
              <a:t> Basin suffers from a wintertime ozone problem.  Wintertime ozone issues in rural areas have come into the scientific crosshairs over the past 5-10 years, first in WY UGRB.  They are really the result of 3 factors: Industry, Geography, and Meteorology.  As you can see from the top image here, the UB has extensive industrial fossil fuel extraction in the form of oil &amp; gas operations, which result in large pollutant emission into the lower atmosphere.  The geography of the UB, as a large, deep, bowl restricts horizontal mixing and airmass exchange from outside the basin.  And finally, meteorology contributes to stagnant conditions that further restrict mixing in the form of persistent CAPs.  These CAPs inhibit vertical mixing due to the presence on strong stability and low level inversions.  Turbulent mixing is further inhibited within the CAP by light winds.  These factors combine to allow for building pollutant concentrations.  The snow cover also results in large photolysis rates due solar radiation passing through the near atmospheric layer twice.  This leads to ozone production thru photolysis and a significant health problem for the local population.</a:t>
            </a:r>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9</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42</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43</a:t>
            </a:fld>
            <a:endParaRPr lang="en-US" dirty="0"/>
          </a:p>
        </p:txBody>
      </p:sp>
    </p:spTree>
    <p:extLst>
      <p:ext uri="{BB962C8B-B14F-4D97-AF65-F5344CB8AC3E}">
        <p14:creationId xmlns:p14="http://schemas.microsoft.com/office/powerpoint/2010/main" val="475019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52</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53</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10</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11</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Uintah</a:t>
            </a:r>
            <a:r>
              <a:rPr lang="en-US" baseline="0" dirty="0" smtClean="0"/>
              <a:t> Basin suffers from a wintertime ozone problem.  Wintertime ozone issues in rural areas have come into the scientific crosshairs over the past 5-10 years, first in WY UGRB.  They are really the result of 3 factors: Industry, Geography, and Meteorology.  As you can see from the top image here, the UB has extensive industrial fossil fuel extraction in the form of oil &amp; gas operations, which result in large pollutant emission into the lower atmosphere.  The geography of the UB, as a large, deep, bowl restricts horizontal mixing and airmass exchange from outside the basin.  And finally, meteorology contributes to stagnant conditions that further restrict mixing in the form of persistent CAPs.  These CAPs inhibit vertical mixing due to the presence on strong stability and low level inversions.  Turbulent mixing is further inhibited within the CAP by light winds.  These factors combine to allow for building pollutant concentrations.  The snow cover also results in large photolysis rates due solar radiation passing through the near atmospheric layer twice.  This leads to ozone production thru photolysis and a significant health problem for the local population.</a:t>
            </a:r>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12</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15</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17</a:t>
            </a:fld>
            <a:endParaRPr lang="en-US" dirty="0"/>
          </a:p>
        </p:txBody>
      </p:sp>
    </p:spTree>
    <p:extLst>
      <p:ext uri="{BB962C8B-B14F-4D97-AF65-F5344CB8AC3E}">
        <p14:creationId xmlns:p14="http://schemas.microsoft.com/office/powerpoint/2010/main" val="3661364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7D84CB-9DF7-419E-848C-A12838C2F338}" type="slidenum">
              <a:rPr lang="en-US" smtClean="0"/>
              <a:pPr/>
              <a:t>18</a:t>
            </a:fld>
            <a:endParaRPr lang="en-US" dirty="0"/>
          </a:p>
        </p:txBody>
      </p:sp>
    </p:spTree>
    <p:extLst>
      <p:ext uri="{BB962C8B-B14F-4D97-AF65-F5344CB8AC3E}">
        <p14:creationId xmlns:p14="http://schemas.microsoft.com/office/powerpoint/2010/main" val="3661364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3912598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113061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259265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20225075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2394382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819393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4169293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1900285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1300041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2417941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4A5D3C7-AAD8-4256-804E-D9C0723AF172}" type="datetimeFigureOut">
              <a:rPr lang="en-US" smtClean="0"/>
              <a:pPr/>
              <a:t>3/31/2014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428694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A5D3C7-AAD8-4256-804E-D9C0723AF172}" type="datetimeFigureOut">
              <a:rPr lang="en-US" smtClean="0"/>
              <a:pPr/>
              <a:t>3/31/2014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D511D-BF3A-4D49-8C5B-1EDF03DC6FAF}" type="slidenum">
              <a:rPr lang="en-US" smtClean="0"/>
              <a:pPr/>
              <a:t>‹#›</a:t>
            </a:fld>
            <a:endParaRPr lang="en-US" dirty="0"/>
          </a:p>
        </p:txBody>
      </p:sp>
    </p:spTree>
    <p:extLst>
      <p:ext uri="{BB962C8B-B14F-4D97-AF65-F5344CB8AC3E}">
        <p14:creationId xmlns:p14="http://schemas.microsoft.com/office/powerpoint/2010/main" val="248634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1.tiff"/><Relationship Id="rId4" Type="http://schemas.openxmlformats.org/officeDocument/2006/relationships/image" Target="../media/image10.tiff"/></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8.emf"/><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7.tiff"/><Relationship Id="rId5" Type="http://schemas.openxmlformats.org/officeDocument/2006/relationships/image" Target="../media/image76.tiff"/><Relationship Id="rId4" Type="http://schemas.openxmlformats.org/officeDocument/2006/relationships/image" Target="../media/image75.tiff"/></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04.tiff"/><Relationship Id="rId4" Type="http://schemas.openxmlformats.org/officeDocument/2006/relationships/image" Target="../media/image103.tiff"/></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hyperlink" Target="http://journals.ametsoc.org/doi/abs/10.1175/MWR-D-12-00328.1" TargetMode="Externa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1.gif"/><Relationship Id="rId2" Type="http://schemas.openxmlformats.org/officeDocument/2006/relationships/image" Target="../media/image120.gif"/><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57.xml.rels><?xml version="1.0" encoding="UTF-8" standalone="yes"?>
<Relationships xmlns="http://schemas.openxmlformats.org/package/2006/relationships"><Relationship Id="rId2" Type="http://schemas.openxmlformats.org/officeDocument/2006/relationships/image" Target="../media/image126.tiff"/><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27.tif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3.tif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36.tif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13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ecrosman\Pictures\2013-02-02\062.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419100" y="152400"/>
            <a:ext cx="8305800" cy="2819400"/>
          </a:xfrm>
        </p:spPr>
        <p:txBody>
          <a:bodyPr>
            <a:normAutofit/>
          </a:bodyPr>
          <a:lstStyle/>
          <a:p>
            <a:r>
              <a:rPr lang="en-US" sz="4000" b="1" dirty="0" smtClean="0"/>
              <a:t>Analysis and Simulation of a Cold-Air Pool and High Wintertime Ozone Episode in Utah’s Uintah Basin</a:t>
            </a:r>
            <a:endParaRPr lang="en-US" sz="4000" b="1" dirty="0"/>
          </a:p>
        </p:txBody>
      </p:sp>
      <p:sp>
        <p:nvSpPr>
          <p:cNvPr id="5" name="Subtitle 4"/>
          <p:cNvSpPr>
            <a:spLocks noGrp="1"/>
          </p:cNvSpPr>
          <p:nvPr>
            <p:ph type="subTitle" idx="1"/>
          </p:nvPr>
        </p:nvSpPr>
        <p:spPr>
          <a:xfrm>
            <a:off x="647700" y="3124200"/>
            <a:ext cx="7848600" cy="1219200"/>
          </a:xfrm>
        </p:spPr>
        <p:txBody>
          <a:bodyPr>
            <a:noAutofit/>
          </a:bodyPr>
          <a:lstStyle/>
          <a:p>
            <a:r>
              <a:rPr lang="en-US" sz="2800" b="1" dirty="0" smtClean="0">
                <a:solidFill>
                  <a:schemeClr val="tx1"/>
                </a:solidFill>
              </a:rPr>
              <a:t>Erik M. Neemann</a:t>
            </a:r>
          </a:p>
          <a:p>
            <a:r>
              <a:rPr lang="en-US" sz="2800" b="1" dirty="0" smtClean="0">
                <a:solidFill>
                  <a:schemeClr val="tx1"/>
                </a:solidFill>
              </a:rPr>
              <a:t>M.S. Candidate</a:t>
            </a:r>
          </a:p>
          <a:p>
            <a:endParaRPr lang="en-US" sz="2800" b="1" dirty="0">
              <a:solidFill>
                <a:schemeClr val="tx1"/>
              </a:solidFill>
            </a:endParaRPr>
          </a:p>
          <a:p>
            <a:endParaRPr lang="en-US" sz="2800" b="1" dirty="0" smtClean="0">
              <a:solidFill>
                <a:schemeClr val="tx1"/>
              </a:solidFill>
            </a:endParaRPr>
          </a:p>
        </p:txBody>
      </p:sp>
      <p:sp>
        <p:nvSpPr>
          <p:cNvPr id="7" name="Slide Number Placeholder 12"/>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1BE479-3FC8-46B3-9F2B-7BBE1C89B535}" type="slidenum">
              <a:rPr lang="en-US" smtClean="0"/>
              <a:pPr/>
              <a:t>1</a:t>
            </a:fld>
            <a:endParaRPr lang="en-US" dirty="0"/>
          </a:p>
        </p:txBody>
      </p:sp>
      <p:sp>
        <p:nvSpPr>
          <p:cNvPr id="8" name="Subtitle 4"/>
          <p:cNvSpPr txBox="1">
            <a:spLocks/>
          </p:cNvSpPr>
          <p:nvPr/>
        </p:nvSpPr>
        <p:spPr>
          <a:xfrm>
            <a:off x="647700" y="5807075"/>
            <a:ext cx="7848600" cy="6858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800" b="1" dirty="0" smtClean="0">
                <a:solidFill>
                  <a:schemeClr val="tx1"/>
                </a:solidFill>
              </a:rPr>
              <a:t>31 March 2014</a:t>
            </a:r>
          </a:p>
          <a:p>
            <a:endParaRPr lang="en-US" sz="2800" b="1" dirty="0" smtClean="0">
              <a:solidFill>
                <a:schemeClr val="tx1"/>
              </a:solidFill>
            </a:endParaRPr>
          </a:p>
          <a:p>
            <a:endParaRPr lang="en-US" sz="2800" b="1" dirty="0" smtClean="0">
              <a:solidFill>
                <a:schemeClr val="tx1"/>
              </a:solidFill>
            </a:endParaRPr>
          </a:p>
        </p:txBody>
      </p:sp>
    </p:spTree>
    <p:extLst>
      <p:ext uri="{BB962C8B-B14F-4D97-AF65-F5344CB8AC3E}">
        <p14:creationId xmlns:p14="http://schemas.microsoft.com/office/powerpoint/2010/main" val="3557078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Snow Cover Variations…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10</a:t>
            </a:fld>
            <a:endParaRPr lang="en-US" dirty="0"/>
          </a:p>
        </p:txBody>
      </p:sp>
      <p:grpSp>
        <p:nvGrpSpPr>
          <p:cNvPr id="2" name="Group 1"/>
          <p:cNvGrpSpPr/>
          <p:nvPr/>
        </p:nvGrpSpPr>
        <p:grpSpPr>
          <a:xfrm>
            <a:off x="73073" y="582304"/>
            <a:ext cx="4346527" cy="2993115"/>
            <a:chOff x="73073" y="680113"/>
            <a:chExt cx="4346527" cy="2993115"/>
          </a:xfrm>
        </p:grpSpPr>
        <p:pic>
          <p:nvPicPr>
            <p:cNvPr id="17"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75175" y="680113"/>
              <a:ext cx="4344425" cy="2977487"/>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TextBox 23"/>
            <p:cNvSpPr txBox="1"/>
            <p:nvPr/>
          </p:nvSpPr>
          <p:spPr>
            <a:xfrm>
              <a:off x="73073" y="3303896"/>
              <a:ext cx="1305351" cy="369332"/>
            </a:xfrm>
            <a:prstGeom prst="rect">
              <a:avLst/>
            </a:prstGeom>
            <a:solidFill>
              <a:schemeClr val="bg1"/>
            </a:solidFill>
            <a:ln w="25400">
              <a:solidFill>
                <a:schemeClr val="tx1"/>
              </a:solidFill>
            </a:ln>
          </p:spPr>
          <p:txBody>
            <a:bodyPr wrap="square" rtlCol="0">
              <a:spAutoFit/>
            </a:bodyPr>
            <a:lstStyle/>
            <a:p>
              <a:pPr algn="ctr"/>
              <a:r>
                <a:rPr lang="en-US" b="1" dirty="0" smtClean="0"/>
                <a:t>2 Feb 2013</a:t>
              </a:r>
            </a:p>
          </p:txBody>
        </p:sp>
      </p:grpSp>
      <p:grpSp>
        <p:nvGrpSpPr>
          <p:cNvPr id="3" name="Group 2"/>
          <p:cNvGrpSpPr/>
          <p:nvPr/>
        </p:nvGrpSpPr>
        <p:grpSpPr>
          <a:xfrm>
            <a:off x="62552" y="3796270"/>
            <a:ext cx="4358073" cy="2922683"/>
            <a:chOff x="62552" y="3796270"/>
            <a:chExt cx="4358073" cy="2922683"/>
          </a:xfrm>
        </p:grpSpPr>
        <p:pic>
          <p:nvPicPr>
            <p:cNvPr id="19" name="Picture 9"/>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76200" y="3796270"/>
              <a:ext cx="4344425" cy="29093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6" name="TextBox 25"/>
            <p:cNvSpPr txBox="1"/>
            <p:nvPr/>
          </p:nvSpPr>
          <p:spPr>
            <a:xfrm>
              <a:off x="62552" y="6349621"/>
              <a:ext cx="1305351" cy="369332"/>
            </a:xfrm>
            <a:prstGeom prst="rect">
              <a:avLst/>
            </a:prstGeom>
            <a:solidFill>
              <a:schemeClr val="bg1"/>
            </a:solidFill>
            <a:ln w="25400">
              <a:solidFill>
                <a:schemeClr val="tx1"/>
              </a:solidFill>
            </a:ln>
          </p:spPr>
          <p:txBody>
            <a:bodyPr wrap="square" rtlCol="0">
              <a:spAutoFit/>
            </a:bodyPr>
            <a:lstStyle/>
            <a:p>
              <a:pPr algn="ctr"/>
              <a:r>
                <a:rPr lang="en-US" b="1" dirty="0" smtClean="0"/>
                <a:t>2 Feb 2014</a:t>
              </a:r>
            </a:p>
          </p:txBody>
        </p:sp>
      </p:grpSp>
      <p:grpSp>
        <p:nvGrpSpPr>
          <p:cNvPr id="4" name="Group 3"/>
          <p:cNvGrpSpPr/>
          <p:nvPr/>
        </p:nvGrpSpPr>
        <p:grpSpPr>
          <a:xfrm>
            <a:off x="4645925" y="3796270"/>
            <a:ext cx="4366270" cy="2922978"/>
            <a:chOff x="4645925" y="3796270"/>
            <a:chExt cx="4366270" cy="2922978"/>
          </a:xfrm>
        </p:grpSpPr>
        <p:pic>
          <p:nvPicPr>
            <p:cNvPr id="18" name="Picture 8"/>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4648200" y="3796270"/>
              <a:ext cx="4363995" cy="290933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7" name="TextBox 26"/>
            <p:cNvSpPr txBox="1"/>
            <p:nvPr/>
          </p:nvSpPr>
          <p:spPr>
            <a:xfrm>
              <a:off x="4645925" y="6349916"/>
              <a:ext cx="1443251" cy="369332"/>
            </a:xfrm>
            <a:prstGeom prst="rect">
              <a:avLst/>
            </a:prstGeom>
            <a:solidFill>
              <a:schemeClr val="bg1"/>
            </a:solidFill>
            <a:ln w="25400">
              <a:solidFill>
                <a:schemeClr val="tx1"/>
              </a:solidFill>
            </a:ln>
          </p:spPr>
          <p:txBody>
            <a:bodyPr wrap="square" rtlCol="0">
              <a:spAutoFit/>
            </a:bodyPr>
            <a:lstStyle/>
            <a:p>
              <a:pPr algn="ctr"/>
              <a:r>
                <a:rPr lang="en-US" b="1" dirty="0" smtClean="0"/>
                <a:t>21 Feb 2014</a:t>
              </a:r>
            </a:p>
          </p:txBody>
        </p:sp>
      </p:grpSp>
      <p:sp>
        <p:nvSpPr>
          <p:cNvPr id="12" name="TextBox 11"/>
          <p:cNvSpPr txBox="1"/>
          <p:nvPr/>
        </p:nvSpPr>
        <p:spPr>
          <a:xfrm>
            <a:off x="4648199" y="1059869"/>
            <a:ext cx="4363995" cy="2292931"/>
          </a:xfrm>
          <a:prstGeom prst="rect">
            <a:avLst/>
          </a:prstGeom>
          <a:noFill/>
        </p:spPr>
        <p:txBody>
          <a:bodyPr wrap="square" lIns="76197" tIns="38098" rIns="76197" bIns="38098" rtlCol="0">
            <a:spAutoFit/>
          </a:bodyPr>
          <a:lstStyle/>
          <a:p>
            <a:pPr marL="285739" indent="-285739">
              <a:buFontTx/>
              <a:buChar char="-"/>
            </a:pPr>
            <a:r>
              <a:rPr lang="en-US" sz="2400" b="1" dirty="0" smtClean="0"/>
              <a:t>Large year-to-year variations in snow cover</a:t>
            </a:r>
          </a:p>
          <a:p>
            <a:pPr marL="285739" indent="-285739">
              <a:buFontTx/>
              <a:buChar char="-"/>
            </a:pPr>
            <a:endParaRPr lang="en-US" sz="2400" b="1" dirty="0" smtClean="0"/>
          </a:p>
          <a:p>
            <a:pPr marL="285739" indent="-285739">
              <a:buFontTx/>
              <a:buChar char="-"/>
            </a:pPr>
            <a:r>
              <a:rPr lang="en-US" sz="2400" b="1" dirty="0" smtClean="0"/>
              <a:t>Depends on if snow from early-winter storms can be sustained into February</a:t>
            </a:r>
            <a:endParaRPr lang="en-US" sz="2400" b="1" dirty="0"/>
          </a:p>
        </p:txBody>
      </p:sp>
      <p:sp>
        <p:nvSpPr>
          <p:cNvPr id="16" name="TextBox 15"/>
          <p:cNvSpPr txBox="1"/>
          <p:nvPr/>
        </p:nvSpPr>
        <p:spPr>
          <a:xfrm>
            <a:off x="5263941" y="3429000"/>
            <a:ext cx="3132512" cy="338554"/>
          </a:xfrm>
          <a:prstGeom prst="rect">
            <a:avLst/>
          </a:prstGeom>
          <a:noFill/>
          <a:ln w="25400">
            <a:noFill/>
          </a:ln>
        </p:spPr>
        <p:txBody>
          <a:bodyPr wrap="square" rtlCol="0">
            <a:spAutoFit/>
          </a:bodyPr>
          <a:lstStyle/>
          <a:p>
            <a:r>
              <a:rPr lang="en-US" sz="1600" dirty="0" smtClean="0"/>
              <a:t>Courtesy NASA SPoRT program</a:t>
            </a:r>
            <a:endParaRPr lang="en-US" sz="1600" dirty="0"/>
          </a:p>
        </p:txBody>
      </p:sp>
    </p:spTree>
    <p:extLst>
      <p:ext uri="{BB962C8B-B14F-4D97-AF65-F5344CB8AC3E}">
        <p14:creationId xmlns:p14="http://schemas.microsoft.com/office/powerpoint/2010/main" val="778625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2962589" y="610627"/>
            <a:ext cx="2981011" cy="815604"/>
          </a:xfrm>
          <a:prstGeom prst="rect">
            <a:avLst/>
          </a:prstGeom>
          <a:noFill/>
        </p:spPr>
        <p:txBody>
          <a:bodyPr wrap="square" lIns="76197" tIns="38098" rIns="76197" bIns="38098" rtlCol="0">
            <a:spAutoFit/>
          </a:bodyPr>
          <a:lstStyle/>
          <a:p>
            <a:pPr algn="ctr"/>
            <a:r>
              <a:rPr lang="en-US" sz="2400" b="1" dirty="0" smtClean="0"/>
              <a:t>NAAQS exceedance days at Ouray:</a:t>
            </a:r>
            <a:endParaRPr lang="en-US" sz="2400" b="1" dirty="0"/>
          </a:p>
        </p:txBody>
      </p:sp>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…Set to Ozone Expectations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11</a:t>
            </a:fld>
            <a:endParaRPr lang="en-US" dirty="0"/>
          </a:p>
        </p:txBody>
      </p:sp>
      <p:grpSp>
        <p:nvGrpSpPr>
          <p:cNvPr id="2" name="Group 1"/>
          <p:cNvGrpSpPr/>
          <p:nvPr/>
        </p:nvGrpSpPr>
        <p:grpSpPr>
          <a:xfrm>
            <a:off x="0" y="633669"/>
            <a:ext cx="2935023" cy="6224331"/>
            <a:chOff x="0" y="633669"/>
            <a:chExt cx="2935023" cy="6224331"/>
          </a:xfrm>
        </p:grpSpPr>
        <p:pic>
          <p:nvPicPr>
            <p:cNvPr id="5" name="Picture 7" descr="Untitled.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642295"/>
              <a:ext cx="2924122" cy="20425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2698940"/>
              <a:ext cx="2924122" cy="202581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1" descr="Untitled.pn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4724755"/>
              <a:ext cx="2924122" cy="21332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209800" y="633669"/>
              <a:ext cx="725223" cy="369332"/>
            </a:xfrm>
            <a:prstGeom prst="rect">
              <a:avLst/>
            </a:prstGeom>
            <a:solidFill>
              <a:schemeClr val="bg1"/>
            </a:solidFill>
            <a:ln w="25400">
              <a:solidFill>
                <a:schemeClr val="tx1"/>
              </a:solidFill>
            </a:ln>
          </p:spPr>
          <p:txBody>
            <a:bodyPr wrap="square" rtlCol="0">
              <a:spAutoFit/>
            </a:bodyPr>
            <a:lstStyle/>
            <a:p>
              <a:pPr algn="ctr"/>
              <a:r>
                <a:rPr lang="en-US" b="1" dirty="0" smtClean="0"/>
                <a:t>2009</a:t>
              </a:r>
            </a:p>
          </p:txBody>
        </p:sp>
        <p:sp>
          <p:nvSpPr>
            <p:cNvPr id="12" name="TextBox 11"/>
            <p:cNvSpPr txBox="1"/>
            <p:nvPr/>
          </p:nvSpPr>
          <p:spPr>
            <a:xfrm>
              <a:off x="2209718" y="2684840"/>
              <a:ext cx="725223" cy="369332"/>
            </a:xfrm>
            <a:prstGeom prst="rect">
              <a:avLst/>
            </a:prstGeom>
            <a:solidFill>
              <a:schemeClr val="bg1"/>
            </a:solidFill>
            <a:ln w="25400">
              <a:solidFill>
                <a:schemeClr val="tx1"/>
              </a:solidFill>
            </a:ln>
          </p:spPr>
          <p:txBody>
            <a:bodyPr wrap="square" rtlCol="0">
              <a:spAutoFit/>
            </a:bodyPr>
            <a:lstStyle/>
            <a:p>
              <a:pPr algn="ctr"/>
              <a:r>
                <a:rPr lang="en-US" b="1" dirty="0" smtClean="0"/>
                <a:t>2011</a:t>
              </a:r>
            </a:p>
          </p:txBody>
        </p:sp>
        <p:sp>
          <p:nvSpPr>
            <p:cNvPr id="13" name="TextBox 12"/>
            <p:cNvSpPr txBox="1"/>
            <p:nvPr/>
          </p:nvSpPr>
          <p:spPr>
            <a:xfrm>
              <a:off x="2208280" y="4712776"/>
              <a:ext cx="725223" cy="369332"/>
            </a:xfrm>
            <a:prstGeom prst="rect">
              <a:avLst/>
            </a:prstGeom>
            <a:solidFill>
              <a:schemeClr val="bg1"/>
            </a:solidFill>
            <a:ln w="25400">
              <a:solidFill>
                <a:schemeClr val="tx1"/>
              </a:solidFill>
            </a:ln>
          </p:spPr>
          <p:txBody>
            <a:bodyPr wrap="square" rtlCol="0">
              <a:spAutoFit/>
            </a:bodyPr>
            <a:lstStyle/>
            <a:p>
              <a:pPr algn="ctr"/>
              <a:r>
                <a:rPr lang="en-US" b="1" dirty="0" smtClean="0"/>
                <a:t>2013</a:t>
              </a:r>
            </a:p>
          </p:txBody>
        </p:sp>
      </p:grpSp>
      <p:grpSp>
        <p:nvGrpSpPr>
          <p:cNvPr id="3" name="Group 2"/>
          <p:cNvGrpSpPr/>
          <p:nvPr/>
        </p:nvGrpSpPr>
        <p:grpSpPr>
          <a:xfrm>
            <a:off x="6058275" y="630254"/>
            <a:ext cx="3085725" cy="6227746"/>
            <a:chOff x="6058275" y="630254"/>
            <a:chExt cx="3085725" cy="6227746"/>
          </a:xfrm>
        </p:grpSpPr>
        <p:pic>
          <p:nvPicPr>
            <p:cNvPr id="6" name="Picture 9" descr="Untitled.pn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67535" y="642295"/>
              <a:ext cx="3076465" cy="206934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descr="Untitled.pn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6067535" y="2721797"/>
              <a:ext cx="3076465" cy="215500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067535" y="4876800"/>
              <a:ext cx="3076465" cy="19812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6058275" y="630254"/>
              <a:ext cx="725223" cy="369332"/>
            </a:xfrm>
            <a:prstGeom prst="rect">
              <a:avLst/>
            </a:prstGeom>
            <a:solidFill>
              <a:schemeClr val="bg1"/>
            </a:solidFill>
            <a:ln w="25400">
              <a:solidFill>
                <a:schemeClr val="tx1"/>
              </a:solidFill>
            </a:ln>
          </p:spPr>
          <p:txBody>
            <a:bodyPr wrap="square" rtlCol="0">
              <a:spAutoFit/>
            </a:bodyPr>
            <a:lstStyle/>
            <a:p>
              <a:pPr algn="ctr"/>
              <a:r>
                <a:rPr lang="en-US" b="1" dirty="0" smtClean="0"/>
                <a:t>2010</a:t>
              </a:r>
            </a:p>
          </p:txBody>
        </p:sp>
        <p:sp>
          <p:nvSpPr>
            <p:cNvPr id="16" name="TextBox 15"/>
            <p:cNvSpPr txBox="1"/>
            <p:nvPr/>
          </p:nvSpPr>
          <p:spPr>
            <a:xfrm>
              <a:off x="6058275" y="2720364"/>
              <a:ext cx="725223" cy="369332"/>
            </a:xfrm>
            <a:prstGeom prst="rect">
              <a:avLst/>
            </a:prstGeom>
            <a:solidFill>
              <a:schemeClr val="bg1"/>
            </a:solidFill>
            <a:ln w="25400">
              <a:solidFill>
                <a:schemeClr val="tx1"/>
              </a:solidFill>
            </a:ln>
          </p:spPr>
          <p:txBody>
            <a:bodyPr wrap="square" rtlCol="0">
              <a:spAutoFit/>
            </a:bodyPr>
            <a:lstStyle/>
            <a:p>
              <a:pPr algn="ctr"/>
              <a:r>
                <a:rPr lang="en-US" b="1" dirty="0" smtClean="0"/>
                <a:t>2012</a:t>
              </a:r>
            </a:p>
          </p:txBody>
        </p:sp>
        <p:sp>
          <p:nvSpPr>
            <p:cNvPr id="17" name="TextBox 16"/>
            <p:cNvSpPr txBox="1"/>
            <p:nvPr/>
          </p:nvSpPr>
          <p:spPr>
            <a:xfrm>
              <a:off x="6058275" y="4862590"/>
              <a:ext cx="725223" cy="369332"/>
            </a:xfrm>
            <a:prstGeom prst="rect">
              <a:avLst/>
            </a:prstGeom>
            <a:solidFill>
              <a:schemeClr val="bg1"/>
            </a:solidFill>
            <a:ln w="25400">
              <a:solidFill>
                <a:schemeClr val="tx1"/>
              </a:solidFill>
            </a:ln>
          </p:spPr>
          <p:txBody>
            <a:bodyPr wrap="square" rtlCol="0">
              <a:spAutoFit/>
            </a:bodyPr>
            <a:lstStyle/>
            <a:p>
              <a:pPr algn="ctr"/>
              <a:r>
                <a:rPr lang="en-US" b="1" dirty="0" smtClean="0"/>
                <a:t>2014</a:t>
              </a:r>
            </a:p>
          </p:txBody>
        </p:sp>
      </p:grpSp>
      <p:sp>
        <p:nvSpPr>
          <p:cNvPr id="20" name="TextBox 19"/>
          <p:cNvSpPr txBox="1"/>
          <p:nvPr/>
        </p:nvSpPr>
        <p:spPr>
          <a:xfrm>
            <a:off x="2962588" y="1611128"/>
            <a:ext cx="1583529" cy="4508923"/>
          </a:xfrm>
          <a:prstGeom prst="rect">
            <a:avLst/>
          </a:prstGeom>
          <a:noFill/>
        </p:spPr>
        <p:txBody>
          <a:bodyPr wrap="square" lIns="76197" tIns="38098" rIns="76197" bIns="38098" rtlCol="0">
            <a:spAutoFit/>
          </a:bodyPr>
          <a:lstStyle/>
          <a:p>
            <a:r>
              <a:rPr lang="en-US" sz="2400" b="1" dirty="0" smtClean="0"/>
              <a:t>1</a:t>
            </a:r>
          </a:p>
          <a:p>
            <a:endParaRPr lang="en-US" sz="2400" b="1" dirty="0"/>
          </a:p>
          <a:p>
            <a:endParaRPr lang="en-US" sz="2400" b="1" dirty="0" smtClean="0"/>
          </a:p>
          <a:p>
            <a:endParaRPr lang="en-US" sz="2400" b="1" dirty="0"/>
          </a:p>
          <a:p>
            <a:endParaRPr lang="en-US" sz="2400" b="1" dirty="0" smtClean="0"/>
          </a:p>
          <a:p>
            <a:r>
              <a:rPr lang="en-US" sz="2400" b="1" dirty="0" smtClean="0"/>
              <a:t>24</a:t>
            </a:r>
          </a:p>
          <a:p>
            <a:endParaRPr lang="en-US" sz="2400" b="1" dirty="0"/>
          </a:p>
          <a:p>
            <a:endParaRPr lang="en-US" sz="2400" b="1" dirty="0" smtClean="0"/>
          </a:p>
          <a:p>
            <a:endParaRPr lang="en-US" sz="2400" b="1" dirty="0"/>
          </a:p>
          <a:p>
            <a:endParaRPr lang="en-US" sz="2400" b="1" dirty="0" smtClean="0"/>
          </a:p>
          <a:p>
            <a:endParaRPr lang="en-US" sz="2400" b="1" dirty="0"/>
          </a:p>
          <a:p>
            <a:r>
              <a:rPr lang="en-US" sz="2400" b="1" dirty="0" smtClean="0"/>
              <a:t>39</a:t>
            </a:r>
            <a:endParaRPr lang="en-US" sz="2400" b="1" dirty="0"/>
          </a:p>
        </p:txBody>
      </p:sp>
      <p:sp>
        <p:nvSpPr>
          <p:cNvPr id="21" name="TextBox 20"/>
          <p:cNvSpPr txBox="1"/>
          <p:nvPr/>
        </p:nvSpPr>
        <p:spPr>
          <a:xfrm>
            <a:off x="4577938" y="1600200"/>
            <a:ext cx="1464624" cy="4508923"/>
          </a:xfrm>
          <a:prstGeom prst="rect">
            <a:avLst/>
          </a:prstGeom>
          <a:noFill/>
        </p:spPr>
        <p:txBody>
          <a:bodyPr wrap="square" lIns="76197" tIns="38098" rIns="76197" bIns="38098" rtlCol="0">
            <a:spAutoFit/>
          </a:bodyPr>
          <a:lstStyle/>
          <a:p>
            <a:pPr algn="r"/>
            <a:r>
              <a:rPr lang="en-US" sz="2400" b="1" dirty="0" smtClean="0"/>
              <a:t>40</a:t>
            </a:r>
          </a:p>
          <a:p>
            <a:pPr algn="r"/>
            <a:endParaRPr lang="en-US" sz="2400" b="1" dirty="0"/>
          </a:p>
          <a:p>
            <a:pPr algn="r"/>
            <a:endParaRPr lang="en-US" sz="2400" b="1" dirty="0" smtClean="0"/>
          </a:p>
          <a:p>
            <a:pPr algn="r"/>
            <a:endParaRPr lang="en-US" sz="2400" b="1" dirty="0"/>
          </a:p>
          <a:p>
            <a:pPr algn="r"/>
            <a:endParaRPr lang="en-US" sz="2400" b="1" dirty="0" smtClean="0"/>
          </a:p>
          <a:p>
            <a:pPr algn="r"/>
            <a:r>
              <a:rPr lang="en-US" sz="2400" b="1" dirty="0"/>
              <a:t>1</a:t>
            </a:r>
            <a:endParaRPr lang="en-US" sz="2400" b="1" dirty="0" smtClean="0"/>
          </a:p>
          <a:p>
            <a:pPr algn="r"/>
            <a:endParaRPr lang="en-US" sz="2400" b="1" dirty="0"/>
          </a:p>
          <a:p>
            <a:pPr algn="r"/>
            <a:endParaRPr lang="en-US" sz="2400" b="1" dirty="0" smtClean="0"/>
          </a:p>
          <a:p>
            <a:pPr algn="r"/>
            <a:endParaRPr lang="en-US" sz="2400" b="1" dirty="0"/>
          </a:p>
          <a:p>
            <a:pPr algn="r"/>
            <a:endParaRPr lang="en-US" sz="2400" b="1" dirty="0" smtClean="0"/>
          </a:p>
          <a:p>
            <a:pPr algn="r"/>
            <a:endParaRPr lang="en-US" sz="2400" b="1" dirty="0" smtClean="0"/>
          </a:p>
          <a:p>
            <a:pPr algn="r"/>
            <a:r>
              <a:rPr lang="en-US" sz="2400" b="1" dirty="0" smtClean="0"/>
              <a:t>3</a:t>
            </a:r>
            <a:endParaRPr lang="en-US" sz="2400" b="1" dirty="0"/>
          </a:p>
        </p:txBody>
      </p:sp>
      <p:sp>
        <p:nvSpPr>
          <p:cNvPr id="23" name="TextBox 22"/>
          <p:cNvSpPr txBox="1"/>
          <p:nvPr/>
        </p:nvSpPr>
        <p:spPr>
          <a:xfrm>
            <a:off x="2935023" y="6273225"/>
            <a:ext cx="3132512" cy="584775"/>
          </a:xfrm>
          <a:prstGeom prst="rect">
            <a:avLst/>
          </a:prstGeom>
          <a:noFill/>
          <a:ln w="25400">
            <a:noFill/>
          </a:ln>
        </p:spPr>
        <p:txBody>
          <a:bodyPr wrap="square" rtlCol="0">
            <a:spAutoFit/>
          </a:bodyPr>
          <a:lstStyle/>
          <a:p>
            <a:r>
              <a:rPr lang="en-US" sz="1600" dirty="0" smtClean="0"/>
              <a:t>2013 Uintah Basin Winter Ozone Study</a:t>
            </a:r>
            <a:endParaRPr lang="en-US" sz="1600" dirty="0"/>
          </a:p>
        </p:txBody>
      </p:sp>
    </p:spTree>
    <p:extLst>
      <p:ext uri="{BB962C8B-B14F-4D97-AF65-F5344CB8AC3E}">
        <p14:creationId xmlns:p14="http://schemas.microsoft.com/office/powerpoint/2010/main" val="8518942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Research Questions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12</a:t>
            </a:fld>
            <a:endParaRPr lang="en-US" dirty="0"/>
          </a:p>
        </p:txBody>
      </p:sp>
      <p:sp>
        <p:nvSpPr>
          <p:cNvPr id="31" name="TextBox 30"/>
          <p:cNvSpPr txBox="1"/>
          <p:nvPr/>
        </p:nvSpPr>
        <p:spPr>
          <a:xfrm>
            <a:off x="0" y="990600"/>
            <a:ext cx="9144000" cy="4755144"/>
          </a:xfrm>
          <a:prstGeom prst="rect">
            <a:avLst/>
          </a:prstGeom>
          <a:noFill/>
        </p:spPr>
        <p:txBody>
          <a:bodyPr wrap="square" lIns="76197" tIns="38098" rIns="76197" bIns="38098" rtlCol="0">
            <a:spAutoFit/>
          </a:bodyPr>
          <a:lstStyle/>
          <a:p>
            <a:pPr marL="342900" lvl="0" indent="-342900">
              <a:buFont typeface="Arial" panose="020B0604020202020204" pitchFamily="34" charset="0"/>
              <a:buChar char="•"/>
            </a:pPr>
            <a:r>
              <a:rPr lang="en-US" sz="2400" b="1" i="1" dirty="0"/>
              <a:t>What is the sensitivity of </a:t>
            </a:r>
            <a:r>
              <a:rPr lang="en-US" sz="2400" b="1" i="1" dirty="0" smtClean="0"/>
              <a:t>simulated CAP </a:t>
            </a:r>
            <a:r>
              <a:rPr lang="en-US" sz="2400" b="1" i="1" dirty="0"/>
              <a:t>structure and evolution to cloud microphysics</a:t>
            </a:r>
            <a:r>
              <a:rPr lang="en-US" sz="2400" b="1" i="1" dirty="0" smtClean="0"/>
              <a:t>?</a:t>
            </a:r>
          </a:p>
          <a:p>
            <a:pPr marL="342900" lvl="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r>
              <a:rPr lang="en-US" sz="2400" b="1" i="1" dirty="0" smtClean="0"/>
              <a:t>How </a:t>
            </a:r>
            <a:r>
              <a:rPr lang="en-US" sz="2400" b="1" i="1" dirty="0"/>
              <a:t>do snow cover variations affect CAP simulations and structure</a:t>
            </a:r>
            <a:r>
              <a:rPr lang="en-US" sz="2400" b="1" i="1" dirty="0" smtClean="0"/>
              <a:t>?</a:t>
            </a:r>
          </a:p>
          <a:p>
            <a:pPr marL="34290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r>
              <a:rPr lang="en-US" sz="2400" b="1" i="1" dirty="0" smtClean="0"/>
              <a:t>What </a:t>
            </a:r>
            <a:r>
              <a:rPr lang="en-US" sz="2400" b="1" i="1" dirty="0"/>
              <a:t>are the important wind flow regimes in the Uintah Basin CAP?  Can they be diagnosed by mesoscale modeling and how might they affect air quality in the basin</a:t>
            </a:r>
            <a:r>
              <a:rPr lang="en-US" sz="2400" b="1" i="1" dirty="0" smtClean="0"/>
              <a:t>?</a:t>
            </a:r>
          </a:p>
          <a:p>
            <a:pPr marL="34290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r>
              <a:rPr lang="en-US" sz="2400" b="1" i="1" dirty="0" smtClean="0"/>
              <a:t>What </a:t>
            </a:r>
            <a:r>
              <a:rPr lang="en-US" sz="2400" b="1" i="1" dirty="0"/>
              <a:t>is the influence of snow cover on </a:t>
            </a:r>
            <a:r>
              <a:rPr lang="en-US" sz="2400" b="1" i="1" dirty="0" smtClean="0"/>
              <a:t>simulated air </a:t>
            </a:r>
            <a:r>
              <a:rPr lang="en-US" sz="2400" b="1" i="1" dirty="0"/>
              <a:t>quality in the Uintah Basin?</a:t>
            </a:r>
            <a:endParaRPr lang="en-US" sz="2400" b="1" dirty="0"/>
          </a:p>
          <a:p>
            <a:pPr marL="342900" lvl="0" indent="-342900">
              <a:buFont typeface="Arial" panose="020B0604020202020204" pitchFamily="34" charset="0"/>
              <a:buChar char="•"/>
            </a:pPr>
            <a:endParaRPr lang="en-US" sz="2000" b="1" dirty="0"/>
          </a:p>
          <a:p>
            <a:endParaRPr lang="en-US" sz="2000" b="1" dirty="0"/>
          </a:p>
        </p:txBody>
      </p:sp>
    </p:spTree>
    <p:extLst>
      <p:ext uri="{BB962C8B-B14F-4D97-AF65-F5344CB8AC3E}">
        <p14:creationId xmlns:p14="http://schemas.microsoft.com/office/powerpoint/2010/main" val="1869461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648200" y="617008"/>
            <a:ext cx="4406900" cy="1468090"/>
          </a:xfrm>
          <a:prstGeom prst="rect">
            <a:avLst/>
          </a:prstGeom>
          <a:noFill/>
        </p:spPr>
        <p:txBody>
          <a:bodyPr wrap="square" lIns="76197" tIns="38098" rIns="76197" bIns="38098" rtlCol="0">
            <a:spAutoFit/>
          </a:bodyPr>
          <a:lstStyle/>
          <a:p>
            <a:pPr lvl="0">
              <a:spcBef>
                <a:spcPct val="20000"/>
              </a:spcBef>
            </a:pPr>
            <a:r>
              <a:rPr lang="en-US" sz="2000" b="1" i="1" dirty="0" smtClean="0">
                <a:solidFill>
                  <a:prstClr val="black"/>
                </a:solidFill>
              </a:rPr>
              <a:t>WRF-ARW v3.5</a:t>
            </a:r>
          </a:p>
          <a:p>
            <a:pPr lvl="0">
              <a:lnSpc>
                <a:spcPct val="90000"/>
              </a:lnSpc>
              <a:spcBef>
                <a:spcPct val="20000"/>
              </a:spcBef>
            </a:pPr>
            <a:r>
              <a:rPr lang="en-US" sz="1600" b="1" dirty="0" smtClean="0">
                <a:solidFill>
                  <a:prstClr val="black"/>
                </a:solidFill>
              </a:rPr>
              <a:t>- NAM </a:t>
            </a:r>
            <a:r>
              <a:rPr lang="en-US" sz="1600" b="1" dirty="0">
                <a:solidFill>
                  <a:prstClr val="black"/>
                </a:solidFill>
              </a:rPr>
              <a:t>analyses </a:t>
            </a:r>
            <a:r>
              <a:rPr lang="en-US" sz="1600" b="1" dirty="0" smtClean="0">
                <a:solidFill>
                  <a:prstClr val="black"/>
                </a:solidFill>
              </a:rPr>
              <a:t>for initial &amp; lateral BC</a:t>
            </a:r>
            <a:endParaRPr lang="en-US" sz="1600" b="1" dirty="0">
              <a:solidFill>
                <a:prstClr val="black"/>
              </a:solidFill>
            </a:endParaRPr>
          </a:p>
          <a:p>
            <a:pPr lvl="0">
              <a:lnSpc>
                <a:spcPct val="90000"/>
              </a:lnSpc>
              <a:spcBef>
                <a:spcPct val="20000"/>
              </a:spcBef>
            </a:pPr>
            <a:r>
              <a:rPr lang="en-US" sz="1600" b="1" dirty="0" smtClean="0">
                <a:solidFill>
                  <a:prstClr val="black"/>
                </a:solidFill>
              </a:rPr>
              <a:t>- 41 vertical levels</a:t>
            </a:r>
          </a:p>
          <a:p>
            <a:pPr lvl="0">
              <a:lnSpc>
                <a:spcPct val="90000"/>
              </a:lnSpc>
              <a:spcBef>
                <a:spcPct val="20000"/>
              </a:spcBef>
            </a:pPr>
            <a:r>
              <a:rPr lang="en-US" sz="1600" b="1" dirty="0" smtClean="0">
                <a:solidFill>
                  <a:prstClr val="black"/>
                </a:solidFill>
              </a:rPr>
              <a:t>- Time </a:t>
            </a:r>
            <a:r>
              <a:rPr lang="en-US" sz="1600" b="1" dirty="0">
                <a:solidFill>
                  <a:prstClr val="black"/>
                </a:solidFill>
              </a:rPr>
              <a:t>step = </a:t>
            </a:r>
            <a:r>
              <a:rPr lang="en-US" sz="1600" b="1" dirty="0" smtClean="0">
                <a:solidFill>
                  <a:prstClr val="black"/>
                </a:solidFill>
              </a:rPr>
              <a:t>45, 15, 5 seconds</a:t>
            </a:r>
          </a:p>
          <a:p>
            <a:pPr>
              <a:lnSpc>
                <a:spcPct val="90000"/>
              </a:lnSpc>
              <a:spcBef>
                <a:spcPct val="20000"/>
              </a:spcBef>
            </a:pPr>
            <a:r>
              <a:rPr lang="en-US" sz="1600" b="1" dirty="0">
                <a:solidFill>
                  <a:prstClr val="black"/>
                </a:solidFill>
              </a:rPr>
              <a:t>- </a:t>
            </a:r>
            <a:r>
              <a:rPr lang="en-US" sz="1600" b="1" dirty="0" smtClean="0">
                <a:solidFill>
                  <a:prstClr val="black"/>
                </a:solidFill>
              </a:rPr>
              <a:t>1 Feb 0000 UTC to 7 Feb 0000 UTC 2013</a:t>
            </a:r>
            <a:endParaRPr lang="en-US" sz="1600" b="1" dirty="0">
              <a:solidFill>
                <a:prstClr val="black"/>
              </a:solidFill>
            </a:endParaRPr>
          </a:p>
        </p:txBody>
      </p:sp>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Model Setup &amp; Domains</a:t>
            </a:r>
            <a:endParaRPr lang="en-US" sz="3200" b="1" dirty="0"/>
          </a:p>
        </p:txBody>
      </p:sp>
      <p:grpSp>
        <p:nvGrpSpPr>
          <p:cNvPr id="5" name="Group 4"/>
          <p:cNvGrpSpPr/>
          <p:nvPr/>
        </p:nvGrpSpPr>
        <p:grpSpPr>
          <a:xfrm>
            <a:off x="0" y="825043"/>
            <a:ext cx="4495800" cy="3823157"/>
            <a:chOff x="0" y="762000"/>
            <a:chExt cx="4495800" cy="3823157"/>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
            <a:stretch/>
          </p:blipFill>
          <p:spPr bwMode="auto">
            <a:xfrm>
              <a:off x="0" y="762000"/>
              <a:ext cx="4495800" cy="382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4267200"/>
              <a:ext cx="685800" cy="261606"/>
            </a:xfrm>
            <a:prstGeom prst="rect">
              <a:avLst/>
            </a:prstGeom>
            <a:noFill/>
          </p:spPr>
          <p:txBody>
            <a:bodyPr wrap="square" lIns="76197" tIns="38098" rIns="76197" bIns="38098" rtlCol="0">
              <a:spAutoFit/>
            </a:bodyPr>
            <a:lstStyle/>
            <a:p>
              <a:r>
                <a:rPr lang="en-US" sz="1200" b="1" dirty="0" smtClean="0"/>
                <a:t>12 km</a:t>
              </a:r>
              <a:endParaRPr lang="en-US" sz="1200" b="1" dirty="0"/>
            </a:p>
          </p:txBody>
        </p:sp>
        <p:sp>
          <p:nvSpPr>
            <p:cNvPr id="11" name="TextBox 10"/>
            <p:cNvSpPr txBox="1"/>
            <p:nvPr/>
          </p:nvSpPr>
          <p:spPr>
            <a:xfrm>
              <a:off x="1304925" y="3104351"/>
              <a:ext cx="685799" cy="261606"/>
            </a:xfrm>
            <a:prstGeom prst="rect">
              <a:avLst/>
            </a:prstGeom>
            <a:noFill/>
          </p:spPr>
          <p:txBody>
            <a:bodyPr wrap="square" lIns="76197" tIns="38098" rIns="76197" bIns="38098" rtlCol="0">
              <a:spAutoFit/>
            </a:bodyPr>
            <a:lstStyle/>
            <a:p>
              <a:pPr algn="ctr"/>
              <a:r>
                <a:rPr lang="en-US" sz="1200" b="1" dirty="0" smtClean="0">
                  <a:solidFill>
                    <a:schemeClr val="bg1"/>
                  </a:solidFill>
                </a:rPr>
                <a:t>1.33 km</a:t>
              </a:r>
              <a:endParaRPr lang="en-US" sz="1200" b="1" dirty="0">
                <a:solidFill>
                  <a:schemeClr val="bg1"/>
                </a:solidFill>
              </a:endParaRPr>
            </a:p>
          </p:txBody>
        </p:sp>
        <p:sp>
          <p:nvSpPr>
            <p:cNvPr id="12" name="TextBox 11"/>
            <p:cNvSpPr txBox="1"/>
            <p:nvPr/>
          </p:nvSpPr>
          <p:spPr>
            <a:xfrm>
              <a:off x="1304926" y="3294851"/>
              <a:ext cx="685799" cy="261606"/>
            </a:xfrm>
            <a:prstGeom prst="rect">
              <a:avLst/>
            </a:prstGeom>
            <a:noFill/>
          </p:spPr>
          <p:txBody>
            <a:bodyPr wrap="square" lIns="76197" tIns="38098" rIns="76197" bIns="38098" rtlCol="0">
              <a:spAutoFit/>
            </a:bodyPr>
            <a:lstStyle/>
            <a:p>
              <a:r>
                <a:rPr lang="en-US" sz="1200" b="1" dirty="0">
                  <a:solidFill>
                    <a:schemeClr val="bg1"/>
                  </a:solidFill>
                </a:rPr>
                <a:t>4</a:t>
              </a:r>
              <a:r>
                <a:rPr lang="en-US" sz="1200" b="1" dirty="0" smtClean="0">
                  <a:solidFill>
                    <a:schemeClr val="bg1"/>
                  </a:solidFill>
                </a:rPr>
                <a:t> km</a:t>
              </a:r>
              <a:endParaRPr lang="en-US" sz="1200" b="1" dirty="0">
                <a:solidFill>
                  <a:schemeClr val="bg1"/>
                </a:solidFill>
              </a:endParaRPr>
            </a:p>
          </p:txBody>
        </p:sp>
      </p:grpSp>
      <p:sp>
        <p:nvSpPr>
          <p:cNvPr id="14" name="TextBox 13"/>
          <p:cNvSpPr txBox="1"/>
          <p:nvPr/>
        </p:nvSpPr>
        <p:spPr>
          <a:xfrm>
            <a:off x="1143000" y="438090"/>
            <a:ext cx="1905000" cy="400110"/>
          </a:xfrm>
          <a:prstGeom prst="rect">
            <a:avLst/>
          </a:prstGeom>
          <a:noFill/>
          <a:ln w="25400">
            <a:noFill/>
          </a:ln>
        </p:spPr>
        <p:txBody>
          <a:bodyPr wrap="square" rtlCol="0">
            <a:spAutoFit/>
          </a:bodyPr>
          <a:lstStyle/>
          <a:p>
            <a:pPr algn="ctr"/>
            <a:r>
              <a:rPr lang="en-US" sz="2000" b="1" dirty="0" smtClean="0"/>
              <a:t>Outer Domain</a:t>
            </a:r>
          </a:p>
        </p:txBody>
      </p:sp>
      <p:cxnSp>
        <p:nvCxnSpPr>
          <p:cNvPr id="40" name="Straight Connector 39"/>
          <p:cNvCxnSpPr/>
          <p:nvPr/>
        </p:nvCxnSpPr>
        <p:spPr>
          <a:xfrm>
            <a:off x="2238375" y="2924175"/>
            <a:ext cx="6247733" cy="379430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238375" y="2407373"/>
            <a:ext cx="1419225" cy="63293"/>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0" y="4648200"/>
            <a:ext cx="3962400" cy="2194443"/>
          </a:xfrm>
          <a:prstGeom prst="rect">
            <a:avLst/>
          </a:prstGeom>
          <a:noFill/>
        </p:spPr>
        <p:txBody>
          <a:bodyPr wrap="square" lIns="76197" tIns="38098" rIns="76197" bIns="38098" rtlCol="0">
            <a:spAutoFit/>
          </a:bodyPr>
          <a:lstStyle/>
          <a:p>
            <a:pPr lvl="0">
              <a:lnSpc>
                <a:spcPct val="90000"/>
              </a:lnSpc>
              <a:spcBef>
                <a:spcPct val="20000"/>
              </a:spcBef>
            </a:pPr>
            <a:r>
              <a:rPr lang="en-US" sz="1600" b="1" dirty="0" smtClean="0">
                <a:solidFill>
                  <a:prstClr val="black"/>
                </a:solidFill>
              </a:rPr>
              <a:t>Parameterizations:</a:t>
            </a:r>
          </a:p>
          <a:p>
            <a:pPr lvl="0">
              <a:lnSpc>
                <a:spcPct val="90000"/>
              </a:lnSpc>
              <a:spcBef>
                <a:spcPct val="20000"/>
              </a:spcBef>
            </a:pPr>
            <a:r>
              <a:rPr lang="en-US" sz="1600" b="1" dirty="0" smtClean="0">
                <a:solidFill>
                  <a:prstClr val="black"/>
                </a:solidFill>
              </a:rPr>
              <a:t>- Microphysics</a:t>
            </a:r>
            <a:r>
              <a:rPr lang="en-US" sz="1600" b="1" dirty="0">
                <a:solidFill>
                  <a:prstClr val="black"/>
                </a:solidFill>
              </a:rPr>
              <a:t>: </a:t>
            </a:r>
            <a:r>
              <a:rPr lang="en-US" sz="1600" b="1" dirty="0" smtClean="0">
                <a:solidFill>
                  <a:prstClr val="black"/>
                </a:solidFill>
              </a:rPr>
              <a:t>Thompson</a:t>
            </a:r>
          </a:p>
          <a:p>
            <a:pPr lvl="0">
              <a:lnSpc>
                <a:spcPct val="90000"/>
              </a:lnSpc>
              <a:spcBef>
                <a:spcPct val="20000"/>
              </a:spcBef>
            </a:pPr>
            <a:r>
              <a:rPr lang="en-US" sz="1600" b="1" dirty="0" smtClean="0">
                <a:solidFill>
                  <a:prstClr val="black"/>
                </a:solidFill>
              </a:rPr>
              <a:t>- Radiation</a:t>
            </a:r>
            <a:r>
              <a:rPr lang="en-US" sz="1600" b="1" dirty="0">
                <a:solidFill>
                  <a:prstClr val="black"/>
                </a:solidFill>
              </a:rPr>
              <a:t>: </a:t>
            </a:r>
            <a:r>
              <a:rPr lang="en-US" sz="1600" b="1" dirty="0" smtClean="0">
                <a:solidFill>
                  <a:prstClr val="black"/>
                </a:solidFill>
              </a:rPr>
              <a:t>RRTMG LW/SW</a:t>
            </a:r>
          </a:p>
          <a:p>
            <a:pPr lvl="0">
              <a:lnSpc>
                <a:spcPct val="90000"/>
              </a:lnSpc>
              <a:spcBef>
                <a:spcPct val="20000"/>
              </a:spcBef>
            </a:pPr>
            <a:r>
              <a:rPr lang="en-US" sz="1600" b="1" dirty="0" smtClean="0">
                <a:solidFill>
                  <a:prstClr val="black"/>
                </a:solidFill>
              </a:rPr>
              <a:t>- Land Surface: Noah</a:t>
            </a:r>
            <a:endParaRPr lang="en-US" sz="1600" b="1" dirty="0">
              <a:solidFill>
                <a:prstClr val="black"/>
              </a:solidFill>
            </a:endParaRPr>
          </a:p>
          <a:p>
            <a:pPr lvl="0">
              <a:lnSpc>
                <a:spcPct val="90000"/>
              </a:lnSpc>
              <a:spcBef>
                <a:spcPct val="20000"/>
              </a:spcBef>
            </a:pPr>
            <a:r>
              <a:rPr lang="en-US" sz="1600" b="1" dirty="0" smtClean="0">
                <a:solidFill>
                  <a:prstClr val="black"/>
                </a:solidFill>
              </a:rPr>
              <a:t>- Planetary Boundary Layer: MYJ</a:t>
            </a:r>
          </a:p>
          <a:p>
            <a:pPr>
              <a:lnSpc>
                <a:spcPct val="90000"/>
              </a:lnSpc>
              <a:spcBef>
                <a:spcPct val="20000"/>
              </a:spcBef>
            </a:pPr>
            <a:r>
              <a:rPr lang="en-US" sz="1600" b="1" dirty="0" smtClean="0">
                <a:solidFill>
                  <a:prstClr val="black"/>
                </a:solidFill>
              </a:rPr>
              <a:t>- Surface </a:t>
            </a:r>
            <a:r>
              <a:rPr lang="en-US" sz="1600" b="1" dirty="0">
                <a:solidFill>
                  <a:prstClr val="black"/>
                </a:solidFill>
              </a:rPr>
              <a:t>layer: </a:t>
            </a:r>
            <a:r>
              <a:rPr lang="en-US" sz="1600" b="1" dirty="0" smtClean="0">
                <a:solidFill>
                  <a:prstClr val="black"/>
                </a:solidFill>
              </a:rPr>
              <a:t>Eta Similarity</a:t>
            </a:r>
            <a:endParaRPr lang="en-US" sz="1600" b="1" dirty="0">
              <a:solidFill>
                <a:prstClr val="black"/>
              </a:solidFill>
            </a:endParaRPr>
          </a:p>
          <a:p>
            <a:pPr lvl="0">
              <a:lnSpc>
                <a:spcPct val="90000"/>
              </a:lnSpc>
              <a:spcBef>
                <a:spcPct val="20000"/>
              </a:spcBef>
            </a:pPr>
            <a:r>
              <a:rPr lang="en-US" sz="1600" b="1" dirty="0" smtClean="0">
                <a:solidFill>
                  <a:prstClr val="black"/>
                </a:solidFill>
              </a:rPr>
              <a:t>- Cumulus: Kain-Fritsch (12 km domain)</a:t>
            </a:r>
          </a:p>
          <a:p>
            <a:pPr lvl="0">
              <a:lnSpc>
                <a:spcPct val="90000"/>
              </a:lnSpc>
              <a:spcBef>
                <a:spcPct val="20000"/>
              </a:spcBef>
            </a:pPr>
            <a:r>
              <a:rPr lang="en-US" sz="1600" b="1" dirty="0" smtClean="0">
                <a:solidFill>
                  <a:prstClr val="black"/>
                </a:solidFill>
              </a:rPr>
              <a:t>- Landcover/Land use: NLCD 2006 (30 m)</a:t>
            </a:r>
          </a:p>
        </p:txBody>
      </p:sp>
      <p:cxnSp>
        <p:nvCxnSpPr>
          <p:cNvPr id="9" name="Straight Connector 8"/>
          <p:cNvCxnSpPr/>
          <p:nvPr/>
        </p:nvCxnSpPr>
        <p:spPr>
          <a:xfrm>
            <a:off x="1714500" y="2924175"/>
            <a:ext cx="1943100" cy="3794302"/>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6019800" y="4252692"/>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3" name="Oval 42"/>
          <p:cNvSpPr/>
          <p:nvPr/>
        </p:nvSpPr>
        <p:spPr>
          <a:xfrm>
            <a:off x="5962650" y="4462242"/>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Oval 43"/>
          <p:cNvSpPr/>
          <p:nvPr/>
        </p:nvSpPr>
        <p:spPr>
          <a:xfrm>
            <a:off x="6593206" y="4492723"/>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Oval 44"/>
          <p:cNvSpPr/>
          <p:nvPr/>
        </p:nvSpPr>
        <p:spPr>
          <a:xfrm>
            <a:off x="6717031" y="4416523"/>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6" name="Oval 45"/>
          <p:cNvSpPr/>
          <p:nvPr/>
        </p:nvSpPr>
        <p:spPr>
          <a:xfrm>
            <a:off x="6574156" y="4111723"/>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7"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13</a:t>
            </a:fld>
            <a:endParaRPr lang="en-US" dirty="0"/>
          </a:p>
        </p:txBody>
      </p:sp>
      <p:sp>
        <p:nvSpPr>
          <p:cNvPr id="15" name="Rectangle 14"/>
          <p:cNvSpPr/>
          <p:nvPr/>
        </p:nvSpPr>
        <p:spPr>
          <a:xfrm>
            <a:off x="1714500" y="2470666"/>
            <a:ext cx="523875" cy="4535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 name="Group 90"/>
          <p:cNvGrpSpPr>
            <a:grpSpLocks noChangeAspect="1"/>
          </p:cNvGrpSpPr>
          <p:nvPr/>
        </p:nvGrpSpPr>
        <p:grpSpPr>
          <a:xfrm>
            <a:off x="3300692" y="2276374"/>
            <a:ext cx="5932887" cy="4597212"/>
            <a:chOff x="762000" y="4083925"/>
            <a:chExt cx="6249386" cy="4842458"/>
          </a:xfrm>
        </p:grpSpPr>
        <p:grpSp>
          <p:nvGrpSpPr>
            <p:cNvPr id="92" name="Group 91"/>
            <p:cNvGrpSpPr/>
            <p:nvPr/>
          </p:nvGrpSpPr>
          <p:grpSpPr>
            <a:xfrm>
              <a:off x="762000" y="4083925"/>
              <a:ext cx="6249386" cy="4842458"/>
              <a:chOff x="762000" y="4083925"/>
              <a:chExt cx="6249386" cy="4842458"/>
            </a:xfrm>
          </p:grpSpPr>
          <p:grpSp>
            <p:nvGrpSpPr>
              <p:cNvPr id="105" name="Group 104"/>
              <p:cNvGrpSpPr/>
              <p:nvPr/>
            </p:nvGrpSpPr>
            <p:grpSpPr>
              <a:xfrm>
                <a:off x="762000" y="4168491"/>
                <a:ext cx="5462040" cy="4642133"/>
                <a:chOff x="762000" y="4168491"/>
                <a:chExt cx="5462040" cy="4642133"/>
              </a:xfrm>
            </p:grpSpPr>
            <p:pic>
              <p:nvPicPr>
                <p:cNvPr id="119" name="Picture 4"/>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095376" y="4168491"/>
                  <a:ext cx="5128664" cy="4642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 name="TextBox 119"/>
                <p:cNvSpPr txBox="1"/>
                <p:nvPr/>
              </p:nvSpPr>
              <p:spPr>
                <a:xfrm>
                  <a:off x="2161989" y="5029200"/>
                  <a:ext cx="1800682" cy="369332"/>
                </a:xfrm>
                <a:prstGeom prst="rect">
                  <a:avLst/>
                </a:prstGeom>
                <a:noFill/>
              </p:spPr>
              <p:txBody>
                <a:bodyPr wrap="square" rtlCol="0">
                  <a:spAutoFit/>
                </a:bodyPr>
                <a:lstStyle/>
                <a:p>
                  <a:pPr algn="ctr"/>
                  <a:r>
                    <a:rPr lang="en-US" sz="1800" b="1" dirty="0" smtClean="0">
                      <a:solidFill>
                        <a:srgbClr val="FFFF00"/>
                      </a:solidFill>
                    </a:rPr>
                    <a:t>Uinta Mountains</a:t>
                  </a:r>
                  <a:endParaRPr lang="en-US" sz="1800" b="1" dirty="0">
                    <a:solidFill>
                      <a:srgbClr val="FFFF00"/>
                    </a:solidFill>
                  </a:endParaRPr>
                </a:p>
              </p:txBody>
            </p:sp>
            <p:sp>
              <p:nvSpPr>
                <p:cNvPr id="121" name="TextBox 120"/>
                <p:cNvSpPr txBox="1"/>
                <p:nvPr/>
              </p:nvSpPr>
              <p:spPr>
                <a:xfrm rot="17043031">
                  <a:off x="362696" y="6188614"/>
                  <a:ext cx="2269775" cy="369332"/>
                </a:xfrm>
                <a:prstGeom prst="rect">
                  <a:avLst/>
                </a:prstGeom>
                <a:noFill/>
              </p:spPr>
              <p:txBody>
                <a:bodyPr wrap="square" rtlCol="0">
                  <a:spAutoFit/>
                </a:bodyPr>
                <a:lstStyle/>
                <a:p>
                  <a:pPr algn="ctr"/>
                  <a:r>
                    <a:rPr lang="en-US" sz="1800" b="1" dirty="0" smtClean="0">
                      <a:solidFill>
                        <a:srgbClr val="FFFF00"/>
                      </a:solidFill>
                    </a:rPr>
                    <a:t>Wasatch Range</a:t>
                  </a:r>
                  <a:endParaRPr lang="en-US" sz="1800" b="1" dirty="0">
                    <a:solidFill>
                      <a:srgbClr val="FFFF00"/>
                    </a:solidFill>
                  </a:endParaRPr>
                </a:p>
              </p:txBody>
            </p:sp>
            <p:sp>
              <p:nvSpPr>
                <p:cNvPr id="122" name="TextBox 121"/>
                <p:cNvSpPr txBox="1"/>
                <p:nvPr/>
              </p:nvSpPr>
              <p:spPr>
                <a:xfrm rot="1583918">
                  <a:off x="1337659" y="7182226"/>
                  <a:ext cx="1961649" cy="369332"/>
                </a:xfrm>
                <a:prstGeom prst="rect">
                  <a:avLst/>
                </a:prstGeom>
                <a:noFill/>
              </p:spPr>
              <p:txBody>
                <a:bodyPr wrap="square" rtlCol="0">
                  <a:spAutoFit/>
                </a:bodyPr>
                <a:lstStyle/>
                <a:p>
                  <a:pPr algn="ctr"/>
                  <a:r>
                    <a:rPr lang="en-US" sz="1800" b="1" dirty="0" smtClean="0">
                      <a:solidFill>
                        <a:srgbClr val="FFFF00"/>
                      </a:solidFill>
                    </a:rPr>
                    <a:t>Tavaputs</a:t>
                  </a:r>
                  <a:endParaRPr lang="en-US" sz="1800" b="1" dirty="0">
                    <a:solidFill>
                      <a:srgbClr val="FFFF00"/>
                    </a:solidFill>
                  </a:endParaRPr>
                </a:p>
              </p:txBody>
            </p:sp>
            <p:sp>
              <p:nvSpPr>
                <p:cNvPr id="123" name="TextBox 122"/>
                <p:cNvSpPr txBox="1"/>
                <p:nvPr/>
              </p:nvSpPr>
              <p:spPr>
                <a:xfrm>
                  <a:off x="762000" y="8393668"/>
                  <a:ext cx="2705496" cy="369332"/>
                </a:xfrm>
                <a:prstGeom prst="rect">
                  <a:avLst/>
                </a:prstGeom>
                <a:noFill/>
              </p:spPr>
              <p:txBody>
                <a:bodyPr wrap="square" rtlCol="0">
                  <a:spAutoFit/>
                </a:bodyPr>
                <a:lstStyle/>
                <a:p>
                  <a:pPr algn="ctr"/>
                  <a:r>
                    <a:rPr lang="en-US" sz="1800" b="1" dirty="0" smtClean="0"/>
                    <a:t>Desolation Canyon</a:t>
                  </a:r>
                  <a:endParaRPr lang="en-US" sz="1800" b="1" dirty="0"/>
                </a:p>
              </p:txBody>
            </p:sp>
            <p:sp>
              <p:nvSpPr>
                <p:cNvPr id="124" name="TextBox 123"/>
                <p:cNvSpPr txBox="1"/>
                <p:nvPr/>
              </p:nvSpPr>
              <p:spPr>
                <a:xfrm>
                  <a:off x="2842642" y="7926259"/>
                  <a:ext cx="1961649" cy="369332"/>
                </a:xfrm>
                <a:prstGeom prst="rect">
                  <a:avLst/>
                </a:prstGeom>
                <a:noFill/>
              </p:spPr>
              <p:txBody>
                <a:bodyPr wrap="square" rtlCol="0">
                  <a:spAutoFit/>
                </a:bodyPr>
                <a:lstStyle/>
                <a:p>
                  <a:pPr algn="ctr"/>
                  <a:r>
                    <a:rPr lang="en-US" sz="1800" b="1" dirty="0" smtClean="0">
                      <a:solidFill>
                        <a:srgbClr val="FFFF00"/>
                      </a:solidFill>
                    </a:rPr>
                    <a:t>Plateau</a:t>
                  </a:r>
                  <a:endParaRPr lang="en-US" sz="1800" b="1" dirty="0">
                    <a:solidFill>
                      <a:srgbClr val="FFFF00"/>
                    </a:solidFill>
                  </a:endParaRPr>
                </a:p>
              </p:txBody>
            </p:sp>
            <p:cxnSp>
              <p:nvCxnSpPr>
                <p:cNvPr id="125" name="Straight Arrow Connector 124"/>
                <p:cNvCxnSpPr/>
                <p:nvPr/>
              </p:nvCxnSpPr>
              <p:spPr>
                <a:xfrm flipV="1">
                  <a:off x="2590800" y="8075028"/>
                  <a:ext cx="228600" cy="3598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flipV="1">
                  <a:off x="1333500" y="6248402"/>
                  <a:ext cx="4224152" cy="663037"/>
                </a:xfrm>
                <a:prstGeom prst="line">
                  <a:avLst/>
                </a:prstGeom>
                <a:ln w="25400">
                  <a:solidFill>
                    <a:srgbClr val="0D2DB3"/>
                  </a:solidFill>
                </a:ln>
              </p:spPr>
              <p:style>
                <a:lnRef idx="1">
                  <a:schemeClr val="accent1"/>
                </a:lnRef>
                <a:fillRef idx="0">
                  <a:schemeClr val="accent1"/>
                </a:fillRef>
                <a:effectRef idx="0">
                  <a:schemeClr val="accent1"/>
                </a:effectRef>
                <a:fontRef idx="minor">
                  <a:schemeClr val="tx1"/>
                </a:fontRef>
              </p:style>
            </p:cxnSp>
            <p:sp>
              <p:nvSpPr>
                <p:cNvPr id="127" name="TextBox 126"/>
                <p:cNvSpPr txBox="1"/>
                <p:nvPr/>
              </p:nvSpPr>
              <p:spPr>
                <a:xfrm>
                  <a:off x="4419600" y="4293512"/>
                  <a:ext cx="742497" cy="461665"/>
                </a:xfrm>
                <a:prstGeom prst="rect">
                  <a:avLst/>
                </a:prstGeom>
                <a:noFill/>
              </p:spPr>
              <p:txBody>
                <a:bodyPr wrap="square" rtlCol="0">
                  <a:spAutoFit/>
                </a:bodyPr>
                <a:lstStyle/>
                <a:p>
                  <a:pPr algn="ctr"/>
                  <a:r>
                    <a:rPr lang="en-US" sz="2400" b="1" dirty="0" smtClean="0"/>
                    <a:t>WY</a:t>
                  </a:r>
                  <a:endParaRPr lang="en-US" sz="2400" b="1" dirty="0"/>
                </a:p>
              </p:txBody>
            </p:sp>
            <p:sp>
              <p:nvSpPr>
                <p:cNvPr id="128" name="TextBox 127"/>
                <p:cNvSpPr txBox="1"/>
                <p:nvPr/>
              </p:nvSpPr>
              <p:spPr>
                <a:xfrm>
                  <a:off x="5023979" y="5167699"/>
                  <a:ext cx="742497" cy="461665"/>
                </a:xfrm>
                <a:prstGeom prst="rect">
                  <a:avLst/>
                </a:prstGeom>
                <a:noFill/>
              </p:spPr>
              <p:txBody>
                <a:bodyPr wrap="square" rtlCol="0">
                  <a:spAutoFit/>
                </a:bodyPr>
                <a:lstStyle/>
                <a:p>
                  <a:pPr algn="ctr"/>
                  <a:r>
                    <a:rPr lang="en-US" sz="2400" b="1" dirty="0" smtClean="0"/>
                    <a:t>CO</a:t>
                  </a:r>
                  <a:endParaRPr lang="en-US" sz="2400" b="1" dirty="0"/>
                </a:p>
              </p:txBody>
            </p:sp>
            <p:sp>
              <p:nvSpPr>
                <p:cNvPr id="129" name="TextBox 128"/>
                <p:cNvSpPr txBox="1"/>
                <p:nvPr/>
              </p:nvSpPr>
              <p:spPr>
                <a:xfrm>
                  <a:off x="4043154" y="5029200"/>
                  <a:ext cx="742497" cy="461665"/>
                </a:xfrm>
                <a:prstGeom prst="rect">
                  <a:avLst/>
                </a:prstGeom>
                <a:noFill/>
              </p:spPr>
              <p:txBody>
                <a:bodyPr wrap="square" rtlCol="0">
                  <a:spAutoFit/>
                </a:bodyPr>
                <a:lstStyle/>
                <a:p>
                  <a:pPr algn="ctr"/>
                  <a:r>
                    <a:rPr lang="en-US" sz="2400" b="1" dirty="0" smtClean="0"/>
                    <a:t>UT</a:t>
                  </a:r>
                  <a:endParaRPr lang="en-US" sz="2400" b="1" dirty="0"/>
                </a:p>
              </p:txBody>
            </p:sp>
          </p:grpSp>
          <p:pic>
            <p:nvPicPr>
              <p:cNvPr id="106"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274908" y="4221912"/>
                <a:ext cx="136878" cy="4541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TextBox 106"/>
              <p:cNvSpPr txBox="1"/>
              <p:nvPr/>
            </p:nvSpPr>
            <p:spPr>
              <a:xfrm>
                <a:off x="6335108" y="8602187"/>
                <a:ext cx="676278" cy="324196"/>
              </a:xfrm>
              <a:prstGeom prst="rect">
                <a:avLst/>
              </a:prstGeom>
              <a:noFill/>
              <a:ln w="12700">
                <a:noFill/>
              </a:ln>
            </p:spPr>
            <p:txBody>
              <a:bodyPr wrap="square" rtlCol="0">
                <a:spAutoFit/>
              </a:bodyPr>
              <a:lstStyle/>
              <a:p>
                <a:pPr algn="ctr"/>
                <a:r>
                  <a:rPr lang="en-US" sz="1400" b="1" dirty="0" smtClean="0"/>
                  <a:t>1250</a:t>
                </a:r>
                <a:endParaRPr lang="en-US" sz="1400" b="1" dirty="0"/>
              </a:p>
            </p:txBody>
          </p:sp>
          <p:sp>
            <p:nvSpPr>
              <p:cNvPr id="108" name="TextBox 107"/>
              <p:cNvSpPr txBox="1"/>
              <p:nvPr/>
            </p:nvSpPr>
            <p:spPr>
              <a:xfrm>
                <a:off x="6335108" y="8194819"/>
                <a:ext cx="676278" cy="324196"/>
              </a:xfrm>
              <a:prstGeom prst="rect">
                <a:avLst/>
              </a:prstGeom>
              <a:noFill/>
              <a:ln w="12700">
                <a:noFill/>
              </a:ln>
            </p:spPr>
            <p:txBody>
              <a:bodyPr wrap="square" rtlCol="0">
                <a:spAutoFit/>
              </a:bodyPr>
              <a:lstStyle/>
              <a:p>
                <a:pPr algn="ctr"/>
                <a:r>
                  <a:rPr lang="en-US" sz="1400" b="1" dirty="0" smtClean="0"/>
                  <a:t>1500</a:t>
                </a:r>
                <a:endParaRPr lang="en-US" sz="1400" b="1" dirty="0"/>
              </a:p>
            </p:txBody>
          </p:sp>
          <p:sp>
            <p:nvSpPr>
              <p:cNvPr id="109" name="TextBox 108"/>
              <p:cNvSpPr txBox="1"/>
              <p:nvPr/>
            </p:nvSpPr>
            <p:spPr>
              <a:xfrm>
                <a:off x="6335108" y="7779497"/>
                <a:ext cx="676278" cy="324196"/>
              </a:xfrm>
              <a:prstGeom prst="rect">
                <a:avLst/>
              </a:prstGeom>
              <a:noFill/>
              <a:ln w="12700">
                <a:noFill/>
              </a:ln>
            </p:spPr>
            <p:txBody>
              <a:bodyPr wrap="square" rtlCol="0">
                <a:spAutoFit/>
              </a:bodyPr>
              <a:lstStyle/>
              <a:p>
                <a:pPr algn="ctr"/>
                <a:r>
                  <a:rPr lang="en-US" sz="1400" b="1" dirty="0" smtClean="0"/>
                  <a:t>1750</a:t>
                </a:r>
                <a:endParaRPr lang="en-US" sz="1400" b="1" dirty="0"/>
              </a:p>
            </p:txBody>
          </p:sp>
          <p:sp>
            <p:nvSpPr>
              <p:cNvPr id="110" name="TextBox 109"/>
              <p:cNvSpPr txBox="1"/>
              <p:nvPr/>
            </p:nvSpPr>
            <p:spPr>
              <a:xfrm>
                <a:off x="6335108" y="6951396"/>
                <a:ext cx="676278" cy="324196"/>
              </a:xfrm>
              <a:prstGeom prst="rect">
                <a:avLst/>
              </a:prstGeom>
              <a:noFill/>
              <a:ln w="12700">
                <a:noFill/>
              </a:ln>
            </p:spPr>
            <p:txBody>
              <a:bodyPr wrap="square" rtlCol="0">
                <a:spAutoFit/>
              </a:bodyPr>
              <a:lstStyle/>
              <a:p>
                <a:pPr algn="ctr"/>
                <a:r>
                  <a:rPr lang="en-US" sz="1400" b="1" dirty="0" smtClean="0"/>
                  <a:t>2250</a:t>
                </a:r>
                <a:endParaRPr lang="en-US" sz="1400" b="1" dirty="0"/>
              </a:p>
            </p:txBody>
          </p:sp>
          <p:sp>
            <p:nvSpPr>
              <p:cNvPr id="111" name="TextBox 110"/>
              <p:cNvSpPr txBox="1"/>
              <p:nvPr/>
            </p:nvSpPr>
            <p:spPr>
              <a:xfrm>
                <a:off x="6335108" y="6134075"/>
                <a:ext cx="676278" cy="324196"/>
              </a:xfrm>
              <a:prstGeom prst="rect">
                <a:avLst/>
              </a:prstGeom>
              <a:noFill/>
              <a:ln w="12700">
                <a:noFill/>
              </a:ln>
            </p:spPr>
            <p:txBody>
              <a:bodyPr wrap="square" rtlCol="0">
                <a:spAutoFit/>
              </a:bodyPr>
              <a:lstStyle/>
              <a:p>
                <a:pPr algn="ctr"/>
                <a:r>
                  <a:rPr lang="en-US" sz="1400" b="1" dirty="0" smtClean="0"/>
                  <a:t>2750</a:t>
                </a:r>
                <a:endParaRPr lang="en-US" sz="1400" b="1" dirty="0"/>
              </a:p>
            </p:txBody>
          </p:sp>
          <p:sp>
            <p:nvSpPr>
              <p:cNvPr id="112" name="TextBox 111"/>
              <p:cNvSpPr txBox="1"/>
              <p:nvPr/>
            </p:nvSpPr>
            <p:spPr>
              <a:xfrm>
                <a:off x="6335108" y="5313838"/>
                <a:ext cx="676278" cy="324196"/>
              </a:xfrm>
              <a:prstGeom prst="rect">
                <a:avLst/>
              </a:prstGeom>
              <a:noFill/>
              <a:ln w="12700">
                <a:noFill/>
              </a:ln>
            </p:spPr>
            <p:txBody>
              <a:bodyPr wrap="square" rtlCol="0">
                <a:spAutoFit/>
              </a:bodyPr>
              <a:lstStyle/>
              <a:p>
                <a:pPr algn="ctr"/>
                <a:r>
                  <a:rPr lang="en-US" sz="1400" b="1" dirty="0" smtClean="0"/>
                  <a:t>3250</a:t>
                </a:r>
                <a:endParaRPr lang="en-US" sz="1400" b="1" dirty="0"/>
              </a:p>
            </p:txBody>
          </p:sp>
          <p:sp>
            <p:nvSpPr>
              <p:cNvPr id="113" name="TextBox 112"/>
              <p:cNvSpPr txBox="1"/>
              <p:nvPr/>
            </p:nvSpPr>
            <p:spPr>
              <a:xfrm>
                <a:off x="6335108" y="4492539"/>
                <a:ext cx="676278" cy="324196"/>
              </a:xfrm>
              <a:prstGeom prst="rect">
                <a:avLst/>
              </a:prstGeom>
              <a:noFill/>
              <a:ln w="12700">
                <a:noFill/>
              </a:ln>
            </p:spPr>
            <p:txBody>
              <a:bodyPr wrap="square" rtlCol="0">
                <a:spAutoFit/>
              </a:bodyPr>
              <a:lstStyle/>
              <a:p>
                <a:pPr algn="ctr"/>
                <a:r>
                  <a:rPr lang="en-US" sz="1400" b="1" dirty="0" smtClean="0"/>
                  <a:t>3750</a:t>
                </a:r>
                <a:endParaRPr lang="en-US" sz="1400" b="1" dirty="0"/>
              </a:p>
            </p:txBody>
          </p:sp>
          <p:sp>
            <p:nvSpPr>
              <p:cNvPr id="114" name="TextBox 113"/>
              <p:cNvSpPr txBox="1"/>
              <p:nvPr/>
            </p:nvSpPr>
            <p:spPr>
              <a:xfrm>
                <a:off x="6335107" y="4083925"/>
                <a:ext cx="676279" cy="324196"/>
              </a:xfrm>
              <a:prstGeom prst="rect">
                <a:avLst/>
              </a:prstGeom>
              <a:noFill/>
              <a:ln w="12700">
                <a:noFill/>
              </a:ln>
            </p:spPr>
            <p:txBody>
              <a:bodyPr wrap="square" rtlCol="0">
                <a:spAutoFit/>
              </a:bodyPr>
              <a:lstStyle/>
              <a:p>
                <a:pPr algn="ctr"/>
                <a:r>
                  <a:rPr lang="en-US" sz="1400" b="1" dirty="0" smtClean="0"/>
                  <a:t>4000</a:t>
                </a:r>
                <a:endParaRPr lang="en-US" sz="1400" b="1" dirty="0"/>
              </a:p>
            </p:txBody>
          </p:sp>
          <p:sp>
            <p:nvSpPr>
              <p:cNvPr id="115" name="TextBox 114"/>
              <p:cNvSpPr txBox="1"/>
              <p:nvPr/>
            </p:nvSpPr>
            <p:spPr>
              <a:xfrm>
                <a:off x="6335108" y="4899677"/>
                <a:ext cx="676278" cy="324196"/>
              </a:xfrm>
              <a:prstGeom prst="rect">
                <a:avLst/>
              </a:prstGeom>
              <a:noFill/>
              <a:ln w="12700">
                <a:noFill/>
              </a:ln>
            </p:spPr>
            <p:txBody>
              <a:bodyPr wrap="square" rtlCol="0">
                <a:spAutoFit/>
              </a:bodyPr>
              <a:lstStyle/>
              <a:p>
                <a:pPr algn="ctr"/>
                <a:r>
                  <a:rPr lang="en-US" sz="1400" b="1" dirty="0" smtClean="0"/>
                  <a:t>3500</a:t>
                </a:r>
                <a:endParaRPr lang="en-US" sz="1400" b="1" dirty="0"/>
              </a:p>
            </p:txBody>
          </p:sp>
          <p:sp>
            <p:nvSpPr>
              <p:cNvPr id="116" name="TextBox 115"/>
              <p:cNvSpPr txBox="1"/>
              <p:nvPr/>
            </p:nvSpPr>
            <p:spPr>
              <a:xfrm>
                <a:off x="6335108" y="5722951"/>
                <a:ext cx="676278" cy="324196"/>
              </a:xfrm>
              <a:prstGeom prst="rect">
                <a:avLst/>
              </a:prstGeom>
              <a:noFill/>
              <a:ln w="12700">
                <a:noFill/>
              </a:ln>
            </p:spPr>
            <p:txBody>
              <a:bodyPr wrap="square" rtlCol="0">
                <a:spAutoFit/>
              </a:bodyPr>
              <a:lstStyle/>
              <a:p>
                <a:pPr algn="ctr"/>
                <a:r>
                  <a:rPr lang="en-US" sz="1400" b="1" dirty="0" smtClean="0"/>
                  <a:t>3000</a:t>
                </a:r>
                <a:endParaRPr lang="en-US" sz="1400" b="1" dirty="0"/>
              </a:p>
            </p:txBody>
          </p:sp>
          <p:sp>
            <p:nvSpPr>
              <p:cNvPr id="117" name="TextBox 116"/>
              <p:cNvSpPr txBox="1"/>
              <p:nvPr/>
            </p:nvSpPr>
            <p:spPr>
              <a:xfrm>
                <a:off x="6335108" y="6545129"/>
                <a:ext cx="676278" cy="324196"/>
              </a:xfrm>
              <a:prstGeom prst="rect">
                <a:avLst/>
              </a:prstGeom>
              <a:noFill/>
              <a:ln w="12700">
                <a:noFill/>
              </a:ln>
            </p:spPr>
            <p:txBody>
              <a:bodyPr wrap="square" rtlCol="0">
                <a:spAutoFit/>
              </a:bodyPr>
              <a:lstStyle/>
              <a:p>
                <a:pPr algn="ctr"/>
                <a:r>
                  <a:rPr lang="en-US" sz="1400" b="1" dirty="0" smtClean="0"/>
                  <a:t>2500</a:t>
                </a:r>
                <a:endParaRPr lang="en-US" sz="1400" b="1" dirty="0"/>
              </a:p>
            </p:txBody>
          </p:sp>
          <p:sp>
            <p:nvSpPr>
              <p:cNvPr id="118" name="TextBox 117"/>
              <p:cNvSpPr txBox="1"/>
              <p:nvPr/>
            </p:nvSpPr>
            <p:spPr>
              <a:xfrm>
                <a:off x="6335108" y="7375049"/>
                <a:ext cx="676278" cy="324196"/>
              </a:xfrm>
              <a:prstGeom prst="rect">
                <a:avLst/>
              </a:prstGeom>
              <a:noFill/>
              <a:ln w="12700">
                <a:noFill/>
              </a:ln>
            </p:spPr>
            <p:txBody>
              <a:bodyPr wrap="square" rtlCol="0">
                <a:spAutoFit/>
              </a:bodyPr>
              <a:lstStyle/>
              <a:p>
                <a:pPr algn="ctr"/>
                <a:r>
                  <a:rPr lang="en-US" sz="1400" b="1" dirty="0" smtClean="0"/>
                  <a:t>2000</a:t>
                </a:r>
                <a:endParaRPr lang="en-US" sz="1400" b="1" dirty="0"/>
              </a:p>
            </p:txBody>
          </p:sp>
        </p:grpSp>
        <p:sp>
          <p:nvSpPr>
            <p:cNvPr id="93" name="Oval 92"/>
            <p:cNvSpPr/>
            <p:nvPr/>
          </p:nvSpPr>
          <p:spPr>
            <a:xfrm>
              <a:off x="3007425" y="6243256"/>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3523806" y="6869681"/>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5" name="Oval 94"/>
            <p:cNvSpPr/>
            <p:nvPr/>
          </p:nvSpPr>
          <p:spPr>
            <a:xfrm>
              <a:off x="2948050" y="6653150"/>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6" name="Oval 95"/>
            <p:cNvSpPr/>
            <p:nvPr/>
          </p:nvSpPr>
          <p:spPr>
            <a:xfrm>
              <a:off x="3947550" y="6707473"/>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7" name="Oval 96"/>
            <p:cNvSpPr/>
            <p:nvPr/>
          </p:nvSpPr>
          <p:spPr>
            <a:xfrm>
              <a:off x="4126675" y="6588825"/>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8" name="Oval 97"/>
            <p:cNvSpPr/>
            <p:nvPr/>
          </p:nvSpPr>
          <p:spPr>
            <a:xfrm>
              <a:off x="3933131" y="6014850"/>
              <a:ext cx="45719" cy="45719"/>
            </a:xfrm>
            <a:prstGeom prst="ellipse">
              <a:avLst/>
            </a:prstGeom>
            <a:solidFill>
              <a:schemeClr val="tx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99" name="TextBox 98"/>
            <p:cNvSpPr txBox="1"/>
            <p:nvPr/>
          </p:nvSpPr>
          <p:spPr>
            <a:xfrm>
              <a:off x="2590800" y="5967350"/>
              <a:ext cx="1023322" cy="324196"/>
            </a:xfrm>
            <a:prstGeom prst="rect">
              <a:avLst/>
            </a:prstGeom>
            <a:noFill/>
          </p:spPr>
          <p:txBody>
            <a:bodyPr wrap="square" rtlCol="0">
              <a:spAutoFit/>
            </a:bodyPr>
            <a:lstStyle/>
            <a:p>
              <a:pPr algn="ctr"/>
              <a:r>
                <a:rPr lang="en-US" sz="1400" b="1" dirty="0" smtClean="0"/>
                <a:t>Roosevelt</a:t>
              </a:r>
              <a:endParaRPr lang="en-US" sz="1400" b="1" dirty="0"/>
            </a:p>
          </p:txBody>
        </p:sp>
        <p:sp>
          <p:nvSpPr>
            <p:cNvPr id="100" name="TextBox 99"/>
            <p:cNvSpPr txBox="1"/>
            <p:nvPr/>
          </p:nvSpPr>
          <p:spPr>
            <a:xfrm>
              <a:off x="2590800" y="6653150"/>
              <a:ext cx="831007" cy="324196"/>
            </a:xfrm>
            <a:prstGeom prst="rect">
              <a:avLst/>
            </a:prstGeom>
            <a:noFill/>
          </p:spPr>
          <p:txBody>
            <a:bodyPr wrap="square" rtlCol="0">
              <a:spAutoFit/>
            </a:bodyPr>
            <a:lstStyle/>
            <a:p>
              <a:pPr algn="ctr"/>
              <a:r>
                <a:rPr lang="en-US" sz="1400" b="1" dirty="0" smtClean="0"/>
                <a:t>Myton</a:t>
              </a:r>
              <a:endParaRPr lang="en-US" sz="1400" b="1" dirty="0"/>
            </a:p>
          </p:txBody>
        </p:sp>
        <p:sp>
          <p:nvSpPr>
            <p:cNvPr id="101" name="TextBox 100"/>
            <p:cNvSpPr txBox="1"/>
            <p:nvPr/>
          </p:nvSpPr>
          <p:spPr>
            <a:xfrm>
              <a:off x="3214744" y="6858000"/>
              <a:ext cx="671456" cy="324196"/>
            </a:xfrm>
            <a:prstGeom prst="rect">
              <a:avLst/>
            </a:prstGeom>
            <a:noFill/>
          </p:spPr>
          <p:txBody>
            <a:bodyPr wrap="square" rtlCol="0">
              <a:spAutoFit/>
            </a:bodyPr>
            <a:lstStyle/>
            <a:p>
              <a:pPr algn="ctr"/>
              <a:r>
                <a:rPr lang="en-US" sz="1400" b="1" dirty="0" smtClean="0"/>
                <a:t>Ouray</a:t>
              </a:r>
              <a:endParaRPr lang="en-US" sz="1400" b="1" dirty="0"/>
            </a:p>
          </p:txBody>
        </p:sp>
        <p:sp>
          <p:nvSpPr>
            <p:cNvPr id="102" name="TextBox 101"/>
            <p:cNvSpPr txBox="1"/>
            <p:nvPr/>
          </p:nvSpPr>
          <p:spPr>
            <a:xfrm>
              <a:off x="3703374" y="6711388"/>
              <a:ext cx="1037307" cy="324196"/>
            </a:xfrm>
            <a:prstGeom prst="rect">
              <a:avLst/>
            </a:prstGeom>
            <a:noFill/>
          </p:spPr>
          <p:txBody>
            <a:bodyPr wrap="square" rtlCol="0">
              <a:spAutoFit/>
            </a:bodyPr>
            <a:lstStyle/>
            <a:p>
              <a:pPr algn="ctr"/>
              <a:r>
                <a:rPr lang="en-US" sz="1400" b="1" dirty="0" smtClean="0"/>
                <a:t>Horsepool</a:t>
              </a:r>
              <a:endParaRPr lang="en-US" sz="1400" b="1" dirty="0"/>
            </a:p>
          </p:txBody>
        </p:sp>
        <p:sp>
          <p:nvSpPr>
            <p:cNvPr id="103" name="TextBox 102"/>
            <p:cNvSpPr txBox="1"/>
            <p:nvPr/>
          </p:nvSpPr>
          <p:spPr>
            <a:xfrm>
              <a:off x="3796726" y="6330126"/>
              <a:ext cx="985379" cy="324196"/>
            </a:xfrm>
            <a:prstGeom prst="rect">
              <a:avLst/>
            </a:prstGeom>
            <a:noFill/>
          </p:spPr>
          <p:txBody>
            <a:bodyPr wrap="square" rtlCol="0">
              <a:spAutoFit/>
            </a:bodyPr>
            <a:lstStyle/>
            <a:p>
              <a:pPr algn="ctr"/>
              <a:r>
                <a:rPr lang="en-US" sz="1400" b="1" dirty="0" smtClean="0"/>
                <a:t>Red Wash</a:t>
              </a:r>
              <a:endParaRPr lang="en-US" sz="1400" b="1" dirty="0"/>
            </a:p>
          </p:txBody>
        </p:sp>
        <p:sp>
          <p:nvSpPr>
            <p:cNvPr id="104" name="TextBox 103"/>
            <p:cNvSpPr txBox="1"/>
            <p:nvPr/>
          </p:nvSpPr>
          <p:spPr>
            <a:xfrm>
              <a:off x="3855018" y="5845625"/>
              <a:ext cx="855036" cy="324196"/>
            </a:xfrm>
            <a:prstGeom prst="rect">
              <a:avLst/>
            </a:prstGeom>
            <a:noFill/>
          </p:spPr>
          <p:txBody>
            <a:bodyPr wrap="square" rtlCol="0">
              <a:spAutoFit/>
            </a:bodyPr>
            <a:lstStyle/>
            <a:p>
              <a:pPr algn="ctr"/>
              <a:r>
                <a:rPr lang="en-US" sz="1400" b="1" dirty="0" smtClean="0"/>
                <a:t>Vernal</a:t>
              </a:r>
              <a:endParaRPr lang="en-US" sz="1400" b="1" dirty="0"/>
            </a:p>
          </p:txBody>
        </p:sp>
      </p:grpSp>
      <p:sp>
        <p:nvSpPr>
          <p:cNvPr id="131" name="TextBox 130"/>
          <p:cNvSpPr txBox="1"/>
          <p:nvPr/>
        </p:nvSpPr>
        <p:spPr>
          <a:xfrm>
            <a:off x="3685286" y="2452235"/>
            <a:ext cx="1351587" cy="365947"/>
          </a:xfrm>
          <a:prstGeom prst="rect">
            <a:avLst/>
          </a:prstGeom>
          <a:solidFill>
            <a:schemeClr val="bg1"/>
          </a:solidFill>
          <a:ln w="25400">
            <a:solidFill>
              <a:schemeClr val="tx1"/>
            </a:solidFill>
          </a:ln>
        </p:spPr>
        <p:txBody>
          <a:bodyPr wrap="square" rtlCol="0">
            <a:spAutoFit/>
          </a:bodyPr>
          <a:lstStyle/>
          <a:p>
            <a:pPr algn="ctr"/>
            <a:r>
              <a:rPr lang="en-US" b="1" dirty="0" smtClean="0"/>
              <a:t>Subdomain</a:t>
            </a:r>
          </a:p>
        </p:txBody>
      </p:sp>
      <p:sp>
        <p:nvSpPr>
          <p:cNvPr id="132" name="TextBox 131"/>
          <p:cNvSpPr txBox="1"/>
          <p:nvPr/>
        </p:nvSpPr>
        <p:spPr>
          <a:xfrm>
            <a:off x="8361248" y="2067930"/>
            <a:ext cx="419100" cy="307777"/>
          </a:xfrm>
          <a:prstGeom prst="rect">
            <a:avLst/>
          </a:prstGeom>
          <a:noFill/>
          <a:ln w="12700">
            <a:noFill/>
          </a:ln>
        </p:spPr>
        <p:txBody>
          <a:bodyPr wrap="square" rtlCol="0">
            <a:spAutoFit/>
          </a:bodyPr>
          <a:lstStyle/>
          <a:p>
            <a:pPr algn="ctr"/>
            <a:r>
              <a:rPr lang="en-US" sz="1400" b="1" dirty="0"/>
              <a:t> </a:t>
            </a:r>
            <a:r>
              <a:rPr lang="en-US" sz="1400" b="1" dirty="0" smtClean="0"/>
              <a:t>m </a:t>
            </a:r>
            <a:endParaRPr lang="en-US" sz="1400" b="1" dirty="0"/>
          </a:p>
        </p:txBody>
      </p:sp>
    </p:spTree>
    <p:extLst>
      <p:ext uri="{BB962C8B-B14F-4D97-AF65-F5344CB8AC3E}">
        <p14:creationId xmlns:p14="http://schemas.microsoft.com/office/powerpoint/2010/main" val="1894562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WRF Modifications</a:t>
            </a:r>
            <a:endParaRPr lang="en-US" sz="3200" b="1" dirty="0"/>
          </a:p>
        </p:txBody>
      </p:sp>
      <p:grpSp>
        <p:nvGrpSpPr>
          <p:cNvPr id="7" name="Group 6"/>
          <p:cNvGrpSpPr/>
          <p:nvPr/>
        </p:nvGrpSpPr>
        <p:grpSpPr>
          <a:xfrm>
            <a:off x="444500" y="505871"/>
            <a:ext cx="8509000" cy="1024822"/>
            <a:chOff x="444500" y="505871"/>
            <a:chExt cx="8509000" cy="1024822"/>
          </a:xfrm>
        </p:grpSpPr>
        <p:sp>
          <p:nvSpPr>
            <p:cNvPr id="9" name="TextBox 8"/>
            <p:cNvSpPr txBox="1"/>
            <p:nvPr/>
          </p:nvSpPr>
          <p:spPr>
            <a:xfrm>
              <a:off x="444500" y="505871"/>
              <a:ext cx="8509000" cy="1000270"/>
            </a:xfrm>
            <a:prstGeom prst="rect">
              <a:avLst/>
            </a:prstGeom>
            <a:noFill/>
          </p:spPr>
          <p:txBody>
            <a:bodyPr wrap="square" lIns="76197" tIns="38098" rIns="76197" bIns="38098" rtlCol="0">
              <a:spAutoFit/>
            </a:bodyPr>
            <a:lstStyle/>
            <a:p>
              <a:pPr marL="285739" indent="-285739">
                <a:buFontTx/>
                <a:buChar char="-"/>
              </a:pPr>
              <a:r>
                <a:rPr lang="en-US" sz="2000" b="1" dirty="0" smtClean="0"/>
                <a:t>Idealized snow cover in Uintah Basin and mountains</a:t>
              </a:r>
              <a:endParaRPr lang="en-US" sz="2000" b="1" dirty="0"/>
            </a:p>
            <a:p>
              <a:pPr marL="285739" indent="-285739">
                <a:buFontTx/>
                <a:buChar char="-"/>
              </a:pPr>
              <a:r>
                <a:rPr lang="en-US" sz="2000" b="1" dirty="0" smtClean="0"/>
                <a:t>Snow </a:t>
              </a:r>
              <a:r>
                <a:rPr lang="en-US" sz="2000" b="1" dirty="0"/>
                <a:t>albedo changes</a:t>
              </a:r>
            </a:p>
            <a:p>
              <a:pPr marL="285739" indent="-285739">
                <a:buFontTx/>
                <a:buChar char="-"/>
              </a:pPr>
              <a:r>
                <a:rPr lang="en-US" sz="2000" b="1" dirty="0" smtClean="0"/>
                <a:t>Edited VEGPARM.TBL</a:t>
              </a:r>
            </a:p>
          </p:txBody>
        </p:sp>
        <p:grpSp>
          <p:nvGrpSpPr>
            <p:cNvPr id="19" name="Group 18"/>
            <p:cNvGrpSpPr/>
            <p:nvPr/>
          </p:nvGrpSpPr>
          <p:grpSpPr>
            <a:xfrm>
              <a:off x="3124200" y="838200"/>
              <a:ext cx="4883966" cy="692493"/>
              <a:chOff x="3352800" y="1781792"/>
              <a:chExt cx="4883966" cy="692493"/>
            </a:xfrm>
          </p:grpSpPr>
          <p:sp>
            <p:nvSpPr>
              <p:cNvPr id="4" name="TextBox 3"/>
              <p:cNvSpPr txBox="1"/>
              <p:nvPr/>
            </p:nvSpPr>
            <p:spPr>
              <a:xfrm>
                <a:off x="3352800" y="1781792"/>
                <a:ext cx="4883966" cy="692493"/>
              </a:xfrm>
              <a:prstGeom prst="rect">
                <a:avLst/>
              </a:prstGeom>
              <a:noFill/>
            </p:spPr>
            <p:txBody>
              <a:bodyPr wrap="square" lIns="76197" tIns="38098" rIns="76197" bIns="38098" rtlCol="0">
                <a:spAutoFit/>
              </a:bodyPr>
              <a:lstStyle/>
              <a:p>
                <a:pPr marL="457181" lvl="1"/>
                <a:r>
                  <a:rPr lang="en-US" sz="2000" b="1" dirty="0" smtClean="0">
                    <a:solidFill>
                      <a:srgbClr val="FF0000"/>
                    </a:solidFill>
                  </a:rPr>
                  <a:t>Allows model to achieve high albedos measured in basin</a:t>
                </a:r>
                <a:endParaRPr lang="en-US" sz="2000" b="1" dirty="0">
                  <a:solidFill>
                    <a:srgbClr val="FF0000"/>
                  </a:solidFill>
                </a:endParaRPr>
              </a:p>
            </p:txBody>
          </p:sp>
          <p:sp>
            <p:nvSpPr>
              <p:cNvPr id="2" name="Right Brace 1"/>
              <p:cNvSpPr/>
              <p:nvPr/>
            </p:nvSpPr>
            <p:spPr>
              <a:xfrm>
                <a:off x="3581400" y="1899696"/>
                <a:ext cx="228600" cy="457200"/>
              </a:xfrm>
              <a:prstGeom prst="rightBrace">
                <a:avLst>
                  <a:gd name="adj1" fmla="val 32095"/>
                  <a:gd name="adj2" fmla="val 50000"/>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0000"/>
                  </a:solidFill>
                </a:endParaRPr>
              </a:p>
            </p:txBody>
          </p:sp>
        </p:grpSp>
      </p:grpSp>
      <p:sp>
        <p:nvSpPr>
          <p:cNvPr id="22"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14</a:t>
            </a:fld>
            <a:endParaRPr lang="en-US" dirty="0"/>
          </a:p>
        </p:txBody>
      </p:sp>
      <p:grpSp>
        <p:nvGrpSpPr>
          <p:cNvPr id="3" name="Group 2"/>
          <p:cNvGrpSpPr/>
          <p:nvPr/>
        </p:nvGrpSpPr>
        <p:grpSpPr>
          <a:xfrm>
            <a:off x="1" y="2209800"/>
            <a:ext cx="9143999" cy="3953575"/>
            <a:chOff x="1" y="1769720"/>
            <a:chExt cx="9143999" cy="3953575"/>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183478"/>
              <a:ext cx="4572000" cy="3539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169830"/>
              <a:ext cx="4572000" cy="3537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2163" y="1769720"/>
              <a:ext cx="4407675" cy="400110"/>
            </a:xfrm>
            <a:prstGeom prst="rect">
              <a:avLst/>
            </a:prstGeom>
            <a:noFill/>
            <a:ln w="25400">
              <a:noFill/>
            </a:ln>
          </p:spPr>
          <p:txBody>
            <a:bodyPr wrap="square" rtlCol="0">
              <a:spAutoFit/>
            </a:bodyPr>
            <a:lstStyle/>
            <a:p>
              <a:pPr algn="ctr"/>
              <a:r>
                <a:rPr lang="en-US" sz="2000" b="1" dirty="0" smtClean="0"/>
                <a:t>Snow Depth</a:t>
              </a:r>
            </a:p>
          </p:txBody>
        </p:sp>
        <p:sp>
          <p:nvSpPr>
            <p:cNvPr id="23" name="TextBox 22"/>
            <p:cNvSpPr txBox="1"/>
            <p:nvPr/>
          </p:nvSpPr>
          <p:spPr>
            <a:xfrm>
              <a:off x="4642238" y="1769720"/>
              <a:ext cx="4438079" cy="400110"/>
            </a:xfrm>
            <a:prstGeom prst="rect">
              <a:avLst/>
            </a:prstGeom>
            <a:noFill/>
            <a:ln w="25400">
              <a:noFill/>
            </a:ln>
          </p:spPr>
          <p:txBody>
            <a:bodyPr wrap="square" rtlCol="0">
              <a:spAutoFit/>
            </a:bodyPr>
            <a:lstStyle/>
            <a:p>
              <a:pPr algn="ctr"/>
              <a:r>
                <a:rPr lang="en-US" sz="2000" b="1" dirty="0" smtClean="0"/>
                <a:t>Snow Water Equivalent</a:t>
              </a:r>
            </a:p>
          </p:txBody>
        </p:sp>
      </p:grpSp>
      <p:grpSp>
        <p:nvGrpSpPr>
          <p:cNvPr id="43" name="Group 42"/>
          <p:cNvGrpSpPr/>
          <p:nvPr/>
        </p:nvGrpSpPr>
        <p:grpSpPr>
          <a:xfrm>
            <a:off x="0" y="2133600"/>
            <a:ext cx="9144000" cy="4953000"/>
            <a:chOff x="0" y="2133600"/>
            <a:chExt cx="9144000" cy="4953000"/>
          </a:xfrm>
        </p:grpSpPr>
        <p:grpSp>
          <p:nvGrpSpPr>
            <p:cNvPr id="34" name="Group 33"/>
            <p:cNvGrpSpPr/>
            <p:nvPr/>
          </p:nvGrpSpPr>
          <p:grpSpPr>
            <a:xfrm>
              <a:off x="0" y="2133600"/>
              <a:ext cx="9144000" cy="4953000"/>
              <a:chOff x="0" y="2133600"/>
              <a:chExt cx="9144000" cy="4953000"/>
            </a:xfrm>
          </p:grpSpPr>
          <p:grpSp>
            <p:nvGrpSpPr>
              <p:cNvPr id="29" name="Group 28"/>
              <p:cNvGrpSpPr/>
              <p:nvPr/>
            </p:nvGrpSpPr>
            <p:grpSpPr>
              <a:xfrm>
                <a:off x="0" y="2133600"/>
                <a:ext cx="9144000" cy="4953000"/>
                <a:chOff x="0" y="2133600"/>
                <a:chExt cx="9144000" cy="4953000"/>
              </a:xfrm>
            </p:grpSpPr>
            <p:grpSp>
              <p:nvGrpSpPr>
                <p:cNvPr id="27" name="Group 26"/>
                <p:cNvGrpSpPr/>
                <p:nvPr/>
              </p:nvGrpSpPr>
              <p:grpSpPr>
                <a:xfrm>
                  <a:off x="0" y="2133600"/>
                  <a:ext cx="9144000" cy="4724400"/>
                  <a:chOff x="0" y="2133600"/>
                  <a:chExt cx="9144000" cy="4724400"/>
                </a:xfrm>
              </p:grpSpPr>
              <p:pic>
                <p:nvPicPr>
                  <p:cNvPr id="39" name="Picture 2" descr="http://farm4.staticflickr.com/3128/3192140771_f844d3f4f0_o.jp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133600"/>
                    <a:ext cx="4574419" cy="4724400"/>
                  </a:xfrm>
                  <a:prstGeom prst="rect">
                    <a:avLst/>
                  </a:prstGeom>
                  <a:noFill/>
                </p:spPr>
              </p:pic>
              <p:pic>
                <p:nvPicPr>
                  <p:cNvPr id="40" name="Picture 39" descr="083.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74419" y="2133600"/>
                    <a:ext cx="4569581" cy="4724400"/>
                  </a:xfrm>
                  <a:prstGeom prst="rect">
                    <a:avLst/>
                  </a:prstGeom>
                </p:spPr>
              </p:pic>
            </p:grpSp>
            <p:cxnSp>
              <p:nvCxnSpPr>
                <p:cNvPr id="10" name="Straight Connector 9"/>
                <p:cNvCxnSpPr/>
                <p:nvPr/>
              </p:nvCxnSpPr>
              <p:spPr>
                <a:xfrm>
                  <a:off x="4572000" y="2133600"/>
                  <a:ext cx="0" cy="495300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 name="Up Arrow 47"/>
              <p:cNvSpPr/>
              <p:nvPr/>
            </p:nvSpPr>
            <p:spPr>
              <a:xfrm rot="5400000">
                <a:off x="4216959" y="3683558"/>
                <a:ext cx="710083" cy="137160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sp>
          <p:nvSpPr>
            <p:cNvPr id="50" name="TextBox 49"/>
            <p:cNvSpPr txBox="1"/>
            <p:nvPr/>
          </p:nvSpPr>
          <p:spPr>
            <a:xfrm>
              <a:off x="7162800" y="6519446"/>
              <a:ext cx="1981199" cy="338554"/>
            </a:xfrm>
            <a:prstGeom prst="rect">
              <a:avLst/>
            </a:prstGeom>
            <a:noFill/>
            <a:ln w="25400">
              <a:noFill/>
            </a:ln>
          </p:spPr>
          <p:txBody>
            <a:bodyPr wrap="square" rtlCol="0">
              <a:spAutoFit/>
            </a:bodyPr>
            <a:lstStyle/>
            <a:p>
              <a:r>
                <a:rPr lang="en-US" sz="1600" b="1" dirty="0" smtClean="0"/>
                <a:t>Photos: Erik Crosman</a:t>
              </a:r>
              <a:endParaRPr lang="en-US" sz="1600" b="1" dirty="0"/>
            </a:p>
          </p:txBody>
        </p:sp>
      </p:grpSp>
    </p:spTree>
    <p:extLst>
      <p:ext uri="{BB962C8B-B14F-4D97-AF65-F5344CB8AC3E}">
        <p14:creationId xmlns:p14="http://schemas.microsoft.com/office/powerpoint/2010/main" val="44391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Albedo Changes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15</a:t>
            </a:fld>
            <a:endParaRPr lang="en-US" dirty="0"/>
          </a:p>
        </p:txBody>
      </p:sp>
      <p:grpSp>
        <p:nvGrpSpPr>
          <p:cNvPr id="2" name="Group 1"/>
          <p:cNvGrpSpPr/>
          <p:nvPr/>
        </p:nvGrpSpPr>
        <p:grpSpPr>
          <a:xfrm>
            <a:off x="-1" y="1047690"/>
            <a:ext cx="9144001" cy="4353650"/>
            <a:chOff x="-1" y="1047690"/>
            <a:chExt cx="9144001" cy="435365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046" y="1485650"/>
              <a:ext cx="4294954" cy="383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1485650"/>
              <a:ext cx="4321814" cy="386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08406" y="1047690"/>
              <a:ext cx="1905000" cy="400110"/>
            </a:xfrm>
            <a:prstGeom prst="rect">
              <a:avLst/>
            </a:prstGeom>
            <a:noFill/>
            <a:ln w="25400">
              <a:noFill/>
            </a:ln>
          </p:spPr>
          <p:txBody>
            <a:bodyPr wrap="square" rtlCol="0">
              <a:spAutoFit/>
            </a:bodyPr>
            <a:lstStyle/>
            <a:p>
              <a:pPr algn="ctr"/>
              <a:r>
                <a:rPr lang="en-US" sz="2000" b="1" dirty="0" smtClean="0"/>
                <a:t>Original</a:t>
              </a:r>
            </a:p>
          </p:txBody>
        </p:sp>
        <p:sp>
          <p:nvSpPr>
            <p:cNvPr id="9" name="TextBox 8"/>
            <p:cNvSpPr txBox="1"/>
            <p:nvPr/>
          </p:nvSpPr>
          <p:spPr>
            <a:xfrm>
              <a:off x="6044023" y="1047690"/>
              <a:ext cx="1905000" cy="400110"/>
            </a:xfrm>
            <a:prstGeom prst="rect">
              <a:avLst/>
            </a:prstGeom>
            <a:noFill/>
            <a:ln w="25400">
              <a:noFill/>
            </a:ln>
          </p:spPr>
          <p:txBody>
            <a:bodyPr wrap="square" rtlCol="0">
              <a:spAutoFit/>
            </a:bodyPr>
            <a:lstStyle/>
            <a:p>
              <a:pPr algn="ctr"/>
              <a:r>
                <a:rPr lang="en-US" sz="2000" b="1" dirty="0" smtClean="0"/>
                <a:t>Modified</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1428750"/>
              <a:ext cx="472213" cy="397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Up Arrow 6"/>
            <p:cNvSpPr/>
            <p:nvPr/>
          </p:nvSpPr>
          <p:spPr>
            <a:xfrm rot="5400000">
              <a:off x="4419600" y="561945"/>
              <a:ext cx="304800" cy="137160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4" name="TextBox 23"/>
            <p:cNvSpPr txBox="1"/>
            <p:nvPr/>
          </p:nvSpPr>
          <p:spPr>
            <a:xfrm>
              <a:off x="600228" y="2184261"/>
              <a:ext cx="1251650" cy="369332"/>
            </a:xfrm>
            <a:prstGeom prst="rect">
              <a:avLst/>
            </a:prstGeom>
            <a:solidFill>
              <a:schemeClr val="bg1"/>
            </a:solidFill>
            <a:ln w="25400">
              <a:solidFill>
                <a:schemeClr val="tx1"/>
              </a:solidFill>
            </a:ln>
          </p:spPr>
          <p:txBody>
            <a:bodyPr wrap="square" rtlCol="0">
              <a:spAutoFit/>
            </a:bodyPr>
            <a:lstStyle/>
            <a:p>
              <a:r>
                <a:rPr lang="en-US" b="1" dirty="0" smtClean="0"/>
                <a:t>0.62 - 0.65</a:t>
              </a:r>
              <a:endParaRPr lang="en-US" b="1" dirty="0"/>
            </a:p>
          </p:txBody>
        </p:sp>
        <p:cxnSp>
          <p:nvCxnSpPr>
            <p:cNvPr id="25" name="Straight Arrow Connector 24"/>
            <p:cNvCxnSpPr>
              <a:stCxn id="24" idx="2"/>
            </p:cNvCxnSpPr>
            <p:nvPr/>
          </p:nvCxnSpPr>
          <p:spPr>
            <a:xfrm>
              <a:off x="1226053" y="2553593"/>
              <a:ext cx="494996" cy="9386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57800" y="2062906"/>
              <a:ext cx="1312621" cy="369332"/>
            </a:xfrm>
            <a:prstGeom prst="rect">
              <a:avLst/>
            </a:prstGeom>
            <a:solidFill>
              <a:schemeClr val="bg1"/>
            </a:solidFill>
            <a:ln w="25400">
              <a:solidFill>
                <a:schemeClr val="tx1"/>
              </a:solidFill>
            </a:ln>
          </p:spPr>
          <p:txBody>
            <a:bodyPr wrap="square" rtlCol="0">
              <a:spAutoFit/>
            </a:bodyPr>
            <a:lstStyle/>
            <a:p>
              <a:r>
                <a:rPr lang="en-US" b="1" dirty="0" smtClean="0"/>
                <a:t>0.81 - 0.82</a:t>
              </a:r>
              <a:endParaRPr lang="en-US" b="1" dirty="0"/>
            </a:p>
          </p:txBody>
        </p:sp>
        <p:cxnSp>
          <p:nvCxnSpPr>
            <p:cNvPr id="28" name="Straight Arrow Connector 27"/>
            <p:cNvCxnSpPr>
              <a:stCxn id="26" idx="2"/>
            </p:cNvCxnSpPr>
            <p:nvPr/>
          </p:nvCxnSpPr>
          <p:spPr>
            <a:xfrm>
              <a:off x="5914111" y="2432238"/>
              <a:ext cx="658140" cy="10585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962" y="5633722"/>
            <a:ext cx="9151962" cy="1431157"/>
          </a:xfrm>
          <a:prstGeom prst="rect">
            <a:avLst/>
          </a:prstGeom>
          <a:noFill/>
        </p:spPr>
        <p:txBody>
          <a:bodyPr wrap="square" lIns="76197" tIns="38098" rIns="76197" bIns="38098" rtlCol="0">
            <a:spAutoFit/>
          </a:bodyPr>
          <a:lstStyle/>
          <a:p>
            <a:pPr marL="285739" indent="-285739">
              <a:buFontTx/>
              <a:buChar char="-"/>
            </a:pPr>
            <a:r>
              <a:rPr lang="en-US" sz="2400" b="1" dirty="0" smtClean="0"/>
              <a:t>0.82 is average albedo measured at Horsepool during 2013 Uintah Basin Winter Ozone Study</a:t>
            </a:r>
          </a:p>
          <a:p>
            <a:pPr marL="285739" indent="-285739">
              <a:buFontTx/>
              <a:buChar char="-"/>
            </a:pPr>
            <a:endParaRPr lang="en-US" sz="2000" b="1" dirty="0"/>
          </a:p>
          <a:p>
            <a:pPr marL="742920" lvl="1" indent="-285739">
              <a:buFontTx/>
              <a:buChar char="-"/>
            </a:pPr>
            <a:endParaRPr lang="en-US" sz="2000" b="1" dirty="0"/>
          </a:p>
        </p:txBody>
      </p:sp>
    </p:spTree>
    <p:extLst>
      <p:ext uri="{BB962C8B-B14F-4D97-AF65-F5344CB8AC3E}">
        <p14:creationId xmlns:p14="http://schemas.microsoft.com/office/powerpoint/2010/main" val="954194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 y="2429469"/>
            <a:ext cx="9144001" cy="4474025"/>
            <a:chOff x="-1" y="2102893"/>
            <a:chExt cx="9144001" cy="4800601"/>
          </a:xfrm>
        </p:grpSpPr>
        <p:grpSp>
          <p:nvGrpSpPr>
            <p:cNvPr id="6" name="Group 5"/>
            <p:cNvGrpSpPr>
              <a:grpSpLocks noChangeAspect="1"/>
            </p:cNvGrpSpPr>
            <p:nvPr/>
          </p:nvGrpSpPr>
          <p:grpSpPr>
            <a:xfrm>
              <a:off x="-1" y="2498101"/>
              <a:ext cx="9144001" cy="4405393"/>
              <a:chOff x="0" y="2363258"/>
              <a:chExt cx="5753554" cy="2771945"/>
            </a:xfrm>
          </p:grpSpPr>
          <p:pic>
            <p:nvPicPr>
              <p:cNvPr id="34" name="Picture 6" descr="http://wwc.instacam.com/instacamimg/UBATC/UBATC_l.jpg?rnd=15-11272013160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363258"/>
                <a:ext cx="2711730" cy="2743320"/>
              </a:xfrm>
              <a:prstGeom prst="rect">
                <a:avLst/>
              </a:prstGeom>
              <a:noFill/>
            </p:spPr>
          </p:pic>
          <p:pic>
            <p:nvPicPr>
              <p:cNvPr id="33" name="Picture 2" descr="C:\Users\ecrosman\Pictures\2013-02-08\0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68562" y="2363258"/>
                <a:ext cx="2684992" cy="2771945"/>
              </a:xfrm>
              <a:prstGeom prst="rect">
                <a:avLst/>
              </a:prstGeom>
              <a:noFill/>
            </p:spPr>
          </p:pic>
        </p:grpSp>
        <p:sp>
          <p:nvSpPr>
            <p:cNvPr id="7" name="Rectangle 6"/>
            <p:cNvSpPr/>
            <p:nvPr/>
          </p:nvSpPr>
          <p:spPr>
            <a:xfrm>
              <a:off x="4309694" y="2102893"/>
              <a:ext cx="567106" cy="4755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p:cNvSpPr txBox="1"/>
          <p:nvPr/>
        </p:nvSpPr>
        <p:spPr>
          <a:xfrm>
            <a:off x="1714500" y="32"/>
            <a:ext cx="5715000" cy="569383"/>
          </a:xfrm>
          <a:prstGeom prst="rect">
            <a:avLst/>
          </a:prstGeom>
          <a:noFill/>
        </p:spPr>
        <p:txBody>
          <a:bodyPr wrap="square" lIns="76197" tIns="38098" rIns="76197" bIns="38098" rtlCol="0">
            <a:spAutoFit/>
          </a:bodyPr>
          <a:lstStyle/>
          <a:p>
            <a:pPr algn="ctr"/>
            <a:r>
              <a:rPr lang="en-US" sz="3200" b="1" dirty="0" smtClean="0"/>
              <a:t>WRF Modifications</a:t>
            </a:r>
            <a:endParaRPr lang="en-US" sz="3200" b="1" dirty="0"/>
          </a:p>
        </p:txBody>
      </p:sp>
      <p:sp>
        <p:nvSpPr>
          <p:cNvPr id="9" name="TextBox 8"/>
          <p:cNvSpPr txBox="1"/>
          <p:nvPr/>
        </p:nvSpPr>
        <p:spPr>
          <a:xfrm>
            <a:off x="444500" y="505871"/>
            <a:ext cx="8509000" cy="2600708"/>
          </a:xfrm>
          <a:prstGeom prst="rect">
            <a:avLst/>
          </a:prstGeom>
          <a:noFill/>
        </p:spPr>
        <p:txBody>
          <a:bodyPr wrap="square" lIns="76197" tIns="38098" rIns="76197" bIns="38098" rtlCol="0">
            <a:spAutoFit/>
          </a:bodyPr>
          <a:lstStyle/>
          <a:p>
            <a:pPr marL="285739" indent="-285739">
              <a:buFontTx/>
              <a:buChar char="-"/>
            </a:pPr>
            <a:r>
              <a:rPr lang="en-US" sz="2400" b="1" dirty="0" smtClean="0"/>
              <a:t>Microphysics modifications (Thompson) in lowest 15 model layers (~500m):</a:t>
            </a:r>
          </a:p>
          <a:p>
            <a:pPr marL="742939" lvl="1" indent="-285739">
              <a:buFontTx/>
              <a:buChar char="-"/>
            </a:pPr>
            <a:r>
              <a:rPr lang="en-US" sz="2400" b="1" dirty="0" smtClean="0"/>
              <a:t>Turned </a:t>
            </a:r>
            <a:r>
              <a:rPr lang="en-US" sz="2400" b="1" dirty="0"/>
              <a:t>off cloud ice sedimentation</a:t>
            </a:r>
          </a:p>
          <a:p>
            <a:pPr marL="742920" lvl="1" indent="-285739">
              <a:buFontTx/>
              <a:buChar char="-"/>
            </a:pPr>
            <a:r>
              <a:rPr lang="en-US" sz="2400" b="1" dirty="0" smtClean="0"/>
              <a:t>Turned </a:t>
            </a:r>
            <a:r>
              <a:rPr lang="en-US" sz="2400" b="1" dirty="0"/>
              <a:t>off cloud ice autoconversion to </a:t>
            </a:r>
            <a:r>
              <a:rPr lang="en-US" sz="2400" b="1" dirty="0" smtClean="0"/>
              <a:t>snow</a:t>
            </a:r>
          </a:p>
          <a:p>
            <a:pPr marL="457181" lvl="1"/>
            <a:r>
              <a:rPr lang="en-US" sz="2400" b="1" dirty="0" smtClean="0">
                <a:sym typeface="Wingdings" panose="05000000000000000000" pitchFamily="2" charset="2"/>
              </a:rPr>
              <a:t>	 Results in ice-phase dominated low clouds/fog vs. 			liquid-phase dominated </a:t>
            </a:r>
            <a:endParaRPr lang="en-US" sz="2400" b="1" dirty="0"/>
          </a:p>
          <a:p>
            <a:pPr marL="742920" lvl="1" indent="-285739">
              <a:buFontTx/>
              <a:buChar char="-"/>
            </a:pPr>
            <a:endParaRPr lang="en-US" sz="2000" b="1" dirty="0"/>
          </a:p>
        </p:txBody>
      </p:sp>
      <p:sp>
        <p:nvSpPr>
          <p:cNvPr id="38" name="TextBox 37"/>
          <p:cNvSpPr txBox="1"/>
          <p:nvPr/>
        </p:nvSpPr>
        <p:spPr>
          <a:xfrm>
            <a:off x="533400" y="2914220"/>
            <a:ext cx="2565400" cy="384717"/>
          </a:xfrm>
          <a:prstGeom prst="rect">
            <a:avLst/>
          </a:prstGeom>
          <a:noFill/>
        </p:spPr>
        <p:txBody>
          <a:bodyPr wrap="square" lIns="76197" tIns="38098" rIns="76197" bIns="38098" rtlCol="0">
            <a:spAutoFit/>
          </a:bodyPr>
          <a:lstStyle/>
          <a:p>
            <a:pPr marL="457181" lvl="1"/>
            <a:r>
              <a:rPr lang="en-US" sz="2000" b="1" dirty="0" smtClean="0">
                <a:solidFill>
                  <a:schemeClr val="bg1"/>
                </a:solidFill>
              </a:rPr>
              <a:t>Simulated Clouds</a:t>
            </a:r>
            <a:endParaRPr lang="en-US" sz="2000" b="1" dirty="0">
              <a:solidFill>
                <a:schemeClr val="bg1"/>
              </a:solidFill>
            </a:endParaRPr>
          </a:p>
        </p:txBody>
      </p:sp>
      <p:sp>
        <p:nvSpPr>
          <p:cNvPr id="39" name="TextBox 38"/>
          <p:cNvSpPr txBox="1"/>
          <p:nvPr/>
        </p:nvSpPr>
        <p:spPr>
          <a:xfrm>
            <a:off x="6121400" y="2914220"/>
            <a:ext cx="2032000" cy="384717"/>
          </a:xfrm>
          <a:prstGeom prst="rect">
            <a:avLst/>
          </a:prstGeom>
          <a:noFill/>
        </p:spPr>
        <p:txBody>
          <a:bodyPr wrap="square" lIns="76197" tIns="38098" rIns="76197" bIns="38098" rtlCol="0">
            <a:spAutoFit/>
          </a:bodyPr>
          <a:lstStyle/>
          <a:p>
            <a:pPr marL="457181" lvl="1"/>
            <a:r>
              <a:rPr lang="en-US" sz="2000" b="1" dirty="0" smtClean="0"/>
              <a:t>Reality</a:t>
            </a:r>
            <a:endParaRPr lang="en-US" sz="2000" b="1" dirty="0"/>
          </a:p>
        </p:txBody>
      </p:sp>
      <p:sp>
        <p:nvSpPr>
          <p:cNvPr id="2" name="Rectangle 1"/>
          <p:cNvSpPr/>
          <p:nvPr/>
        </p:nvSpPr>
        <p:spPr>
          <a:xfrm>
            <a:off x="11647" y="6581001"/>
            <a:ext cx="4103153" cy="276999"/>
          </a:xfrm>
          <a:prstGeom prst="rect">
            <a:avLst/>
          </a:prstGeom>
        </p:spPr>
        <p:txBody>
          <a:bodyPr wrap="square">
            <a:spAutoFit/>
          </a:bodyPr>
          <a:lstStyle/>
          <a:p>
            <a:r>
              <a:rPr lang="en-US" sz="1200" b="1" dirty="0"/>
              <a:t>http://wwc.instacam.com/instacamimg/UBATC/UBATC_l.jpg</a:t>
            </a:r>
          </a:p>
        </p:txBody>
      </p:sp>
      <p:sp>
        <p:nvSpPr>
          <p:cNvPr id="27" name="Rectangle 26"/>
          <p:cNvSpPr/>
          <p:nvPr/>
        </p:nvSpPr>
        <p:spPr>
          <a:xfrm>
            <a:off x="5036445" y="6581001"/>
            <a:ext cx="4103153" cy="276999"/>
          </a:xfrm>
          <a:prstGeom prst="rect">
            <a:avLst/>
          </a:prstGeom>
        </p:spPr>
        <p:txBody>
          <a:bodyPr wrap="square">
            <a:spAutoFit/>
          </a:bodyPr>
          <a:lstStyle/>
          <a:p>
            <a:pPr algn="r"/>
            <a:r>
              <a:rPr lang="en-US" sz="1200" b="1" dirty="0" smtClean="0"/>
              <a:t>Photo: Erik Crosman</a:t>
            </a:r>
            <a:endParaRPr lang="en-US" sz="1200" b="1" dirty="0"/>
          </a:p>
        </p:txBody>
      </p:sp>
      <p:sp>
        <p:nvSpPr>
          <p:cNvPr id="55" name="Rectangle 54"/>
          <p:cNvSpPr/>
          <p:nvPr/>
        </p:nvSpPr>
        <p:spPr>
          <a:xfrm>
            <a:off x="-21255" y="2751561"/>
            <a:ext cx="9144000" cy="4109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617" y="4495159"/>
            <a:ext cx="2250225" cy="195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6945" y="4495159"/>
            <a:ext cx="2190467" cy="1963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745" y="4495159"/>
            <a:ext cx="2243498" cy="195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Box 58"/>
          <p:cNvSpPr txBox="1"/>
          <p:nvPr/>
        </p:nvSpPr>
        <p:spPr>
          <a:xfrm>
            <a:off x="-21254" y="6449390"/>
            <a:ext cx="2190466" cy="384721"/>
          </a:xfrm>
          <a:prstGeom prst="rect">
            <a:avLst/>
          </a:prstGeom>
          <a:noFill/>
        </p:spPr>
        <p:txBody>
          <a:bodyPr wrap="square" lIns="76197" tIns="38098" rIns="76197" bIns="38098" rtlCol="0">
            <a:spAutoFit/>
          </a:bodyPr>
          <a:lstStyle/>
          <a:p>
            <a:pPr algn="ctr"/>
            <a:r>
              <a:rPr lang="en-US" sz="2000" b="1" dirty="0"/>
              <a:t>Cloud Ice</a:t>
            </a:r>
          </a:p>
        </p:txBody>
      </p:sp>
      <p:sp>
        <p:nvSpPr>
          <p:cNvPr id="60" name="TextBox 59"/>
          <p:cNvSpPr txBox="1"/>
          <p:nvPr/>
        </p:nvSpPr>
        <p:spPr>
          <a:xfrm>
            <a:off x="4646279" y="6449390"/>
            <a:ext cx="2190466" cy="384721"/>
          </a:xfrm>
          <a:prstGeom prst="rect">
            <a:avLst/>
          </a:prstGeom>
          <a:noFill/>
        </p:spPr>
        <p:txBody>
          <a:bodyPr wrap="square" lIns="76197" tIns="38098" rIns="76197" bIns="38098" rtlCol="0">
            <a:spAutoFit/>
          </a:bodyPr>
          <a:lstStyle/>
          <a:p>
            <a:pPr algn="ctr"/>
            <a:r>
              <a:rPr lang="en-US" sz="2000" b="1" dirty="0"/>
              <a:t>Cloud Ice</a:t>
            </a:r>
          </a:p>
        </p:txBody>
      </p:sp>
      <p:sp>
        <p:nvSpPr>
          <p:cNvPr id="61" name="TextBox 60"/>
          <p:cNvSpPr txBox="1"/>
          <p:nvPr/>
        </p:nvSpPr>
        <p:spPr>
          <a:xfrm>
            <a:off x="2188545" y="6449390"/>
            <a:ext cx="2190466" cy="384721"/>
          </a:xfrm>
          <a:prstGeom prst="rect">
            <a:avLst/>
          </a:prstGeom>
          <a:noFill/>
        </p:spPr>
        <p:txBody>
          <a:bodyPr wrap="square" lIns="76197" tIns="38098" rIns="76197" bIns="38098" rtlCol="0">
            <a:spAutoFit/>
          </a:bodyPr>
          <a:lstStyle/>
          <a:p>
            <a:pPr algn="ctr"/>
            <a:r>
              <a:rPr lang="en-US" sz="2000" b="1" dirty="0"/>
              <a:t>Cloud </a:t>
            </a:r>
            <a:r>
              <a:rPr lang="en-US" sz="2000" b="1" dirty="0" smtClean="0"/>
              <a:t>Water</a:t>
            </a:r>
            <a:endParaRPr lang="en-US" sz="2000" b="1" dirty="0"/>
          </a:p>
        </p:txBody>
      </p:sp>
      <p:sp>
        <p:nvSpPr>
          <p:cNvPr id="62" name="TextBox 61"/>
          <p:cNvSpPr txBox="1"/>
          <p:nvPr/>
        </p:nvSpPr>
        <p:spPr>
          <a:xfrm>
            <a:off x="6932279" y="6449390"/>
            <a:ext cx="2190466" cy="384721"/>
          </a:xfrm>
          <a:prstGeom prst="rect">
            <a:avLst/>
          </a:prstGeom>
          <a:noFill/>
        </p:spPr>
        <p:txBody>
          <a:bodyPr wrap="square" lIns="76197" tIns="38098" rIns="76197" bIns="38098" rtlCol="0">
            <a:spAutoFit/>
          </a:bodyPr>
          <a:lstStyle/>
          <a:p>
            <a:pPr algn="ctr"/>
            <a:r>
              <a:rPr lang="en-US" sz="2000" b="1" dirty="0"/>
              <a:t>Cloud </a:t>
            </a:r>
            <a:r>
              <a:rPr lang="en-US" sz="2000" b="1" dirty="0" smtClean="0"/>
              <a:t>Water</a:t>
            </a:r>
            <a:endParaRPr lang="en-US" sz="2000" b="1" dirty="0"/>
          </a:p>
        </p:txBody>
      </p:sp>
      <p:sp>
        <p:nvSpPr>
          <p:cNvPr id="63" name="TextBox 62"/>
          <p:cNvSpPr txBox="1"/>
          <p:nvPr/>
        </p:nvSpPr>
        <p:spPr>
          <a:xfrm>
            <a:off x="61617" y="4080711"/>
            <a:ext cx="4317393" cy="384721"/>
          </a:xfrm>
          <a:prstGeom prst="rect">
            <a:avLst/>
          </a:prstGeom>
          <a:noFill/>
        </p:spPr>
        <p:txBody>
          <a:bodyPr wrap="square" lIns="76197" tIns="38098" rIns="76197" bIns="38098" rtlCol="0">
            <a:spAutoFit/>
          </a:bodyPr>
          <a:lstStyle/>
          <a:p>
            <a:pPr algn="ctr"/>
            <a:r>
              <a:rPr lang="en-US" sz="2000" b="1" dirty="0" smtClean="0"/>
              <a:t>Before</a:t>
            </a:r>
            <a:endParaRPr lang="en-US" sz="2000" b="1" dirty="0"/>
          </a:p>
        </p:txBody>
      </p:sp>
      <p:sp>
        <p:nvSpPr>
          <p:cNvPr id="64" name="TextBox 63"/>
          <p:cNvSpPr txBox="1"/>
          <p:nvPr/>
        </p:nvSpPr>
        <p:spPr>
          <a:xfrm>
            <a:off x="4626946" y="4081421"/>
            <a:ext cx="4419296" cy="384721"/>
          </a:xfrm>
          <a:prstGeom prst="rect">
            <a:avLst/>
          </a:prstGeom>
          <a:noFill/>
        </p:spPr>
        <p:txBody>
          <a:bodyPr wrap="square" lIns="76197" tIns="38098" rIns="76197" bIns="38098" rtlCol="0">
            <a:spAutoFit/>
          </a:bodyPr>
          <a:lstStyle/>
          <a:p>
            <a:pPr algn="ctr"/>
            <a:r>
              <a:rPr lang="en-US" sz="2000" b="1" dirty="0" smtClean="0"/>
              <a:t>After</a:t>
            </a:r>
            <a:endParaRPr lang="en-US" sz="2000" b="1" dirty="0"/>
          </a:p>
        </p:txBody>
      </p:sp>
      <p:sp>
        <p:nvSpPr>
          <p:cNvPr id="65" name="Right Arrow 64"/>
          <p:cNvSpPr/>
          <p:nvPr/>
        </p:nvSpPr>
        <p:spPr>
          <a:xfrm>
            <a:off x="4322145" y="4163390"/>
            <a:ext cx="533400" cy="2286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p:cNvCxnSpPr/>
          <p:nvPr/>
        </p:nvCxnSpPr>
        <p:spPr>
          <a:xfrm>
            <a:off x="4579320" y="4391990"/>
            <a:ext cx="0" cy="25146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7" name="Slide Number Placeholder 12"/>
          <p:cNvSpPr>
            <a:spLocks noGrp="1"/>
          </p:cNvSpPr>
          <p:nvPr>
            <p:ph type="sldNum" sz="quarter" idx="12"/>
          </p:nvPr>
        </p:nvSpPr>
        <p:spPr>
          <a:xfrm>
            <a:off x="6989145" y="6465265"/>
            <a:ext cx="2133600" cy="365125"/>
          </a:xfrm>
        </p:spPr>
        <p:txBody>
          <a:bodyPr/>
          <a:lstStyle/>
          <a:p>
            <a:fld id="{081BE479-3FC8-46B3-9F2B-7BBE1C89B535}" type="slidenum">
              <a:rPr lang="en-US" smtClean="0"/>
              <a:pPr/>
              <a:t>16</a:t>
            </a:fld>
            <a:endParaRPr lang="en-US" dirty="0"/>
          </a:p>
        </p:txBody>
      </p:sp>
      <p:pic>
        <p:nvPicPr>
          <p:cNvPr id="6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40945" y="4495159"/>
            <a:ext cx="2183347" cy="1954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3088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par>
                                <p:cTn id="8" presetID="22" presetClass="entr" presetSubtype="4"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wipe(down)">
                                      <p:cBhvr>
                                        <p:cTn id="10" dur="500"/>
                                        <p:tgtEl>
                                          <p:spTgt spid="56"/>
                                        </p:tgtEl>
                                      </p:cBhvr>
                                    </p:animEffect>
                                  </p:childTnLst>
                                </p:cTn>
                              </p:par>
                              <p:par>
                                <p:cTn id="11" presetID="22" presetClass="entr" presetSubtype="4"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down)">
                                      <p:cBhvr>
                                        <p:cTn id="13" dur="500"/>
                                        <p:tgtEl>
                                          <p:spTgt spid="57"/>
                                        </p:tgtEl>
                                      </p:cBhvr>
                                    </p:animEffect>
                                  </p:childTnLst>
                                </p:cTn>
                              </p:par>
                              <p:par>
                                <p:cTn id="14" presetID="22" presetClass="entr" presetSubtype="4"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down)">
                                      <p:cBhvr>
                                        <p:cTn id="16" dur="500"/>
                                        <p:tgtEl>
                                          <p:spTgt spid="5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down)">
                                      <p:cBhvr>
                                        <p:cTn id="19" dur="500"/>
                                        <p:tgtEl>
                                          <p:spTgt spid="5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down)">
                                      <p:cBhvr>
                                        <p:cTn id="22" dur="500"/>
                                        <p:tgtEl>
                                          <p:spTgt spid="6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down)">
                                      <p:cBhvr>
                                        <p:cTn id="28" dur="500"/>
                                        <p:tgtEl>
                                          <p:spTgt spid="6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wipe(down)">
                                      <p:cBhvr>
                                        <p:cTn id="31" dur="500"/>
                                        <p:tgtEl>
                                          <p:spTgt spid="6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down)">
                                      <p:cBhvr>
                                        <p:cTn id="34" dur="500"/>
                                        <p:tgtEl>
                                          <p:spTgt spid="6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down)">
                                      <p:cBhvr>
                                        <p:cTn id="37" dur="500"/>
                                        <p:tgtEl>
                                          <p:spTgt spid="65"/>
                                        </p:tgtEl>
                                      </p:cBhvr>
                                    </p:animEffect>
                                  </p:childTnLst>
                                </p:cTn>
                              </p:par>
                              <p:par>
                                <p:cTn id="38" presetID="22" presetClass="entr" presetSubtype="4" fill="hold"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down)">
                                      <p:cBhvr>
                                        <p:cTn id="40" dur="500"/>
                                        <p:tgtEl>
                                          <p:spTgt spid="6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down)">
                                      <p:cBhvr>
                                        <p:cTn id="43" dur="500"/>
                                        <p:tgtEl>
                                          <p:spTgt spid="67"/>
                                        </p:tgtEl>
                                      </p:cBhvr>
                                    </p:animEffect>
                                  </p:childTnLst>
                                </p:cTn>
                              </p:par>
                              <p:par>
                                <p:cTn id="44" presetID="22" presetClass="entr" presetSubtype="4" fill="hold" nodeType="withEffect">
                                  <p:stCondLst>
                                    <p:cond delay="0"/>
                                  </p:stCondLst>
                                  <p:childTnLst>
                                    <p:set>
                                      <p:cBhvr>
                                        <p:cTn id="45" dur="1" fill="hold">
                                          <p:stCondLst>
                                            <p:cond delay="0"/>
                                          </p:stCondLst>
                                        </p:cTn>
                                        <p:tgtEl>
                                          <p:spTgt spid="68"/>
                                        </p:tgtEl>
                                        <p:attrNameLst>
                                          <p:attrName>style.visibility</p:attrName>
                                        </p:attrNameLst>
                                      </p:cBhvr>
                                      <p:to>
                                        <p:strVal val="visible"/>
                                      </p:to>
                                    </p:set>
                                    <p:animEffect transition="in" filter="wipe(down)">
                                      <p:cBhvr>
                                        <p:cTn id="4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9" grpId="0"/>
      <p:bldP spid="60" grpId="0"/>
      <p:bldP spid="61" grpId="0"/>
      <p:bldP spid="62" grpId="0"/>
      <p:bldP spid="63" grpId="0"/>
      <p:bldP spid="64" grpId="0"/>
      <p:bldP spid="65" grpId="0" animBg="1"/>
      <p:bldP spid="6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Satellite Imagery</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17</a:t>
            </a:fld>
            <a:endParaRPr lang="en-US" dirty="0"/>
          </a:p>
        </p:txBody>
      </p:sp>
      <p:grpSp>
        <p:nvGrpSpPr>
          <p:cNvPr id="2" name="Group 1"/>
          <p:cNvGrpSpPr/>
          <p:nvPr/>
        </p:nvGrpSpPr>
        <p:grpSpPr>
          <a:xfrm>
            <a:off x="75425" y="1205469"/>
            <a:ext cx="8998154" cy="4357131"/>
            <a:chOff x="75425" y="914401"/>
            <a:chExt cx="8998154" cy="4357131"/>
          </a:xfrm>
        </p:grpSpPr>
        <p:pic>
          <p:nvPicPr>
            <p:cNvPr id="18" name="Picture 3" descr="C:\Users\u0818471\Desktop\NASA SPoRT info\Feb 2013 Images\NTmicrophysics\20130202_0931_sport_viirs_westusa_ntmicro.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88125" y="914401"/>
              <a:ext cx="4407675" cy="43434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pic>
          <p:nvPicPr>
            <p:cNvPr id="14" name="Picture 2" descr="C:\Users\u0818471\Desktop\NASA SPoRT info\Feb 2013 Images\Snow-Cloud\20130202_1815_sport_modis_westusa_snowcloud.jp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648200" y="914401"/>
              <a:ext cx="4425379" cy="43434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425" y="4901169"/>
              <a:ext cx="1639075" cy="369332"/>
            </a:xfrm>
            <a:prstGeom prst="rect">
              <a:avLst/>
            </a:prstGeom>
            <a:solidFill>
              <a:schemeClr val="bg1"/>
            </a:solidFill>
            <a:ln w="25400">
              <a:solidFill>
                <a:schemeClr val="tx1"/>
              </a:solidFill>
            </a:ln>
          </p:spPr>
          <p:txBody>
            <a:bodyPr wrap="square" rtlCol="0">
              <a:spAutoFit/>
            </a:bodyPr>
            <a:lstStyle/>
            <a:p>
              <a:pPr algn="ctr"/>
              <a:r>
                <a:rPr lang="en-US" b="1" dirty="0" smtClean="0"/>
                <a:t>0931 UTC 2 Feb</a:t>
              </a:r>
            </a:p>
          </p:txBody>
        </p:sp>
        <p:sp>
          <p:nvSpPr>
            <p:cNvPr id="19" name="TextBox 18"/>
            <p:cNvSpPr txBox="1"/>
            <p:nvPr/>
          </p:nvSpPr>
          <p:spPr>
            <a:xfrm>
              <a:off x="4635500" y="4902200"/>
              <a:ext cx="1639075" cy="369332"/>
            </a:xfrm>
            <a:prstGeom prst="rect">
              <a:avLst/>
            </a:prstGeom>
            <a:solidFill>
              <a:schemeClr val="bg1"/>
            </a:solidFill>
            <a:ln w="25400">
              <a:solidFill>
                <a:schemeClr val="tx1"/>
              </a:solidFill>
            </a:ln>
          </p:spPr>
          <p:txBody>
            <a:bodyPr wrap="square" rtlCol="0">
              <a:spAutoFit/>
            </a:bodyPr>
            <a:lstStyle/>
            <a:p>
              <a:pPr algn="ctr"/>
              <a:r>
                <a:rPr lang="en-US" b="1" dirty="0" smtClean="0"/>
                <a:t>1815 UTC 2 Feb</a:t>
              </a:r>
            </a:p>
          </p:txBody>
        </p:sp>
      </p:grpSp>
      <p:sp>
        <p:nvSpPr>
          <p:cNvPr id="20" name="TextBox 19"/>
          <p:cNvSpPr txBox="1"/>
          <p:nvPr/>
        </p:nvSpPr>
        <p:spPr>
          <a:xfrm>
            <a:off x="0" y="6488668"/>
            <a:ext cx="8458200" cy="369332"/>
          </a:xfrm>
          <a:prstGeom prst="rect">
            <a:avLst/>
          </a:prstGeom>
          <a:noFill/>
          <a:ln w="25400">
            <a:noFill/>
          </a:ln>
        </p:spPr>
        <p:txBody>
          <a:bodyPr wrap="square" rtlCol="0">
            <a:spAutoFit/>
          </a:bodyPr>
          <a:lstStyle/>
          <a:p>
            <a:r>
              <a:rPr lang="en-US" dirty="0" smtClean="0"/>
              <a:t>Satellite imagery courtesy NASA SPoRT program</a:t>
            </a:r>
          </a:p>
        </p:txBody>
      </p:sp>
      <p:sp>
        <p:nvSpPr>
          <p:cNvPr id="21" name="TextBox 20"/>
          <p:cNvSpPr txBox="1"/>
          <p:nvPr/>
        </p:nvSpPr>
        <p:spPr>
          <a:xfrm>
            <a:off x="88125" y="771435"/>
            <a:ext cx="4407675" cy="400110"/>
          </a:xfrm>
          <a:prstGeom prst="rect">
            <a:avLst/>
          </a:prstGeom>
          <a:noFill/>
          <a:ln w="25400">
            <a:noFill/>
          </a:ln>
        </p:spPr>
        <p:txBody>
          <a:bodyPr wrap="square" rtlCol="0">
            <a:spAutoFit/>
          </a:bodyPr>
          <a:lstStyle/>
          <a:p>
            <a:pPr algn="ctr"/>
            <a:r>
              <a:rPr lang="en-US" sz="2000" b="1" dirty="0" smtClean="0"/>
              <a:t>VIIRS Nighttime Microphysics RGB</a:t>
            </a:r>
          </a:p>
        </p:txBody>
      </p:sp>
      <p:sp>
        <p:nvSpPr>
          <p:cNvPr id="23" name="TextBox 22"/>
          <p:cNvSpPr txBox="1"/>
          <p:nvPr/>
        </p:nvSpPr>
        <p:spPr>
          <a:xfrm>
            <a:off x="4648200" y="771435"/>
            <a:ext cx="4438079" cy="400110"/>
          </a:xfrm>
          <a:prstGeom prst="rect">
            <a:avLst/>
          </a:prstGeom>
          <a:noFill/>
          <a:ln w="25400">
            <a:noFill/>
          </a:ln>
        </p:spPr>
        <p:txBody>
          <a:bodyPr wrap="square" rtlCol="0">
            <a:spAutoFit/>
          </a:bodyPr>
          <a:lstStyle/>
          <a:p>
            <a:pPr algn="ctr"/>
            <a:r>
              <a:rPr lang="en-US" sz="2000" b="1" dirty="0" smtClean="0"/>
              <a:t>MODIS Snow-Cloud</a:t>
            </a:r>
          </a:p>
        </p:txBody>
      </p:sp>
      <p:sp>
        <p:nvSpPr>
          <p:cNvPr id="24" name="Oval 23"/>
          <p:cNvSpPr/>
          <p:nvPr/>
        </p:nvSpPr>
        <p:spPr>
          <a:xfrm>
            <a:off x="2590800" y="3733800"/>
            <a:ext cx="1523999" cy="8247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81000" y="2057400"/>
            <a:ext cx="1723884" cy="307773"/>
          </a:xfrm>
          <a:prstGeom prst="rect">
            <a:avLst/>
          </a:prstGeom>
          <a:solidFill>
            <a:schemeClr val="bg1"/>
          </a:solidFill>
          <a:ln w="25400">
            <a:solidFill>
              <a:schemeClr val="tx1"/>
            </a:solidFill>
          </a:ln>
        </p:spPr>
        <p:txBody>
          <a:bodyPr wrap="square" lIns="76197" tIns="38098" rIns="76197" bIns="38098" rtlCol="0">
            <a:spAutoFit/>
          </a:bodyPr>
          <a:lstStyle/>
          <a:p>
            <a:pPr algn="ctr"/>
            <a:r>
              <a:rPr lang="en-US" sz="1500" b="1" dirty="0" smtClean="0"/>
              <a:t>Low stratus, fog</a:t>
            </a:r>
          </a:p>
        </p:txBody>
      </p:sp>
      <p:sp>
        <p:nvSpPr>
          <p:cNvPr id="26" name="TextBox 25"/>
          <p:cNvSpPr txBox="1"/>
          <p:nvPr/>
        </p:nvSpPr>
        <p:spPr>
          <a:xfrm>
            <a:off x="2863718" y="2758741"/>
            <a:ext cx="1365382" cy="538605"/>
          </a:xfrm>
          <a:prstGeom prst="rect">
            <a:avLst/>
          </a:prstGeom>
          <a:solidFill>
            <a:schemeClr val="bg1"/>
          </a:solidFill>
          <a:ln w="25400">
            <a:solidFill>
              <a:schemeClr val="tx1"/>
            </a:solidFill>
          </a:ln>
        </p:spPr>
        <p:txBody>
          <a:bodyPr wrap="square" lIns="76197" tIns="38098" rIns="76197" bIns="38098" rtlCol="0">
            <a:spAutoFit/>
          </a:bodyPr>
          <a:lstStyle/>
          <a:p>
            <a:pPr algn="ctr"/>
            <a:r>
              <a:rPr lang="en-US" sz="1500" b="1" dirty="0" smtClean="0"/>
              <a:t>Fog containing ice particles</a:t>
            </a:r>
          </a:p>
        </p:txBody>
      </p:sp>
      <p:cxnSp>
        <p:nvCxnSpPr>
          <p:cNvPr id="27" name="Straight Arrow Connector 26"/>
          <p:cNvCxnSpPr/>
          <p:nvPr/>
        </p:nvCxnSpPr>
        <p:spPr>
          <a:xfrm flipV="1">
            <a:off x="1242942" y="1535191"/>
            <a:ext cx="404741" cy="52220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3324367" y="3297346"/>
            <a:ext cx="222042" cy="61347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3018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WRF Sensitivity Tests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80626336"/>
              </p:ext>
            </p:extLst>
          </p:nvPr>
        </p:nvGraphicFramePr>
        <p:xfrm>
          <a:off x="685800" y="1949453"/>
          <a:ext cx="7742831" cy="2851147"/>
        </p:xfrm>
        <a:graphic>
          <a:graphicData uri="http://schemas.openxmlformats.org/drawingml/2006/table">
            <a:tbl>
              <a:tblPr>
                <a:tableStyleId>{9D7B26C5-4107-4FEC-AEDC-1716B250A1EF}</a:tableStyleId>
              </a:tblPr>
              <a:tblGrid>
                <a:gridCol w="1265830"/>
                <a:gridCol w="2209800"/>
                <a:gridCol w="1447800"/>
                <a:gridCol w="1676400"/>
                <a:gridCol w="1143001"/>
              </a:tblGrid>
              <a:tr h="623815">
                <a:tc>
                  <a:txBody>
                    <a:bodyPr/>
                    <a:lstStyle/>
                    <a:p>
                      <a:pPr algn="l" fontAlgn="b"/>
                      <a:r>
                        <a:rPr lang="en-US" sz="1600" u="none" strike="noStrike" dirty="0">
                          <a:effectLst/>
                        </a:rPr>
                        <a:t> </a:t>
                      </a:r>
                      <a:endParaRPr lang="en-US" sz="1600" b="0"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Snow Cover in basin</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Cloud Ice Sedimentation</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Cloud Ice Auto-conversion to Snow</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Simulation Name</a:t>
                      </a:r>
                      <a:endParaRPr lang="en-US" sz="1600" b="1" i="0" u="none" strike="noStrike" dirty="0">
                        <a:solidFill>
                          <a:srgbClr val="000000"/>
                        </a:solidFill>
                        <a:effectLst/>
                        <a:latin typeface="+mn-lt"/>
                      </a:endParaRPr>
                    </a:p>
                  </a:txBody>
                  <a:tcPr marL="8407" marR="8407" marT="8407" marB="0" anchor="b">
                    <a:lnB w="28575" cap="flat" cmpd="sng" algn="ctr">
                      <a:solidFill>
                        <a:schemeClr val="tx1"/>
                      </a:solidFill>
                      <a:prstDash val="solid"/>
                      <a:round/>
                      <a:headEnd type="none" w="med" len="med"/>
                      <a:tailEnd type="none" w="med" len="med"/>
                    </a:lnB>
                  </a:tcPr>
                </a:tc>
              </a:tr>
              <a:tr h="555944">
                <a:tc rowSpan="2">
                  <a:txBody>
                    <a:bodyPr/>
                    <a:lstStyle/>
                    <a:p>
                      <a:pPr algn="ctr" fontAlgn="b"/>
                      <a:r>
                        <a:rPr lang="en-US" sz="1600" b="1" u="none" strike="noStrike" dirty="0">
                          <a:effectLst/>
                        </a:rPr>
                        <a:t>Microphysics Sensitivity Simulations</a:t>
                      </a:r>
                      <a:endParaRPr lang="en-US" sz="1600" b="1" i="0" u="none" strike="noStrike" dirty="0">
                        <a:solidFill>
                          <a:srgbClr val="000000"/>
                        </a:solidFill>
                        <a:effectLst/>
                        <a:latin typeface="+mn-lt"/>
                      </a:endParaRPr>
                    </a:p>
                  </a:txBody>
                  <a:tcPr marL="8407" marR="8407" marT="8407" marB="0" anchor="ctr">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Full Snow</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ON</a:t>
                      </a:r>
                      <a:endParaRPr lang="en-US" sz="1600" b="0" i="0" u="none" strike="noStrike" dirty="0">
                        <a:solidFill>
                          <a:srgbClr val="000000"/>
                        </a:solidFill>
                        <a:effectLst/>
                        <a:latin typeface="+mn-lt"/>
                      </a:endParaRPr>
                    </a:p>
                  </a:txBody>
                  <a:tcPr marL="8407" marR="8407" marT="8407" marB="0" anchor="ctr">
                    <a:lnT w="28575"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ON</a:t>
                      </a:r>
                      <a:endParaRPr lang="en-US" sz="1600" b="0" i="0" u="none" strike="noStrike" dirty="0">
                        <a:solidFill>
                          <a:srgbClr val="000000"/>
                        </a:solidFill>
                        <a:effectLst/>
                        <a:latin typeface="+mn-lt"/>
                      </a:endParaRPr>
                    </a:p>
                  </a:txBody>
                  <a:tcPr marL="8407" marR="8407" marT="8407" marB="0" anchor="ctr">
                    <a:lnT w="28575" cap="flat" cmpd="sng" algn="ctr">
                      <a:solidFill>
                        <a:schemeClr val="tx1"/>
                      </a:solidFill>
                      <a:prstDash val="solid"/>
                      <a:round/>
                      <a:headEnd type="none" w="med" len="med"/>
                      <a:tailEnd type="none" w="med" len="med"/>
                    </a:lnT>
                  </a:tcPr>
                </a:tc>
                <a:tc>
                  <a:txBody>
                    <a:bodyPr/>
                    <a:lstStyle/>
                    <a:p>
                      <a:pPr algn="ctr" fontAlgn="b"/>
                      <a:r>
                        <a:rPr lang="en-US" sz="1600" b="1" u="none" strike="noStrike" dirty="0">
                          <a:effectLst/>
                        </a:rPr>
                        <a:t>BASE</a:t>
                      </a:r>
                      <a:endParaRPr lang="en-US" sz="1600" b="1" i="0" u="none" strike="noStrike" dirty="0">
                        <a:solidFill>
                          <a:srgbClr val="000000"/>
                        </a:solidFill>
                        <a:effectLst/>
                        <a:latin typeface="+mn-lt"/>
                      </a:endParaRPr>
                    </a:p>
                  </a:txBody>
                  <a:tcPr marL="8407" marR="8407" marT="8407" marB="0" anchor="ctr">
                    <a:lnT w="28575" cap="flat" cmpd="sng" algn="ctr">
                      <a:solidFill>
                        <a:schemeClr val="tx1"/>
                      </a:solidFill>
                      <a:prstDash val="solid"/>
                      <a:round/>
                      <a:headEnd type="none" w="med" len="med"/>
                      <a:tailEnd type="none" w="med" len="med"/>
                    </a:lnT>
                  </a:tcPr>
                </a:tc>
              </a:tr>
              <a:tr h="555944">
                <a:tc vMerge="1">
                  <a:txBody>
                    <a:bodyPr/>
                    <a:lstStyle/>
                    <a:p>
                      <a:endParaRPr lang="en-US"/>
                    </a:p>
                  </a:txBody>
                  <a:tcPr/>
                </a:tc>
                <a:tc>
                  <a:txBody>
                    <a:bodyPr/>
                    <a:lstStyle/>
                    <a:p>
                      <a:pPr algn="ctr" fontAlgn="b"/>
                      <a:r>
                        <a:rPr lang="en-US" sz="1600" u="none" strike="noStrike" dirty="0">
                          <a:effectLst/>
                        </a:rPr>
                        <a:t>Full Snow</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lnB w="12700" cap="flat" cmpd="sng" algn="ctr">
                      <a:solidFill>
                        <a:schemeClr val="tx1"/>
                      </a:solidFill>
                      <a:prstDash val="solid"/>
                      <a:round/>
                      <a:headEnd type="none" w="med" len="med"/>
                      <a:tailEnd type="none" w="med" len="med"/>
                    </a:lnB>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lnB w="12700" cap="flat" cmpd="sng" algn="ctr">
                      <a:solidFill>
                        <a:schemeClr val="tx1"/>
                      </a:solidFill>
                      <a:prstDash val="solid"/>
                      <a:round/>
                      <a:headEnd type="none" w="med" len="med"/>
                      <a:tailEnd type="none" w="med" len="med"/>
                    </a:lnB>
                  </a:tcPr>
                </a:tc>
                <a:tc>
                  <a:txBody>
                    <a:bodyPr/>
                    <a:lstStyle/>
                    <a:p>
                      <a:pPr algn="ctr" fontAlgn="b"/>
                      <a:r>
                        <a:rPr lang="en-US" sz="1600" b="1" u="none" strike="noStrike" dirty="0">
                          <a:effectLst/>
                        </a:rPr>
                        <a:t>FULL</a:t>
                      </a:r>
                      <a:endParaRPr lang="en-US" sz="1600" b="1" i="0" u="none" strike="noStrike" dirty="0">
                        <a:solidFill>
                          <a:srgbClr val="000000"/>
                        </a:solidFill>
                        <a:effectLst/>
                        <a:latin typeface="+mn-lt"/>
                      </a:endParaRPr>
                    </a:p>
                  </a:txBody>
                  <a:tcPr marL="8407" marR="8407" marT="8407" marB="0" anchor="ctr">
                    <a:lnB w="12700" cap="flat" cmpd="sng" algn="ctr">
                      <a:solidFill>
                        <a:schemeClr val="tx1"/>
                      </a:solidFill>
                      <a:prstDash val="solid"/>
                      <a:round/>
                      <a:headEnd type="none" w="med" len="med"/>
                      <a:tailEnd type="none" w="med" len="med"/>
                    </a:lnB>
                  </a:tcPr>
                </a:tc>
              </a:tr>
              <a:tr h="531705">
                <a:tc rowSpan="2">
                  <a:txBody>
                    <a:bodyPr/>
                    <a:lstStyle/>
                    <a:p>
                      <a:pPr algn="ctr" fontAlgn="b"/>
                      <a:r>
                        <a:rPr lang="en-US" sz="1600" b="1" u="none" strike="noStrike" dirty="0">
                          <a:effectLst/>
                        </a:rPr>
                        <a:t>Snow Cover Sensitivity Simulations</a:t>
                      </a:r>
                      <a:endParaRPr lang="en-US" sz="1600" b="1" i="0" u="none" strike="noStrike" dirty="0">
                        <a:solidFill>
                          <a:srgbClr val="000000"/>
                        </a:solidFill>
                        <a:effectLst/>
                        <a:latin typeface="+mn-lt"/>
                      </a:endParaRPr>
                    </a:p>
                  </a:txBody>
                  <a:tcPr marL="8407" marR="8407" marT="8407" marB="0" anchor="ctr">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No Snow below 2100 m in </a:t>
                      </a:r>
                      <a:r>
                        <a:rPr lang="en-US" sz="1600" u="none" strike="noStrike" dirty="0" smtClean="0">
                          <a:effectLst/>
                        </a:rPr>
                        <a:t>Western 1/4</a:t>
                      </a:r>
                      <a:r>
                        <a:rPr lang="en-US" sz="1600" u="none" strike="noStrike" baseline="0" dirty="0" smtClean="0">
                          <a:effectLst/>
                        </a:rPr>
                        <a:t> of basin</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lnT w="12700" cap="flat" cmpd="sng" algn="ctr">
                      <a:solidFill>
                        <a:schemeClr val="tx1"/>
                      </a:solidFill>
                      <a:prstDash val="solid"/>
                      <a:round/>
                      <a:headEnd type="none" w="med" len="med"/>
                      <a:tailEnd type="none" w="med" len="med"/>
                    </a:lnT>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lnT w="12700" cap="flat" cmpd="sng" algn="ctr">
                      <a:solidFill>
                        <a:schemeClr val="tx1"/>
                      </a:solidFill>
                      <a:prstDash val="solid"/>
                      <a:round/>
                      <a:headEnd type="none" w="med" len="med"/>
                      <a:tailEnd type="none" w="med" len="med"/>
                    </a:lnT>
                  </a:tcPr>
                </a:tc>
                <a:tc>
                  <a:txBody>
                    <a:bodyPr/>
                    <a:lstStyle/>
                    <a:p>
                      <a:pPr algn="ctr" fontAlgn="b"/>
                      <a:r>
                        <a:rPr lang="en-US" sz="1600" b="1" u="none" strike="noStrike" dirty="0" smtClean="0">
                          <a:effectLst/>
                        </a:rPr>
                        <a:t>NW</a:t>
                      </a:r>
                      <a:endParaRPr lang="en-US" sz="1600" b="1" i="0" u="none" strike="noStrike" dirty="0">
                        <a:solidFill>
                          <a:srgbClr val="000000"/>
                        </a:solidFill>
                        <a:effectLst/>
                        <a:latin typeface="+mn-lt"/>
                      </a:endParaRPr>
                    </a:p>
                  </a:txBody>
                  <a:tcPr marL="8407" marR="8407" marT="8407" marB="0" anchor="ctr">
                    <a:lnT w="12700" cap="flat" cmpd="sng" algn="ctr">
                      <a:solidFill>
                        <a:schemeClr val="tx1"/>
                      </a:solidFill>
                      <a:prstDash val="solid"/>
                      <a:round/>
                      <a:headEnd type="none" w="med" len="med"/>
                      <a:tailEnd type="none" w="med" len="med"/>
                    </a:lnT>
                  </a:tcPr>
                </a:tc>
              </a:tr>
              <a:tr h="583739">
                <a:tc vMerge="1">
                  <a:txBody>
                    <a:bodyPr/>
                    <a:lstStyle/>
                    <a:p>
                      <a:endParaRPr lang="en-US"/>
                    </a:p>
                  </a:txBody>
                  <a:tcPr/>
                </a:tc>
                <a:tc>
                  <a:txBody>
                    <a:bodyPr/>
                    <a:lstStyle/>
                    <a:p>
                      <a:pPr algn="ctr" fontAlgn="b"/>
                      <a:r>
                        <a:rPr lang="en-US" sz="1600" u="none" strike="noStrike" dirty="0">
                          <a:effectLst/>
                        </a:rPr>
                        <a:t>No Snow below 2000 m</a:t>
                      </a:r>
                      <a:endParaRPr lang="en-US" sz="1600" b="0" i="0" u="none" strike="noStrike" dirty="0">
                        <a:solidFill>
                          <a:srgbClr val="000000"/>
                        </a:solidFill>
                        <a:effectLst/>
                        <a:latin typeface="+mn-lt"/>
                      </a:endParaRPr>
                    </a:p>
                  </a:txBody>
                  <a:tcPr marL="8407" marR="8407" marT="8407" marB="0" anchor="ctr">
                    <a:lnL w="28575" cap="flat" cmpd="sng" algn="ctr">
                      <a:noFill/>
                      <a:prstDash val="solid"/>
                      <a:round/>
                      <a:headEnd type="none" w="med" len="med"/>
                      <a:tailEnd type="none" w="med" len="med"/>
                    </a:lnL>
                  </a:tcP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tc>
                <a:tc>
                  <a:txBody>
                    <a:bodyPr/>
                    <a:lstStyle/>
                    <a:p>
                      <a:pPr algn="ctr" fontAlgn="b"/>
                      <a:r>
                        <a:rPr lang="en-US" sz="1600" u="none" strike="noStrike" dirty="0">
                          <a:effectLst/>
                        </a:rPr>
                        <a:t>OFF</a:t>
                      </a:r>
                      <a:endParaRPr lang="en-US" sz="1600" b="0" i="0" u="none" strike="noStrike" dirty="0">
                        <a:solidFill>
                          <a:srgbClr val="000000"/>
                        </a:solidFill>
                        <a:effectLst/>
                        <a:latin typeface="+mn-lt"/>
                      </a:endParaRPr>
                    </a:p>
                  </a:txBody>
                  <a:tcPr marL="8407" marR="8407" marT="8407" marB="0" anchor="ctr"/>
                </a:tc>
                <a:tc>
                  <a:txBody>
                    <a:bodyPr/>
                    <a:lstStyle/>
                    <a:p>
                      <a:pPr algn="ctr" fontAlgn="b"/>
                      <a:r>
                        <a:rPr lang="en-US" sz="1600" b="1" u="none" strike="noStrike" dirty="0">
                          <a:effectLst/>
                        </a:rPr>
                        <a:t>NONE</a:t>
                      </a:r>
                      <a:endParaRPr lang="en-US" sz="1600" b="1" i="0" u="none" strike="noStrike" dirty="0">
                        <a:solidFill>
                          <a:srgbClr val="000000"/>
                        </a:solidFill>
                        <a:effectLst/>
                        <a:latin typeface="+mn-lt"/>
                      </a:endParaRPr>
                    </a:p>
                  </a:txBody>
                  <a:tcPr marL="8407" marR="8407" marT="8407" marB="0" anchor="ctr"/>
                </a:tc>
              </a:tr>
            </a:tbl>
          </a:graphicData>
        </a:graphic>
      </p:graphicFrame>
      <p:grpSp>
        <p:nvGrpSpPr>
          <p:cNvPr id="10" name="Group 9"/>
          <p:cNvGrpSpPr/>
          <p:nvPr/>
        </p:nvGrpSpPr>
        <p:grpSpPr>
          <a:xfrm>
            <a:off x="1981200" y="3810000"/>
            <a:ext cx="6477000" cy="304800"/>
            <a:chOff x="1981200" y="3810000"/>
            <a:chExt cx="6477000" cy="304800"/>
          </a:xfrm>
        </p:grpSpPr>
        <p:cxnSp>
          <p:nvCxnSpPr>
            <p:cNvPr id="3" name="Straight Connector 2"/>
            <p:cNvCxnSpPr/>
            <p:nvPr/>
          </p:nvCxnSpPr>
          <p:spPr>
            <a:xfrm flipV="1">
              <a:off x="1981200" y="3810000"/>
              <a:ext cx="6477000"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981200" y="3810000"/>
              <a:ext cx="6477000"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323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981700" cy="569383"/>
          </a:xfrm>
          <a:prstGeom prst="rect">
            <a:avLst/>
          </a:prstGeom>
          <a:noFill/>
        </p:spPr>
        <p:txBody>
          <a:bodyPr wrap="square" lIns="76197" tIns="38098" rIns="76197" bIns="38098" rtlCol="0">
            <a:spAutoFit/>
          </a:bodyPr>
          <a:lstStyle/>
          <a:p>
            <a:pPr algn="ctr"/>
            <a:r>
              <a:rPr lang="en-US" sz="3200" b="1" dirty="0" smtClean="0"/>
              <a:t>NAM and Prescribed Snow Cover</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19</a:t>
            </a:fld>
            <a:endParaRPr lang="en-US" dirty="0"/>
          </a:p>
        </p:txBody>
      </p:sp>
      <p:sp>
        <p:nvSpPr>
          <p:cNvPr id="28" name="TextBox 27"/>
          <p:cNvSpPr txBox="1"/>
          <p:nvPr/>
        </p:nvSpPr>
        <p:spPr>
          <a:xfrm>
            <a:off x="4648199" y="966047"/>
            <a:ext cx="4363995" cy="2539153"/>
          </a:xfrm>
          <a:prstGeom prst="rect">
            <a:avLst/>
          </a:prstGeom>
          <a:noFill/>
        </p:spPr>
        <p:txBody>
          <a:bodyPr wrap="square" lIns="76197" tIns="38098" rIns="76197" bIns="38098" rtlCol="0">
            <a:spAutoFit/>
          </a:bodyPr>
          <a:lstStyle/>
          <a:p>
            <a:pPr marL="342900" indent="-342900">
              <a:buFont typeface="Calibri" panose="020F0502020204030204" pitchFamily="34" charset="0"/>
              <a:buChar char="‐"/>
            </a:pPr>
            <a:r>
              <a:rPr lang="en-US" sz="2000" b="1" dirty="0" smtClean="0"/>
              <a:t>Snow cover difference in primary model simulations</a:t>
            </a:r>
          </a:p>
          <a:p>
            <a:pPr marL="342900" indent="-342900">
              <a:buFont typeface="Calibri" panose="020F0502020204030204" pitchFamily="34" charset="0"/>
              <a:buChar char="‐"/>
            </a:pPr>
            <a:endParaRPr lang="en-US" sz="2000" b="1" dirty="0"/>
          </a:p>
          <a:p>
            <a:pPr marL="342900" indent="-342900">
              <a:buFont typeface="Calibri" panose="020F0502020204030204" pitchFamily="34" charset="0"/>
              <a:buChar char="‐"/>
            </a:pPr>
            <a:r>
              <a:rPr lang="en-US" sz="2000" b="1" dirty="0" smtClean="0"/>
              <a:t>Depth/SWE prescribed by elevation</a:t>
            </a:r>
          </a:p>
          <a:p>
            <a:pPr marL="342900" indent="-342900">
              <a:buFont typeface="Calibri" panose="020F0502020204030204" pitchFamily="34" charset="0"/>
              <a:buChar char="‐"/>
            </a:pPr>
            <a:endParaRPr lang="en-US" sz="2000" b="1" dirty="0"/>
          </a:p>
          <a:p>
            <a:pPr marL="342900" indent="-342900">
              <a:buFont typeface="Calibri" panose="020F0502020204030204" pitchFamily="34" charset="0"/>
              <a:buChar char="‐"/>
            </a:pPr>
            <a:r>
              <a:rPr lang="en-US" sz="2000" b="1" dirty="0" smtClean="0"/>
              <a:t>Based on observations available in Uintah Basin and surrounding mountains</a:t>
            </a:r>
            <a:endParaRPr lang="en-US" sz="2000" b="1" dirty="0"/>
          </a:p>
        </p:txBody>
      </p:sp>
      <p:grpSp>
        <p:nvGrpSpPr>
          <p:cNvPr id="2" name="Group 1"/>
          <p:cNvGrpSpPr/>
          <p:nvPr/>
        </p:nvGrpSpPr>
        <p:grpSpPr>
          <a:xfrm>
            <a:off x="-76200" y="358688"/>
            <a:ext cx="8534400" cy="6526608"/>
            <a:chOff x="-76200" y="358688"/>
            <a:chExt cx="8534400" cy="6526608"/>
          </a:xfrm>
        </p:grpSpPr>
        <p:pic>
          <p:nvPicPr>
            <p:cNvPr id="1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798" y="3787802"/>
              <a:ext cx="3886201" cy="307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85799" y="680113"/>
              <a:ext cx="3886201" cy="307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841895" y="3214766"/>
              <a:ext cx="840191" cy="369332"/>
            </a:xfrm>
            <a:prstGeom prst="rect">
              <a:avLst/>
            </a:prstGeom>
            <a:solidFill>
              <a:schemeClr val="bg1"/>
            </a:solidFill>
            <a:ln w="25400">
              <a:solidFill>
                <a:schemeClr val="tx1"/>
              </a:solidFill>
            </a:ln>
          </p:spPr>
          <p:txBody>
            <a:bodyPr wrap="square" rtlCol="0">
              <a:spAutoFit/>
            </a:bodyPr>
            <a:lstStyle/>
            <a:p>
              <a:pPr algn="ctr"/>
              <a:r>
                <a:rPr lang="en-US" b="1" dirty="0" smtClean="0"/>
                <a:t>NAM</a:t>
              </a:r>
            </a:p>
          </p:txBody>
        </p:sp>
        <p:sp>
          <p:nvSpPr>
            <p:cNvPr id="26" name="TextBox 25"/>
            <p:cNvSpPr txBox="1"/>
            <p:nvPr/>
          </p:nvSpPr>
          <p:spPr>
            <a:xfrm>
              <a:off x="822279" y="6335973"/>
              <a:ext cx="1235121" cy="369332"/>
            </a:xfrm>
            <a:prstGeom prst="rect">
              <a:avLst/>
            </a:prstGeom>
            <a:solidFill>
              <a:schemeClr val="bg1"/>
            </a:solidFill>
            <a:ln w="25400">
              <a:solidFill>
                <a:schemeClr val="tx1"/>
              </a:solidFill>
            </a:ln>
          </p:spPr>
          <p:txBody>
            <a:bodyPr wrap="square" rtlCol="0">
              <a:spAutoFit/>
            </a:bodyPr>
            <a:lstStyle/>
            <a:p>
              <a:pPr algn="ctr"/>
              <a:r>
                <a:rPr lang="en-US" b="1" dirty="0" smtClean="0"/>
                <a:t>FULL/BASE</a:t>
              </a:r>
            </a:p>
          </p:txBody>
        </p:sp>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571999" y="3801450"/>
              <a:ext cx="3886201" cy="2997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710750" y="6331003"/>
              <a:ext cx="851848" cy="369332"/>
            </a:xfrm>
            <a:prstGeom prst="rect">
              <a:avLst/>
            </a:prstGeom>
            <a:solidFill>
              <a:schemeClr val="bg1"/>
            </a:solidFill>
            <a:ln w="25400">
              <a:solidFill>
                <a:schemeClr val="tx1"/>
              </a:solidFill>
            </a:ln>
          </p:spPr>
          <p:txBody>
            <a:bodyPr wrap="square" rtlCol="0">
              <a:spAutoFit/>
            </a:bodyPr>
            <a:lstStyle/>
            <a:p>
              <a:pPr algn="ctr"/>
              <a:r>
                <a:rPr lang="en-US" b="1" dirty="0" smtClean="0"/>
                <a:t>NONE</a:t>
              </a:r>
            </a:p>
          </p:txBody>
        </p:sp>
        <p:pic>
          <p:nvPicPr>
            <p:cNvPr id="16" name="Picture 3"/>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rot="16200000">
              <a:off x="-2542416" y="3539937"/>
              <a:ext cx="6177887" cy="430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Box 36"/>
            <p:cNvSpPr txBox="1"/>
            <p:nvPr/>
          </p:nvSpPr>
          <p:spPr>
            <a:xfrm>
              <a:off x="-76200" y="6577519"/>
              <a:ext cx="491936"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38" name="TextBox 37"/>
            <p:cNvSpPr txBox="1"/>
            <p:nvPr/>
          </p:nvSpPr>
          <p:spPr>
            <a:xfrm>
              <a:off x="-76200" y="5989527"/>
              <a:ext cx="491936" cy="307777"/>
            </a:xfrm>
            <a:prstGeom prst="rect">
              <a:avLst/>
            </a:prstGeom>
            <a:noFill/>
            <a:ln w="12700">
              <a:noFill/>
            </a:ln>
          </p:spPr>
          <p:txBody>
            <a:bodyPr wrap="square" rtlCol="0">
              <a:spAutoFit/>
            </a:bodyPr>
            <a:lstStyle/>
            <a:p>
              <a:pPr algn="ctr"/>
              <a:r>
                <a:rPr lang="en-US" sz="1400" b="1" dirty="0" smtClean="0"/>
                <a:t>0.1</a:t>
              </a:r>
              <a:endParaRPr lang="en-US" sz="1400" b="1" dirty="0"/>
            </a:p>
          </p:txBody>
        </p:sp>
        <p:sp>
          <p:nvSpPr>
            <p:cNvPr id="39" name="TextBox 38"/>
            <p:cNvSpPr txBox="1"/>
            <p:nvPr/>
          </p:nvSpPr>
          <p:spPr>
            <a:xfrm>
              <a:off x="-76200" y="4791935"/>
              <a:ext cx="491936" cy="307777"/>
            </a:xfrm>
            <a:prstGeom prst="rect">
              <a:avLst/>
            </a:prstGeom>
            <a:noFill/>
            <a:ln w="12700">
              <a:noFill/>
            </a:ln>
          </p:spPr>
          <p:txBody>
            <a:bodyPr wrap="square" rtlCol="0">
              <a:spAutoFit/>
            </a:bodyPr>
            <a:lstStyle/>
            <a:p>
              <a:pPr algn="ctr"/>
              <a:r>
                <a:rPr lang="en-US" sz="1400" b="1" dirty="0" smtClean="0"/>
                <a:t>0.3</a:t>
              </a:r>
              <a:endParaRPr lang="en-US" sz="1400" b="1" dirty="0"/>
            </a:p>
          </p:txBody>
        </p:sp>
        <p:sp>
          <p:nvSpPr>
            <p:cNvPr id="40" name="TextBox 39"/>
            <p:cNvSpPr txBox="1"/>
            <p:nvPr/>
          </p:nvSpPr>
          <p:spPr>
            <a:xfrm>
              <a:off x="-76200" y="3578423"/>
              <a:ext cx="491936" cy="307777"/>
            </a:xfrm>
            <a:prstGeom prst="rect">
              <a:avLst/>
            </a:prstGeom>
            <a:noFill/>
            <a:ln w="12700">
              <a:noFill/>
            </a:ln>
          </p:spPr>
          <p:txBody>
            <a:bodyPr wrap="square" rtlCol="0">
              <a:spAutoFit/>
            </a:bodyPr>
            <a:lstStyle/>
            <a:p>
              <a:pPr algn="ctr"/>
              <a:r>
                <a:rPr lang="en-US" sz="1400" b="1" dirty="0" smtClean="0"/>
                <a:t>0.5</a:t>
              </a:r>
              <a:endParaRPr lang="en-US" sz="1400" b="1" dirty="0"/>
            </a:p>
          </p:txBody>
        </p:sp>
        <p:sp>
          <p:nvSpPr>
            <p:cNvPr id="41" name="TextBox 40"/>
            <p:cNvSpPr txBox="1"/>
            <p:nvPr/>
          </p:nvSpPr>
          <p:spPr>
            <a:xfrm>
              <a:off x="-76200" y="2380831"/>
              <a:ext cx="491936" cy="307777"/>
            </a:xfrm>
            <a:prstGeom prst="rect">
              <a:avLst/>
            </a:prstGeom>
            <a:noFill/>
            <a:ln w="12700">
              <a:noFill/>
            </a:ln>
          </p:spPr>
          <p:txBody>
            <a:bodyPr wrap="square" rtlCol="0">
              <a:spAutoFit/>
            </a:bodyPr>
            <a:lstStyle/>
            <a:p>
              <a:pPr algn="ctr"/>
              <a:r>
                <a:rPr lang="en-US" sz="1400" b="1" dirty="0" smtClean="0"/>
                <a:t>0.7</a:t>
              </a:r>
              <a:endParaRPr lang="en-US" sz="1400" b="1" dirty="0"/>
            </a:p>
          </p:txBody>
        </p:sp>
        <p:sp>
          <p:nvSpPr>
            <p:cNvPr id="42" name="TextBox 41"/>
            <p:cNvSpPr txBox="1"/>
            <p:nvPr/>
          </p:nvSpPr>
          <p:spPr>
            <a:xfrm>
              <a:off x="-76200" y="1184264"/>
              <a:ext cx="491936" cy="307777"/>
            </a:xfrm>
            <a:prstGeom prst="rect">
              <a:avLst/>
            </a:prstGeom>
            <a:noFill/>
            <a:ln w="12700">
              <a:noFill/>
            </a:ln>
          </p:spPr>
          <p:txBody>
            <a:bodyPr wrap="square" rtlCol="0">
              <a:spAutoFit/>
            </a:bodyPr>
            <a:lstStyle/>
            <a:p>
              <a:pPr algn="ctr"/>
              <a:r>
                <a:rPr lang="en-US" sz="1400" b="1" dirty="0" smtClean="0"/>
                <a:t>0.9</a:t>
              </a:r>
              <a:endParaRPr lang="en-US" sz="1400" b="1" dirty="0"/>
            </a:p>
          </p:txBody>
        </p:sp>
        <p:sp>
          <p:nvSpPr>
            <p:cNvPr id="43" name="TextBox 42"/>
            <p:cNvSpPr txBox="1"/>
            <p:nvPr/>
          </p:nvSpPr>
          <p:spPr>
            <a:xfrm>
              <a:off x="-76200" y="598226"/>
              <a:ext cx="491936"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44" name="TextBox 43"/>
            <p:cNvSpPr txBox="1"/>
            <p:nvPr/>
          </p:nvSpPr>
          <p:spPr>
            <a:xfrm>
              <a:off x="-76200" y="1784879"/>
              <a:ext cx="491936" cy="307777"/>
            </a:xfrm>
            <a:prstGeom prst="rect">
              <a:avLst/>
            </a:prstGeom>
            <a:noFill/>
            <a:ln w="12700">
              <a:noFill/>
            </a:ln>
          </p:spPr>
          <p:txBody>
            <a:bodyPr wrap="square" rtlCol="0">
              <a:spAutoFit/>
            </a:bodyPr>
            <a:lstStyle/>
            <a:p>
              <a:pPr algn="ctr"/>
              <a:r>
                <a:rPr lang="en-US" sz="1400" b="1" dirty="0" smtClean="0"/>
                <a:t>0.8</a:t>
              </a:r>
              <a:endParaRPr lang="en-US" sz="1400" b="1" dirty="0"/>
            </a:p>
          </p:txBody>
        </p:sp>
        <p:sp>
          <p:nvSpPr>
            <p:cNvPr id="45" name="TextBox 44"/>
            <p:cNvSpPr txBox="1"/>
            <p:nvPr/>
          </p:nvSpPr>
          <p:spPr>
            <a:xfrm>
              <a:off x="-76200" y="3004079"/>
              <a:ext cx="491936" cy="307777"/>
            </a:xfrm>
            <a:prstGeom prst="rect">
              <a:avLst/>
            </a:prstGeom>
            <a:noFill/>
            <a:ln w="12700">
              <a:noFill/>
            </a:ln>
          </p:spPr>
          <p:txBody>
            <a:bodyPr wrap="square" rtlCol="0">
              <a:spAutoFit/>
            </a:bodyPr>
            <a:lstStyle/>
            <a:p>
              <a:pPr algn="ctr"/>
              <a:r>
                <a:rPr lang="en-US" sz="1400" b="1" dirty="0" smtClean="0"/>
                <a:t>0.6</a:t>
              </a:r>
              <a:endParaRPr lang="en-US" sz="1400" b="1" dirty="0"/>
            </a:p>
          </p:txBody>
        </p:sp>
        <p:sp>
          <p:nvSpPr>
            <p:cNvPr id="46" name="TextBox 45"/>
            <p:cNvSpPr txBox="1"/>
            <p:nvPr/>
          </p:nvSpPr>
          <p:spPr>
            <a:xfrm>
              <a:off x="-76200" y="4182335"/>
              <a:ext cx="491936" cy="307777"/>
            </a:xfrm>
            <a:prstGeom prst="rect">
              <a:avLst/>
            </a:prstGeom>
            <a:noFill/>
            <a:ln w="12700">
              <a:noFill/>
            </a:ln>
          </p:spPr>
          <p:txBody>
            <a:bodyPr wrap="square" rtlCol="0">
              <a:spAutoFit/>
            </a:bodyPr>
            <a:lstStyle/>
            <a:p>
              <a:pPr algn="ctr"/>
              <a:r>
                <a:rPr lang="en-US" sz="1400" b="1" dirty="0" smtClean="0"/>
                <a:t>0.4</a:t>
              </a:r>
              <a:endParaRPr lang="en-US" sz="1400" b="1" dirty="0"/>
            </a:p>
          </p:txBody>
        </p:sp>
        <p:sp>
          <p:nvSpPr>
            <p:cNvPr id="47" name="TextBox 46"/>
            <p:cNvSpPr txBox="1"/>
            <p:nvPr/>
          </p:nvSpPr>
          <p:spPr>
            <a:xfrm>
              <a:off x="-76200" y="5379927"/>
              <a:ext cx="491936" cy="307777"/>
            </a:xfrm>
            <a:prstGeom prst="rect">
              <a:avLst/>
            </a:prstGeom>
            <a:noFill/>
            <a:ln w="12700">
              <a:noFill/>
            </a:ln>
          </p:spPr>
          <p:txBody>
            <a:bodyPr wrap="square" rtlCol="0">
              <a:spAutoFit/>
            </a:bodyPr>
            <a:lstStyle/>
            <a:p>
              <a:pPr algn="ctr"/>
              <a:r>
                <a:rPr lang="en-US" sz="1400" b="1" dirty="0" smtClean="0"/>
                <a:t>0.2</a:t>
              </a:r>
              <a:endParaRPr lang="en-US" sz="1400" b="1" dirty="0"/>
            </a:p>
          </p:txBody>
        </p:sp>
        <p:sp>
          <p:nvSpPr>
            <p:cNvPr id="48" name="TextBox 47"/>
            <p:cNvSpPr txBox="1"/>
            <p:nvPr/>
          </p:nvSpPr>
          <p:spPr>
            <a:xfrm>
              <a:off x="-76200" y="358688"/>
              <a:ext cx="491936" cy="307777"/>
            </a:xfrm>
            <a:prstGeom prst="rect">
              <a:avLst/>
            </a:prstGeom>
            <a:noFill/>
            <a:ln w="12700">
              <a:noFill/>
            </a:ln>
          </p:spPr>
          <p:txBody>
            <a:bodyPr wrap="square" rtlCol="0">
              <a:spAutoFit/>
            </a:bodyPr>
            <a:lstStyle/>
            <a:p>
              <a:pPr algn="ctr"/>
              <a:r>
                <a:rPr lang="en-US" sz="1400" b="1" dirty="0"/>
                <a:t>m</a:t>
              </a:r>
            </a:p>
          </p:txBody>
        </p:sp>
      </p:grpSp>
    </p:spTree>
    <p:extLst>
      <p:ext uri="{BB962C8B-B14F-4D97-AF65-F5344CB8AC3E}">
        <p14:creationId xmlns:p14="http://schemas.microsoft.com/office/powerpoint/2010/main" val="3658140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Overview</a:t>
            </a:r>
            <a:endParaRPr lang="en-US" sz="3200" b="1" dirty="0"/>
          </a:p>
        </p:txBody>
      </p:sp>
      <p:sp>
        <p:nvSpPr>
          <p:cNvPr id="9" name="TextBox 8"/>
          <p:cNvSpPr txBox="1"/>
          <p:nvPr/>
        </p:nvSpPr>
        <p:spPr>
          <a:xfrm>
            <a:off x="444500" y="1188456"/>
            <a:ext cx="7842250" cy="5247586"/>
          </a:xfrm>
          <a:prstGeom prst="rect">
            <a:avLst/>
          </a:prstGeom>
          <a:noFill/>
        </p:spPr>
        <p:txBody>
          <a:bodyPr wrap="square" lIns="76197" tIns="38098" rIns="76197" bIns="38098" rtlCol="0">
            <a:spAutoFit/>
          </a:bodyPr>
          <a:lstStyle/>
          <a:p>
            <a:pPr marL="285739" indent="-285739">
              <a:buFontTx/>
              <a:buChar char="-"/>
            </a:pPr>
            <a:endParaRPr lang="en-US" sz="2000" b="1" dirty="0"/>
          </a:p>
          <a:p>
            <a:pPr marL="285739" indent="-285739">
              <a:buFontTx/>
              <a:buChar char="-"/>
            </a:pPr>
            <a:r>
              <a:rPr lang="en-US" sz="3200" b="1" dirty="0" smtClean="0"/>
              <a:t>Background &amp; Motivation</a:t>
            </a:r>
          </a:p>
          <a:p>
            <a:pPr marL="285739" indent="-285739">
              <a:buFontTx/>
              <a:buChar char="-"/>
            </a:pPr>
            <a:r>
              <a:rPr lang="en-US" sz="3200" b="1" dirty="0" smtClean="0"/>
              <a:t>Research Questions</a:t>
            </a:r>
          </a:p>
          <a:p>
            <a:pPr marL="285739" indent="-285739">
              <a:buFontTx/>
              <a:buChar char="-"/>
            </a:pPr>
            <a:r>
              <a:rPr lang="en-US" sz="3200" b="1" dirty="0" smtClean="0"/>
              <a:t>Model Setup &amp; Modifications</a:t>
            </a:r>
          </a:p>
          <a:p>
            <a:pPr marL="285739" indent="-285739">
              <a:buFontTx/>
              <a:buChar char="-"/>
            </a:pPr>
            <a:r>
              <a:rPr lang="en-US" sz="3200" b="1" dirty="0" smtClean="0"/>
              <a:t>Evolution of 1-6 Feb 2013 Cold-Air Pool</a:t>
            </a:r>
          </a:p>
          <a:p>
            <a:pPr marL="285739" indent="-285739">
              <a:buFontTx/>
              <a:buChar char="-"/>
            </a:pPr>
            <a:r>
              <a:rPr lang="en-US" sz="3200" b="1" dirty="0" smtClean="0"/>
              <a:t>Base Run &amp; Sensitivity Studies</a:t>
            </a:r>
          </a:p>
          <a:p>
            <a:pPr marL="285739" indent="-285739">
              <a:buFontTx/>
              <a:buChar char="-"/>
            </a:pPr>
            <a:r>
              <a:rPr lang="en-US" sz="3200" b="1" dirty="0" smtClean="0"/>
              <a:t>Flow Features in the Basin</a:t>
            </a:r>
          </a:p>
          <a:p>
            <a:pPr marL="285739" indent="-285739">
              <a:buFontTx/>
              <a:buChar char="-"/>
            </a:pPr>
            <a:r>
              <a:rPr lang="en-US" sz="3200" b="1" dirty="0" smtClean="0"/>
              <a:t>Ozone &amp; Air Quality</a:t>
            </a:r>
          </a:p>
          <a:p>
            <a:pPr marL="285739" indent="-285739">
              <a:buFontTx/>
              <a:buChar char="-"/>
            </a:pPr>
            <a:r>
              <a:rPr lang="en-US" sz="3200" b="1" dirty="0" smtClean="0"/>
              <a:t>Conclusions &amp; Future Work</a:t>
            </a:r>
          </a:p>
          <a:p>
            <a:endParaRPr lang="en-US" sz="2000" b="1" dirty="0" smtClean="0"/>
          </a:p>
          <a:p>
            <a:pPr marL="285739" indent="-285739">
              <a:buFontTx/>
              <a:buChar char="-"/>
            </a:pPr>
            <a:endParaRPr lang="en-US" sz="2000" b="1" dirty="0"/>
          </a:p>
          <a:p>
            <a:pPr marL="742920" lvl="1" indent="-285739">
              <a:buFontTx/>
              <a:buChar char="-"/>
            </a:pPr>
            <a:endParaRPr lang="en-US" sz="2000" b="1" dirty="0"/>
          </a:p>
        </p:txBody>
      </p:sp>
      <p:sp>
        <p:nvSpPr>
          <p:cNvPr id="11"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a:t>
            </a:fld>
            <a:endParaRPr lang="en-US" dirty="0"/>
          </a:p>
        </p:txBody>
      </p:sp>
    </p:spTree>
    <p:extLst>
      <p:ext uri="{BB962C8B-B14F-4D97-AF65-F5344CB8AC3E}">
        <p14:creationId xmlns:p14="http://schemas.microsoft.com/office/powerpoint/2010/main" val="2589561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20</a:t>
            </a:fld>
            <a:endParaRPr lang="en-US" dirty="0"/>
          </a:p>
        </p:txBody>
      </p:sp>
      <p:pic>
        <p:nvPicPr>
          <p:cNvPr id="10" name="Picture 2" descr="C:\Users\u0818471\Desktop\More Figures\2Feb.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206628"/>
            <a:ext cx="4560627" cy="25271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u0818471\Desktop\More Figures\4Feb.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50542" y="1206629"/>
            <a:ext cx="4493458" cy="25271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u0818471\Desktop\More Figures\6Feb.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4293051"/>
            <a:ext cx="4560627" cy="25649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16039" y="837296"/>
            <a:ext cx="1289713" cy="369332"/>
          </a:xfrm>
          <a:prstGeom prst="rect">
            <a:avLst/>
          </a:prstGeom>
          <a:solidFill>
            <a:schemeClr val="bg1"/>
          </a:solidFill>
          <a:ln w="25400">
            <a:noFill/>
          </a:ln>
        </p:spPr>
        <p:txBody>
          <a:bodyPr wrap="square" rtlCol="0">
            <a:spAutoFit/>
          </a:bodyPr>
          <a:lstStyle/>
          <a:p>
            <a:pPr algn="ctr"/>
            <a:r>
              <a:rPr lang="en-US" b="1" dirty="0" smtClean="0"/>
              <a:t>2 Feb 2013</a:t>
            </a:r>
          </a:p>
        </p:txBody>
      </p:sp>
      <p:sp>
        <p:nvSpPr>
          <p:cNvPr id="16" name="TextBox 15"/>
          <p:cNvSpPr txBox="1"/>
          <p:nvPr/>
        </p:nvSpPr>
        <p:spPr>
          <a:xfrm>
            <a:off x="6126139" y="837296"/>
            <a:ext cx="1289713" cy="369332"/>
          </a:xfrm>
          <a:prstGeom prst="rect">
            <a:avLst/>
          </a:prstGeom>
          <a:solidFill>
            <a:schemeClr val="bg1"/>
          </a:solidFill>
          <a:ln w="25400">
            <a:noFill/>
          </a:ln>
        </p:spPr>
        <p:txBody>
          <a:bodyPr wrap="square" rtlCol="0">
            <a:spAutoFit/>
          </a:bodyPr>
          <a:lstStyle/>
          <a:p>
            <a:pPr algn="ctr"/>
            <a:r>
              <a:rPr lang="en-US" b="1" dirty="0" smtClean="0"/>
              <a:t>4 Feb 2013</a:t>
            </a:r>
          </a:p>
        </p:txBody>
      </p:sp>
      <p:sp>
        <p:nvSpPr>
          <p:cNvPr id="17" name="TextBox 16"/>
          <p:cNvSpPr txBox="1"/>
          <p:nvPr/>
        </p:nvSpPr>
        <p:spPr>
          <a:xfrm>
            <a:off x="1516039" y="3946329"/>
            <a:ext cx="1289713" cy="369332"/>
          </a:xfrm>
          <a:prstGeom prst="rect">
            <a:avLst/>
          </a:prstGeom>
          <a:solidFill>
            <a:schemeClr val="bg1"/>
          </a:solidFill>
          <a:ln w="25400">
            <a:noFill/>
          </a:ln>
        </p:spPr>
        <p:txBody>
          <a:bodyPr wrap="square" rtlCol="0">
            <a:spAutoFit/>
          </a:bodyPr>
          <a:lstStyle/>
          <a:p>
            <a:pPr algn="ctr"/>
            <a:r>
              <a:rPr lang="en-US" b="1" dirty="0" smtClean="0"/>
              <a:t>6 Feb 2013</a:t>
            </a:r>
          </a:p>
        </p:txBody>
      </p:sp>
      <p:sp>
        <p:nvSpPr>
          <p:cNvPr id="14" name="TextBox 13"/>
          <p:cNvSpPr txBox="1"/>
          <p:nvPr/>
        </p:nvSpPr>
        <p:spPr>
          <a:xfrm>
            <a:off x="894962" y="0"/>
            <a:ext cx="7563238" cy="938714"/>
          </a:xfrm>
          <a:prstGeom prst="rect">
            <a:avLst/>
          </a:prstGeom>
          <a:noFill/>
        </p:spPr>
        <p:txBody>
          <a:bodyPr wrap="square" lIns="76197" tIns="38098" rIns="76197" bIns="38098" rtlCol="0">
            <a:spAutoFit/>
          </a:bodyPr>
          <a:lstStyle/>
          <a:p>
            <a:pPr algn="ctr"/>
            <a:r>
              <a:rPr lang="en-US" sz="3200" b="1" dirty="0" smtClean="0"/>
              <a:t>1-6 Feb 2013 CAP Evolution</a:t>
            </a:r>
          </a:p>
          <a:p>
            <a:pPr algn="ctr"/>
            <a:r>
              <a:rPr lang="en-US" sz="2400" b="1" dirty="0" smtClean="0"/>
              <a:t>1800 UTC Roosevelt Soundings</a:t>
            </a:r>
            <a:endParaRPr lang="en-US" sz="2400" b="1" dirty="0"/>
          </a:p>
        </p:txBody>
      </p:sp>
      <p:sp>
        <p:nvSpPr>
          <p:cNvPr id="18" name="TextBox 17"/>
          <p:cNvSpPr txBox="1"/>
          <p:nvPr/>
        </p:nvSpPr>
        <p:spPr>
          <a:xfrm>
            <a:off x="4539845" y="3908723"/>
            <a:ext cx="4604155" cy="2539153"/>
          </a:xfrm>
          <a:prstGeom prst="rect">
            <a:avLst/>
          </a:prstGeom>
          <a:solidFill>
            <a:schemeClr val="bg1"/>
          </a:solidFill>
        </p:spPr>
        <p:txBody>
          <a:bodyPr wrap="square" lIns="76197" tIns="38098" rIns="76197" bIns="38098" rtlCol="0">
            <a:spAutoFit/>
          </a:bodyPr>
          <a:lstStyle/>
          <a:p>
            <a:pPr marL="342900" indent="-342900">
              <a:buFontTx/>
              <a:buChar char="-"/>
            </a:pPr>
            <a:r>
              <a:rPr lang="en-US" sz="2000" b="1" dirty="0" smtClean="0"/>
              <a:t>High RH in low levels on 2 &amp; 4 Feb</a:t>
            </a:r>
          </a:p>
          <a:p>
            <a:pPr marL="342900" indent="-342900">
              <a:buFontTx/>
              <a:buChar char="-"/>
            </a:pPr>
            <a:r>
              <a:rPr lang="en-US" sz="2000" b="1" dirty="0" smtClean="0"/>
              <a:t>Mixed layer deepens 2-4 Feb, then becomes more shallow by 6 Feb</a:t>
            </a:r>
          </a:p>
          <a:p>
            <a:pPr marL="342900" indent="-342900">
              <a:buFontTx/>
              <a:buChar char="-"/>
            </a:pPr>
            <a:r>
              <a:rPr lang="en-US" sz="2000" b="1" dirty="0" smtClean="0"/>
              <a:t>Inversion near 700 hPa descends to 750 hPa from 4-6 Feb</a:t>
            </a:r>
          </a:p>
          <a:p>
            <a:pPr marL="342900" indent="-342900">
              <a:buFontTx/>
              <a:buChar char="-"/>
            </a:pPr>
            <a:r>
              <a:rPr lang="en-US" sz="2000" b="1" dirty="0" smtClean="0"/>
              <a:t>Light easterly flow in stable layer on 2 &amp; 4 Feb with stronger, westerly flow above</a:t>
            </a:r>
          </a:p>
        </p:txBody>
      </p:sp>
    </p:spTree>
    <p:extLst>
      <p:ext uri="{BB962C8B-B14F-4D97-AF65-F5344CB8AC3E}">
        <p14:creationId xmlns:p14="http://schemas.microsoft.com/office/powerpoint/2010/main" val="18207366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21</a:t>
            </a:fld>
            <a:endParaRPr lang="en-US" dirty="0"/>
          </a:p>
        </p:txBody>
      </p:sp>
      <p:pic>
        <p:nvPicPr>
          <p:cNvPr id="29" name="Picture 2" descr="http://home.chpc.utah.edu/~u0035056/ubos/rooscl31_1panelFeb01-Feb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9144000" cy="35290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 y="5261479"/>
            <a:ext cx="9144002" cy="1554268"/>
          </a:xfrm>
          <a:prstGeom prst="rect">
            <a:avLst/>
          </a:prstGeom>
          <a:noFill/>
        </p:spPr>
        <p:txBody>
          <a:bodyPr wrap="square" lIns="76197" tIns="38098" rIns="76197" bIns="38098" rtlCol="0">
            <a:spAutoFit/>
          </a:bodyPr>
          <a:lstStyle/>
          <a:p>
            <a:pPr marL="342900" indent="-342900">
              <a:buFontTx/>
              <a:buChar char="-"/>
            </a:pPr>
            <a:r>
              <a:rPr lang="en-US" sz="2400" b="1" dirty="0" smtClean="0"/>
              <a:t>Cloud-free in low levels 1 &amp; 6 Feb</a:t>
            </a:r>
          </a:p>
          <a:p>
            <a:pPr marL="342900" indent="-342900">
              <a:buFontTx/>
              <a:buChar char="-"/>
            </a:pPr>
            <a:r>
              <a:rPr lang="en-US" sz="2400" b="1" dirty="0" smtClean="0"/>
              <a:t>Pattern of low shallow clouds/fog overnight before thinning by mid-day from 2-5 Feb</a:t>
            </a:r>
          </a:p>
          <a:p>
            <a:pPr marL="342900" indent="-342900">
              <a:buFontTx/>
              <a:buChar char="-"/>
            </a:pPr>
            <a:r>
              <a:rPr lang="en-US" sz="2400" b="1" dirty="0" smtClean="0"/>
              <a:t>Greatest low clouds and fog on 3-4 Feb</a:t>
            </a:r>
          </a:p>
        </p:txBody>
      </p:sp>
      <p:sp>
        <p:nvSpPr>
          <p:cNvPr id="6" name="TextBox 5"/>
          <p:cNvSpPr txBox="1"/>
          <p:nvPr/>
        </p:nvSpPr>
        <p:spPr>
          <a:xfrm>
            <a:off x="0" y="990600"/>
            <a:ext cx="9144000" cy="446272"/>
          </a:xfrm>
          <a:prstGeom prst="rect">
            <a:avLst/>
          </a:prstGeom>
          <a:noFill/>
        </p:spPr>
        <p:txBody>
          <a:bodyPr wrap="square" lIns="76197" tIns="38098" rIns="76197" bIns="38098" rtlCol="0">
            <a:spAutoFit/>
          </a:bodyPr>
          <a:lstStyle/>
          <a:p>
            <a:pPr algn="ctr"/>
            <a:r>
              <a:rPr lang="en-US" sz="2400" b="1" dirty="0" smtClean="0"/>
              <a:t>Ceilometer Backscatter and Estimated Aerosol Depth (Roosevelt, UT) </a:t>
            </a:r>
            <a:endParaRPr lang="en-US" sz="2400" b="1" dirty="0"/>
          </a:p>
        </p:txBody>
      </p:sp>
      <p:sp>
        <p:nvSpPr>
          <p:cNvPr id="7" name="TextBox 6"/>
          <p:cNvSpPr txBox="1"/>
          <p:nvPr/>
        </p:nvSpPr>
        <p:spPr>
          <a:xfrm>
            <a:off x="790381" y="0"/>
            <a:ext cx="7563238" cy="569383"/>
          </a:xfrm>
          <a:prstGeom prst="rect">
            <a:avLst/>
          </a:prstGeom>
          <a:noFill/>
        </p:spPr>
        <p:txBody>
          <a:bodyPr wrap="square" lIns="76197" tIns="38098" rIns="76197" bIns="38098" rtlCol="0">
            <a:spAutoFit/>
          </a:bodyPr>
          <a:lstStyle/>
          <a:p>
            <a:pPr algn="ctr"/>
            <a:r>
              <a:rPr lang="en-US" sz="3200" b="1" dirty="0" smtClean="0"/>
              <a:t>1-6 Feb 2013 CAP Evolution</a:t>
            </a:r>
            <a:endParaRPr lang="en-US" sz="3200" b="1" dirty="0"/>
          </a:p>
        </p:txBody>
      </p:sp>
    </p:spTree>
    <p:extLst>
      <p:ext uri="{BB962C8B-B14F-4D97-AF65-F5344CB8AC3E}">
        <p14:creationId xmlns:p14="http://schemas.microsoft.com/office/powerpoint/2010/main" val="32654801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Microphysics Sensitivity</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22</a:t>
            </a:fld>
            <a:endParaRPr lang="en-US" dirty="0"/>
          </a:p>
        </p:txBody>
      </p:sp>
      <p:sp>
        <p:nvSpPr>
          <p:cNvPr id="40" name="TextBox 39"/>
          <p:cNvSpPr txBox="1"/>
          <p:nvPr/>
        </p:nvSpPr>
        <p:spPr>
          <a:xfrm>
            <a:off x="1905000" y="533400"/>
            <a:ext cx="5334000" cy="400110"/>
          </a:xfrm>
          <a:prstGeom prst="rect">
            <a:avLst/>
          </a:prstGeom>
          <a:noFill/>
          <a:ln w="25400">
            <a:noFill/>
          </a:ln>
        </p:spPr>
        <p:txBody>
          <a:bodyPr wrap="square" rtlCol="0">
            <a:spAutoFit/>
          </a:bodyPr>
          <a:lstStyle/>
          <a:p>
            <a:pPr algn="ctr"/>
            <a:r>
              <a:rPr lang="en-US" sz="2000" b="1" dirty="0" smtClean="0"/>
              <a:t>2-m Temperatures 1800 UTC 2 Feb 2013</a:t>
            </a:r>
          </a:p>
        </p:txBody>
      </p:sp>
      <p:sp>
        <p:nvSpPr>
          <p:cNvPr id="26" name="TextBox 25"/>
          <p:cNvSpPr txBox="1"/>
          <p:nvPr/>
        </p:nvSpPr>
        <p:spPr>
          <a:xfrm>
            <a:off x="-2" y="5105400"/>
            <a:ext cx="9144002" cy="1184936"/>
          </a:xfrm>
          <a:prstGeom prst="rect">
            <a:avLst/>
          </a:prstGeom>
          <a:solidFill>
            <a:schemeClr val="bg1"/>
          </a:solidFill>
        </p:spPr>
        <p:txBody>
          <a:bodyPr wrap="square" lIns="76197" tIns="38098" rIns="76197" bIns="38098" rtlCol="0">
            <a:spAutoFit/>
          </a:bodyPr>
          <a:lstStyle/>
          <a:p>
            <a:pPr marL="342900" indent="-342900">
              <a:buFontTx/>
              <a:buChar char="-"/>
            </a:pPr>
            <a:r>
              <a:rPr lang="en-US" sz="2400" b="1" dirty="0" smtClean="0"/>
              <a:t>Unrealistic warm region often present in center of BASE simulation</a:t>
            </a:r>
          </a:p>
          <a:p>
            <a:pPr marL="800100" lvl="1" indent="-342900">
              <a:buFontTx/>
              <a:buChar char="-"/>
            </a:pPr>
            <a:r>
              <a:rPr lang="en-US" sz="2400" b="1" dirty="0" smtClean="0"/>
              <a:t>Greatest during overnight and morning hours</a:t>
            </a:r>
          </a:p>
          <a:p>
            <a:pPr marL="342900" indent="-342900">
              <a:buFontTx/>
              <a:buChar char="-"/>
            </a:pPr>
            <a:r>
              <a:rPr lang="en-US" sz="2400" b="1" dirty="0" smtClean="0"/>
              <a:t>Notable improvement in FULL simulation with lower temperatures</a:t>
            </a:r>
          </a:p>
        </p:txBody>
      </p:sp>
      <p:grpSp>
        <p:nvGrpSpPr>
          <p:cNvPr id="5" name="Group 4"/>
          <p:cNvGrpSpPr/>
          <p:nvPr/>
        </p:nvGrpSpPr>
        <p:grpSpPr>
          <a:xfrm>
            <a:off x="71506" y="893219"/>
            <a:ext cx="8984890" cy="4183247"/>
            <a:chOff x="71506" y="893219"/>
            <a:chExt cx="8984890" cy="4183247"/>
          </a:xfrm>
        </p:grpSpPr>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6" y="1228986"/>
              <a:ext cx="4287192" cy="384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8464" y="1228986"/>
              <a:ext cx="4287932" cy="384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4399244" y="1228986"/>
              <a:ext cx="452014" cy="3829665"/>
              <a:chOff x="6055425" y="53450"/>
              <a:chExt cx="492595" cy="4173489"/>
            </a:xfrm>
          </p:grpSpPr>
          <p:sp>
            <p:nvSpPr>
              <p:cNvPr id="16" name="TextBox 15"/>
              <p:cNvSpPr txBox="1"/>
              <p:nvPr/>
            </p:nvSpPr>
            <p:spPr>
              <a:xfrm>
                <a:off x="6055425" y="3435398"/>
                <a:ext cx="472722" cy="307776"/>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17" name="TextBox 16"/>
              <p:cNvSpPr txBox="1"/>
              <p:nvPr/>
            </p:nvSpPr>
            <p:spPr>
              <a:xfrm>
                <a:off x="6055425" y="2463056"/>
                <a:ext cx="472722" cy="307776"/>
              </a:xfrm>
              <a:prstGeom prst="rect">
                <a:avLst/>
              </a:prstGeom>
              <a:noFill/>
              <a:ln w="12700">
                <a:noFill/>
              </a:ln>
            </p:spPr>
            <p:txBody>
              <a:bodyPr wrap="square" rtlCol="0">
                <a:spAutoFit/>
              </a:bodyPr>
              <a:lstStyle/>
              <a:p>
                <a:pPr algn="ctr"/>
                <a:r>
                  <a:rPr lang="en-US" sz="1400" b="1" dirty="0" smtClean="0"/>
                  <a:t>-6</a:t>
                </a:r>
                <a:endParaRPr lang="en-US" sz="1400" b="1" dirty="0"/>
              </a:p>
            </p:txBody>
          </p:sp>
          <p:sp>
            <p:nvSpPr>
              <p:cNvPr id="18" name="TextBox 17"/>
              <p:cNvSpPr txBox="1"/>
              <p:nvPr/>
            </p:nvSpPr>
            <p:spPr>
              <a:xfrm>
                <a:off x="6075298" y="1026225"/>
                <a:ext cx="472722"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19" name="TextBox 18"/>
              <p:cNvSpPr txBox="1"/>
              <p:nvPr/>
            </p:nvSpPr>
            <p:spPr>
              <a:xfrm>
                <a:off x="6055425" y="533400"/>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20" name="TextBox 19"/>
              <p:cNvSpPr txBox="1"/>
              <p:nvPr/>
            </p:nvSpPr>
            <p:spPr>
              <a:xfrm>
                <a:off x="6055425" y="1500250"/>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21" name="TextBox 20"/>
              <p:cNvSpPr txBox="1"/>
              <p:nvPr/>
            </p:nvSpPr>
            <p:spPr>
              <a:xfrm>
                <a:off x="6075298" y="2946458"/>
                <a:ext cx="472722" cy="307776"/>
              </a:xfrm>
              <a:prstGeom prst="rect">
                <a:avLst/>
              </a:prstGeom>
              <a:noFill/>
              <a:ln w="12700">
                <a:noFill/>
              </a:ln>
            </p:spPr>
            <p:txBody>
              <a:bodyPr wrap="square" rtlCol="0">
                <a:spAutoFit/>
              </a:bodyPr>
              <a:lstStyle/>
              <a:p>
                <a:pPr algn="ctr"/>
                <a:r>
                  <a:rPr lang="en-US" sz="1400" b="1" dirty="0" smtClean="0"/>
                  <a:t>-8</a:t>
                </a:r>
                <a:endParaRPr lang="en-US" sz="1400" b="1" dirty="0"/>
              </a:p>
            </p:txBody>
          </p:sp>
          <p:sp>
            <p:nvSpPr>
              <p:cNvPr id="23" name="TextBox 22"/>
              <p:cNvSpPr txBox="1"/>
              <p:nvPr/>
            </p:nvSpPr>
            <p:spPr>
              <a:xfrm>
                <a:off x="6055425" y="3919163"/>
                <a:ext cx="472722" cy="307776"/>
              </a:xfrm>
              <a:prstGeom prst="rect">
                <a:avLst/>
              </a:prstGeom>
              <a:noFill/>
              <a:ln w="12700">
                <a:noFill/>
              </a:ln>
            </p:spPr>
            <p:txBody>
              <a:bodyPr wrap="square" rtlCol="0">
                <a:spAutoFit/>
              </a:bodyPr>
              <a:lstStyle/>
              <a:p>
                <a:pPr algn="ctr"/>
                <a:r>
                  <a:rPr lang="en-US" sz="1400" b="1" dirty="0" smtClean="0"/>
                  <a:t>-12</a:t>
                </a:r>
                <a:endParaRPr lang="en-US" sz="1400" b="1" dirty="0"/>
              </a:p>
            </p:txBody>
          </p:sp>
          <p:sp>
            <p:nvSpPr>
              <p:cNvPr id="24" name="TextBox 23"/>
              <p:cNvSpPr txBox="1"/>
              <p:nvPr/>
            </p:nvSpPr>
            <p:spPr>
              <a:xfrm>
                <a:off x="6055425" y="53450"/>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25" name="TextBox 24"/>
              <p:cNvSpPr txBox="1"/>
              <p:nvPr/>
            </p:nvSpPr>
            <p:spPr>
              <a:xfrm>
                <a:off x="6055425" y="1981200"/>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grpSp>
        <p:sp>
          <p:nvSpPr>
            <p:cNvPr id="37" name="TextBox 36"/>
            <p:cNvSpPr txBox="1"/>
            <p:nvPr/>
          </p:nvSpPr>
          <p:spPr>
            <a:xfrm>
              <a:off x="4191000" y="939386"/>
              <a:ext cx="433778" cy="307777"/>
            </a:xfrm>
            <a:prstGeom prst="rect">
              <a:avLst/>
            </a:prstGeom>
            <a:noFill/>
            <a:ln w="12700">
              <a:noFill/>
            </a:ln>
          </p:spPr>
          <p:txBody>
            <a:bodyPr wrap="square" rtlCol="0">
              <a:spAutoFit/>
            </a:bodyPr>
            <a:lstStyle/>
            <a:p>
              <a:pPr algn="ctr"/>
              <a:r>
                <a:rPr lang="en-US" sz="1400" b="1" dirty="0" smtClean="0"/>
                <a:t>°</a:t>
              </a:r>
              <a:r>
                <a:rPr lang="en-US" sz="1400" b="1" dirty="0"/>
                <a:t>C </a:t>
              </a:r>
            </a:p>
          </p:txBody>
        </p:sp>
        <p:sp>
          <p:nvSpPr>
            <p:cNvPr id="38" name="TextBox 37"/>
            <p:cNvSpPr txBox="1"/>
            <p:nvPr/>
          </p:nvSpPr>
          <p:spPr>
            <a:xfrm>
              <a:off x="1337812" y="893219"/>
              <a:ext cx="1905000" cy="400110"/>
            </a:xfrm>
            <a:prstGeom prst="rect">
              <a:avLst/>
            </a:prstGeom>
            <a:noFill/>
            <a:ln w="25400">
              <a:noFill/>
            </a:ln>
          </p:spPr>
          <p:txBody>
            <a:bodyPr wrap="square" rtlCol="0">
              <a:spAutoFit/>
            </a:bodyPr>
            <a:lstStyle/>
            <a:p>
              <a:pPr algn="ctr"/>
              <a:r>
                <a:rPr lang="en-US" sz="2000" b="1" dirty="0" smtClean="0"/>
                <a:t>BASE</a:t>
              </a:r>
            </a:p>
          </p:txBody>
        </p:sp>
        <p:sp>
          <p:nvSpPr>
            <p:cNvPr id="39" name="TextBox 38"/>
            <p:cNvSpPr txBox="1"/>
            <p:nvPr/>
          </p:nvSpPr>
          <p:spPr>
            <a:xfrm>
              <a:off x="5933886" y="893219"/>
              <a:ext cx="1905000" cy="400110"/>
            </a:xfrm>
            <a:prstGeom prst="rect">
              <a:avLst/>
            </a:prstGeom>
            <a:noFill/>
            <a:ln w="25400">
              <a:noFill/>
            </a:ln>
          </p:spPr>
          <p:txBody>
            <a:bodyPr wrap="square" rtlCol="0">
              <a:spAutoFit/>
            </a:bodyPr>
            <a:lstStyle/>
            <a:p>
              <a:pPr algn="ctr"/>
              <a:r>
                <a:rPr lang="en-US" sz="2000" b="1" dirty="0" smtClean="0"/>
                <a:t>FULL</a:t>
              </a:r>
            </a:p>
          </p:txBody>
        </p:sp>
        <p:sp>
          <p:nvSpPr>
            <p:cNvPr id="2" name="TextBox 1"/>
            <p:cNvSpPr txBox="1"/>
            <p:nvPr/>
          </p:nvSpPr>
          <p:spPr>
            <a:xfrm>
              <a:off x="1905000" y="3125633"/>
              <a:ext cx="685800" cy="369332"/>
            </a:xfrm>
            <a:prstGeom prst="rect">
              <a:avLst/>
            </a:prstGeom>
            <a:noFill/>
          </p:spPr>
          <p:txBody>
            <a:bodyPr wrap="square" rtlCol="0">
              <a:spAutoFit/>
            </a:bodyPr>
            <a:lstStyle/>
            <a:p>
              <a:r>
                <a:rPr lang="en-US" b="1" dirty="0" smtClean="0">
                  <a:solidFill>
                    <a:schemeClr val="bg1"/>
                  </a:solidFill>
                </a:rPr>
                <a:t>-6 </a:t>
              </a:r>
              <a:r>
                <a:rPr lang="en-US" b="1" dirty="0">
                  <a:solidFill>
                    <a:schemeClr val="bg1"/>
                  </a:solidFill>
                </a:rPr>
                <a:t>°C </a:t>
              </a:r>
              <a:endParaRPr lang="en-US" dirty="0">
                <a:solidFill>
                  <a:schemeClr val="bg1"/>
                </a:solidFill>
              </a:endParaRPr>
            </a:p>
          </p:txBody>
        </p:sp>
        <p:sp>
          <p:nvSpPr>
            <p:cNvPr id="27" name="TextBox 26"/>
            <p:cNvSpPr txBox="1"/>
            <p:nvPr/>
          </p:nvSpPr>
          <p:spPr>
            <a:xfrm>
              <a:off x="6629400" y="3151118"/>
              <a:ext cx="685800" cy="369332"/>
            </a:xfrm>
            <a:prstGeom prst="rect">
              <a:avLst/>
            </a:prstGeom>
            <a:noFill/>
          </p:spPr>
          <p:txBody>
            <a:bodyPr wrap="square" rtlCol="0">
              <a:spAutoFit/>
            </a:bodyPr>
            <a:lstStyle/>
            <a:p>
              <a:r>
                <a:rPr lang="en-US" b="1" dirty="0" smtClean="0">
                  <a:solidFill>
                    <a:schemeClr val="bg1"/>
                  </a:solidFill>
                </a:rPr>
                <a:t>-9 </a:t>
              </a:r>
              <a:r>
                <a:rPr lang="en-US" b="1" dirty="0">
                  <a:solidFill>
                    <a:schemeClr val="bg1"/>
                  </a:solidFill>
                </a:rPr>
                <a:t>°C </a:t>
              </a:r>
              <a:endParaRPr lang="en-US" dirty="0">
                <a:solidFill>
                  <a:schemeClr val="bg1"/>
                </a:solidFill>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7979" y="1247163"/>
              <a:ext cx="116235" cy="3829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442170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a:ln w="25400">
            <a:noFill/>
          </a:ln>
        </p:spPr>
        <p:txBody>
          <a:bodyPr wrap="square" lIns="76197" tIns="38098" rIns="76197" bIns="38098" rtlCol="0">
            <a:spAutoFit/>
          </a:bodyPr>
          <a:lstStyle/>
          <a:p>
            <a:pPr algn="ctr"/>
            <a:r>
              <a:rPr lang="en-US" sz="3200" b="1" dirty="0" smtClean="0"/>
              <a:t>Microphysics Sensitivity</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23</a:t>
            </a:fld>
            <a:endParaRPr lang="en-US" dirty="0"/>
          </a:p>
        </p:txBody>
      </p:sp>
      <p:sp>
        <p:nvSpPr>
          <p:cNvPr id="38" name="TextBox 37"/>
          <p:cNvSpPr txBox="1"/>
          <p:nvPr/>
        </p:nvSpPr>
        <p:spPr>
          <a:xfrm>
            <a:off x="3312475" y="477963"/>
            <a:ext cx="2519050" cy="400110"/>
          </a:xfrm>
          <a:prstGeom prst="rect">
            <a:avLst/>
          </a:prstGeom>
          <a:noFill/>
          <a:ln w="25400">
            <a:noFill/>
          </a:ln>
        </p:spPr>
        <p:txBody>
          <a:bodyPr wrap="square" rtlCol="0">
            <a:spAutoFit/>
          </a:bodyPr>
          <a:lstStyle/>
          <a:p>
            <a:pPr algn="ctr"/>
            <a:r>
              <a:rPr lang="en-US" sz="2000" b="1" dirty="0" smtClean="0"/>
              <a:t>0600 UTC 5 Feb 2013</a:t>
            </a:r>
          </a:p>
        </p:txBody>
      </p:sp>
      <p:sp>
        <p:nvSpPr>
          <p:cNvPr id="39" name="TextBox 38"/>
          <p:cNvSpPr txBox="1"/>
          <p:nvPr/>
        </p:nvSpPr>
        <p:spPr>
          <a:xfrm>
            <a:off x="3619500" y="6457890"/>
            <a:ext cx="1905000" cy="400110"/>
          </a:xfrm>
          <a:prstGeom prst="rect">
            <a:avLst/>
          </a:prstGeom>
          <a:noFill/>
          <a:ln w="25400">
            <a:noFill/>
          </a:ln>
        </p:spPr>
        <p:txBody>
          <a:bodyPr wrap="square" rtlCol="0">
            <a:spAutoFit/>
          </a:bodyPr>
          <a:lstStyle/>
          <a:p>
            <a:pPr algn="ctr"/>
            <a:r>
              <a:rPr lang="en-US" sz="2000" b="1" dirty="0" smtClean="0">
                <a:solidFill>
                  <a:srgbClr val="0D2DB3"/>
                </a:solidFill>
              </a:rPr>
              <a:t>FULL</a:t>
            </a:r>
          </a:p>
        </p:txBody>
      </p:sp>
      <p:grpSp>
        <p:nvGrpSpPr>
          <p:cNvPr id="12" name="Group 11"/>
          <p:cNvGrpSpPr/>
          <p:nvPr/>
        </p:nvGrpSpPr>
        <p:grpSpPr>
          <a:xfrm>
            <a:off x="81650" y="1441325"/>
            <a:ext cx="9290950" cy="4959475"/>
            <a:chOff x="81650" y="1208226"/>
            <a:chExt cx="9290950" cy="4959475"/>
          </a:xfrm>
        </p:grpSpPr>
        <p:grpSp>
          <p:nvGrpSpPr>
            <p:cNvPr id="2" name="Group 1"/>
            <p:cNvGrpSpPr>
              <a:grpSpLocks noChangeAspect="1"/>
            </p:cNvGrpSpPr>
            <p:nvPr/>
          </p:nvGrpSpPr>
          <p:grpSpPr>
            <a:xfrm>
              <a:off x="81650" y="1219200"/>
              <a:ext cx="3156350" cy="2456218"/>
              <a:chOff x="81650" y="728633"/>
              <a:chExt cx="4019463" cy="3127877"/>
            </a:xfrm>
          </p:grpSpPr>
          <p:sp>
            <p:nvSpPr>
              <p:cNvPr id="83" name="TextBox 82"/>
              <p:cNvSpPr txBox="1"/>
              <p:nvPr/>
            </p:nvSpPr>
            <p:spPr>
              <a:xfrm>
                <a:off x="3315125" y="3415515"/>
                <a:ext cx="779850" cy="440995"/>
              </a:xfrm>
              <a:prstGeom prst="rect">
                <a:avLst/>
              </a:prstGeom>
              <a:noFill/>
              <a:ln w="12700">
                <a:noFill/>
              </a:ln>
            </p:spPr>
            <p:txBody>
              <a:bodyPr wrap="square" rtlCol="0">
                <a:spAutoFit/>
              </a:bodyPr>
              <a:lstStyle/>
              <a:p>
                <a:r>
                  <a:rPr lang="en-US" sz="1400" b="1" dirty="0" smtClean="0"/>
                  <a:t>0</a:t>
                </a:r>
                <a:endParaRPr lang="en-US" sz="1400" b="1" dirty="0"/>
              </a:p>
            </p:txBody>
          </p:sp>
          <p:pic>
            <p:nvPicPr>
              <p:cNvPr id="8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1650" y="728633"/>
                <a:ext cx="3339883" cy="2892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5" name="TextBox 84"/>
              <p:cNvSpPr txBox="1"/>
              <p:nvPr/>
            </p:nvSpPr>
            <p:spPr>
              <a:xfrm>
                <a:off x="3321263" y="1142354"/>
                <a:ext cx="779850" cy="440995"/>
              </a:xfrm>
              <a:prstGeom prst="rect">
                <a:avLst/>
              </a:prstGeom>
              <a:noFill/>
              <a:ln w="12700">
                <a:noFill/>
              </a:ln>
            </p:spPr>
            <p:txBody>
              <a:bodyPr wrap="square" rtlCol="0">
                <a:spAutoFit/>
              </a:bodyPr>
              <a:lstStyle/>
              <a:p>
                <a:r>
                  <a:rPr lang="en-US" sz="1400" b="1" dirty="0" smtClean="0"/>
                  <a:t>0.2</a:t>
                </a:r>
                <a:endParaRPr lang="en-US" sz="1400" b="1" dirty="0"/>
              </a:p>
            </p:txBody>
          </p:sp>
          <p:sp>
            <p:nvSpPr>
              <p:cNvPr id="89" name="TextBox 88"/>
              <p:cNvSpPr txBox="1"/>
              <p:nvPr/>
            </p:nvSpPr>
            <p:spPr>
              <a:xfrm>
                <a:off x="3327061" y="2251840"/>
                <a:ext cx="768254" cy="440995"/>
              </a:xfrm>
              <a:prstGeom prst="rect">
                <a:avLst/>
              </a:prstGeom>
              <a:noFill/>
              <a:ln w="12700">
                <a:noFill/>
              </a:ln>
            </p:spPr>
            <p:txBody>
              <a:bodyPr wrap="square" rtlCol="0">
                <a:spAutoFit/>
              </a:bodyPr>
              <a:lstStyle/>
              <a:p>
                <a:r>
                  <a:rPr lang="en-US" sz="1400" b="1" dirty="0" smtClean="0"/>
                  <a:t>0.1</a:t>
                </a:r>
                <a:endParaRPr lang="en-US" sz="1400" b="1" dirty="0"/>
              </a:p>
            </p:txBody>
          </p:sp>
        </p:grpSp>
        <p:grpSp>
          <p:nvGrpSpPr>
            <p:cNvPr id="4" name="Group 3"/>
            <p:cNvGrpSpPr>
              <a:grpSpLocks noChangeAspect="1"/>
            </p:cNvGrpSpPr>
            <p:nvPr/>
          </p:nvGrpSpPr>
          <p:grpSpPr>
            <a:xfrm>
              <a:off x="83754" y="3732126"/>
              <a:ext cx="3113825" cy="2435575"/>
              <a:chOff x="83754" y="684266"/>
              <a:chExt cx="4015717" cy="3141014"/>
            </a:xfrm>
          </p:grpSpPr>
          <p:pic>
            <p:nvPicPr>
              <p:cNvPr id="90"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754" y="684266"/>
                <a:ext cx="3351968" cy="2929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1" name="TextBox 90"/>
              <p:cNvSpPr txBox="1"/>
              <p:nvPr/>
            </p:nvSpPr>
            <p:spPr>
              <a:xfrm>
                <a:off x="3322634" y="1094173"/>
                <a:ext cx="776837" cy="443853"/>
              </a:xfrm>
              <a:prstGeom prst="rect">
                <a:avLst/>
              </a:prstGeom>
              <a:noFill/>
              <a:ln w="12700">
                <a:noFill/>
              </a:ln>
            </p:spPr>
            <p:txBody>
              <a:bodyPr wrap="square" rtlCol="0">
                <a:spAutoFit/>
              </a:bodyPr>
              <a:lstStyle/>
              <a:p>
                <a:r>
                  <a:rPr lang="en-US" sz="1400" b="1" dirty="0" smtClean="0"/>
                  <a:t>0.2</a:t>
                </a:r>
                <a:endParaRPr lang="en-US" sz="1400" b="1" dirty="0"/>
              </a:p>
            </p:txBody>
          </p:sp>
          <p:sp>
            <p:nvSpPr>
              <p:cNvPr id="92" name="TextBox 91"/>
              <p:cNvSpPr txBox="1"/>
              <p:nvPr/>
            </p:nvSpPr>
            <p:spPr>
              <a:xfrm>
                <a:off x="3322634" y="2224546"/>
                <a:ext cx="765285" cy="443853"/>
              </a:xfrm>
              <a:prstGeom prst="rect">
                <a:avLst/>
              </a:prstGeom>
              <a:noFill/>
              <a:ln w="12700">
                <a:noFill/>
              </a:ln>
            </p:spPr>
            <p:txBody>
              <a:bodyPr wrap="square" rtlCol="0">
                <a:spAutoFit/>
              </a:bodyPr>
              <a:lstStyle/>
              <a:p>
                <a:r>
                  <a:rPr lang="en-US" sz="1400" b="1" dirty="0" smtClean="0"/>
                  <a:t>0.1</a:t>
                </a:r>
                <a:endParaRPr lang="en-US" sz="1400" b="1" dirty="0"/>
              </a:p>
            </p:txBody>
          </p:sp>
          <p:sp>
            <p:nvSpPr>
              <p:cNvPr id="93" name="TextBox 92"/>
              <p:cNvSpPr txBox="1"/>
              <p:nvPr/>
            </p:nvSpPr>
            <p:spPr>
              <a:xfrm>
                <a:off x="3316944" y="3381427"/>
                <a:ext cx="776837" cy="443853"/>
              </a:xfrm>
              <a:prstGeom prst="rect">
                <a:avLst/>
              </a:prstGeom>
              <a:noFill/>
              <a:ln w="12700">
                <a:noFill/>
              </a:ln>
            </p:spPr>
            <p:txBody>
              <a:bodyPr wrap="square" rtlCol="0">
                <a:spAutoFit/>
              </a:bodyPr>
              <a:lstStyle/>
              <a:p>
                <a:r>
                  <a:rPr lang="en-US" sz="1400" b="1" dirty="0" smtClean="0"/>
                  <a:t>0</a:t>
                </a:r>
                <a:endParaRPr lang="en-US" sz="1400" b="1" dirty="0"/>
              </a:p>
            </p:txBody>
          </p:sp>
        </p:grpSp>
        <p:grpSp>
          <p:nvGrpSpPr>
            <p:cNvPr id="5" name="Group 4"/>
            <p:cNvGrpSpPr>
              <a:grpSpLocks noChangeAspect="1"/>
            </p:cNvGrpSpPr>
            <p:nvPr/>
          </p:nvGrpSpPr>
          <p:grpSpPr>
            <a:xfrm>
              <a:off x="3048000" y="1208226"/>
              <a:ext cx="3192093" cy="2455707"/>
              <a:chOff x="3214032" y="1442939"/>
              <a:chExt cx="4066871" cy="3128681"/>
            </a:xfrm>
          </p:grpSpPr>
          <p:sp>
            <p:nvSpPr>
              <p:cNvPr id="94" name="TextBox 93"/>
              <p:cNvSpPr txBox="1"/>
              <p:nvPr/>
            </p:nvSpPr>
            <p:spPr>
              <a:xfrm>
                <a:off x="6478756" y="4128790"/>
                <a:ext cx="802147" cy="442830"/>
              </a:xfrm>
              <a:prstGeom prst="rect">
                <a:avLst/>
              </a:prstGeom>
              <a:noFill/>
              <a:ln w="12700">
                <a:noFill/>
              </a:ln>
            </p:spPr>
            <p:txBody>
              <a:bodyPr wrap="square" rtlCol="0">
                <a:spAutoFit/>
              </a:bodyPr>
              <a:lstStyle/>
              <a:p>
                <a:r>
                  <a:rPr lang="en-US" sz="1400" b="1" dirty="0" smtClean="0"/>
                  <a:t>0</a:t>
                </a:r>
                <a:endParaRPr lang="en-US" sz="1400" b="1" dirty="0"/>
              </a:p>
            </p:txBody>
          </p:sp>
          <p:pic>
            <p:nvPicPr>
              <p:cNvPr id="95"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214032" y="1457677"/>
                <a:ext cx="3339884" cy="2919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6" name="TextBox 95"/>
              <p:cNvSpPr txBox="1"/>
              <p:nvPr/>
            </p:nvSpPr>
            <p:spPr>
              <a:xfrm>
                <a:off x="6468437" y="2338009"/>
                <a:ext cx="802147" cy="442830"/>
              </a:xfrm>
              <a:prstGeom prst="rect">
                <a:avLst/>
              </a:prstGeom>
              <a:noFill/>
              <a:ln w="12700">
                <a:noFill/>
              </a:ln>
            </p:spPr>
            <p:txBody>
              <a:bodyPr wrap="square" rtlCol="0">
                <a:spAutoFit/>
              </a:bodyPr>
              <a:lstStyle/>
              <a:p>
                <a:r>
                  <a:rPr lang="en-US" sz="1400" b="1" dirty="0" smtClean="0"/>
                  <a:t>0.20</a:t>
                </a:r>
                <a:endParaRPr lang="en-US" sz="1400" b="1" dirty="0"/>
              </a:p>
            </p:txBody>
          </p:sp>
          <p:sp>
            <p:nvSpPr>
              <p:cNvPr id="97" name="TextBox 96"/>
              <p:cNvSpPr txBox="1"/>
              <p:nvPr/>
            </p:nvSpPr>
            <p:spPr>
              <a:xfrm>
                <a:off x="6468437" y="1442939"/>
                <a:ext cx="802147" cy="442830"/>
              </a:xfrm>
              <a:prstGeom prst="rect">
                <a:avLst/>
              </a:prstGeom>
              <a:noFill/>
              <a:ln w="12700">
                <a:noFill/>
              </a:ln>
            </p:spPr>
            <p:txBody>
              <a:bodyPr wrap="square" rtlCol="0">
                <a:spAutoFit/>
              </a:bodyPr>
              <a:lstStyle/>
              <a:p>
                <a:r>
                  <a:rPr lang="en-US" sz="1400" b="1" dirty="0" smtClean="0"/>
                  <a:t>0.30</a:t>
                </a:r>
                <a:endParaRPr lang="en-US" sz="1400" b="1" dirty="0"/>
              </a:p>
            </p:txBody>
          </p:sp>
          <p:sp>
            <p:nvSpPr>
              <p:cNvPr id="98" name="TextBox 97"/>
              <p:cNvSpPr txBox="1"/>
              <p:nvPr/>
            </p:nvSpPr>
            <p:spPr>
              <a:xfrm>
                <a:off x="6468438" y="3234790"/>
                <a:ext cx="790219" cy="442830"/>
              </a:xfrm>
              <a:prstGeom prst="rect">
                <a:avLst/>
              </a:prstGeom>
              <a:noFill/>
              <a:ln w="12700">
                <a:noFill/>
              </a:ln>
            </p:spPr>
            <p:txBody>
              <a:bodyPr wrap="square" rtlCol="0">
                <a:spAutoFit/>
              </a:bodyPr>
              <a:lstStyle/>
              <a:p>
                <a:r>
                  <a:rPr lang="en-US" sz="1400" b="1" dirty="0" smtClean="0"/>
                  <a:t>0.1</a:t>
                </a:r>
                <a:endParaRPr lang="en-US" sz="1400" b="1" dirty="0"/>
              </a:p>
            </p:txBody>
          </p:sp>
        </p:grpSp>
        <p:grpSp>
          <p:nvGrpSpPr>
            <p:cNvPr id="6" name="Group 5"/>
            <p:cNvGrpSpPr>
              <a:grpSpLocks noChangeAspect="1"/>
            </p:cNvGrpSpPr>
            <p:nvPr/>
          </p:nvGrpSpPr>
          <p:grpSpPr>
            <a:xfrm>
              <a:off x="3041644" y="3711327"/>
              <a:ext cx="3179460" cy="2441152"/>
              <a:chOff x="3206312" y="3484425"/>
              <a:chExt cx="4087598" cy="3138411"/>
            </a:xfrm>
          </p:grpSpPr>
          <p:pic>
            <p:nvPicPr>
              <p:cNvPr id="105"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206312" y="3484425"/>
                <a:ext cx="3351968" cy="2934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6" name="TextBox 105"/>
              <p:cNvSpPr txBox="1"/>
              <p:nvPr/>
            </p:nvSpPr>
            <p:spPr>
              <a:xfrm>
                <a:off x="6465909" y="4374556"/>
                <a:ext cx="807910" cy="444026"/>
              </a:xfrm>
              <a:prstGeom prst="rect">
                <a:avLst/>
              </a:prstGeom>
              <a:noFill/>
              <a:ln w="12700">
                <a:noFill/>
              </a:ln>
            </p:spPr>
            <p:txBody>
              <a:bodyPr wrap="square" rtlCol="0">
                <a:spAutoFit/>
              </a:bodyPr>
              <a:lstStyle/>
              <a:p>
                <a:r>
                  <a:rPr lang="en-US" sz="1400" b="1" dirty="0" smtClean="0"/>
                  <a:t>0.20</a:t>
                </a:r>
                <a:endParaRPr lang="en-US" sz="1400" b="1" dirty="0"/>
              </a:p>
            </p:txBody>
          </p:sp>
          <p:sp>
            <p:nvSpPr>
              <p:cNvPr id="107" name="TextBox 106"/>
              <p:cNvSpPr txBox="1"/>
              <p:nvPr/>
            </p:nvSpPr>
            <p:spPr>
              <a:xfrm>
                <a:off x="6465913" y="3499247"/>
                <a:ext cx="807910" cy="444026"/>
              </a:xfrm>
              <a:prstGeom prst="rect">
                <a:avLst/>
              </a:prstGeom>
              <a:noFill/>
              <a:ln w="12700">
                <a:noFill/>
              </a:ln>
            </p:spPr>
            <p:txBody>
              <a:bodyPr wrap="square" rtlCol="0">
                <a:spAutoFit/>
              </a:bodyPr>
              <a:lstStyle/>
              <a:p>
                <a:r>
                  <a:rPr lang="en-US" sz="1400" b="1" dirty="0" smtClean="0"/>
                  <a:t>0.30</a:t>
                </a:r>
                <a:endParaRPr lang="en-US" sz="1400" b="1" dirty="0"/>
              </a:p>
            </p:txBody>
          </p:sp>
          <p:sp>
            <p:nvSpPr>
              <p:cNvPr id="108" name="TextBox 107"/>
              <p:cNvSpPr txBox="1"/>
              <p:nvPr/>
            </p:nvSpPr>
            <p:spPr>
              <a:xfrm>
                <a:off x="6465913" y="5281253"/>
                <a:ext cx="795894" cy="444026"/>
              </a:xfrm>
              <a:prstGeom prst="rect">
                <a:avLst/>
              </a:prstGeom>
              <a:noFill/>
              <a:ln w="12700">
                <a:noFill/>
              </a:ln>
            </p:spPr>
            <p:txBody>
              <a:bodyPr wrap="square" rtlCol="0">
                <a:spAutoFit/>
              </a:bodyPr>
              <a:lstStyle/>
              <a:p>
                <a:r>
                  <a:rPr lang="en-US" sz="1400" b="1" dirty="0" smtClean="0"/>
                  <a:t>0.1</a:t>
                </a:r>
                <a:endParaRPr lang="en-US" sz="1400" b="1" dirty="0"/>
              </a:p>
            </p:txBody>
          </p:sp>
          <p:sp>
            <p:nvSpPr>
              <p:cNvPr id="109" name="TextBox 108"/>
              <p:cNvSpPr txBox="1"/>
              <p:nvPr/>
            </p:nvSpPr>
            <p:spPr>
              <a:xfrm>
                <a:off x="6486000" y="6178810"/>
                <a:ext cx="807910" cy="444026"/>
              </a:xfrm>
              <a:prstGeom prst="rect">
                <a:avLst/>
              </a:prstGeom>
              <a:noFill/>
              <a:ln w="12700">
                <a:noFill/>
              </a:ln>
            </p:spPr>
            <p:txBody>
              <a:bodyPr wrap="square" rtlCol="0">
                <a:spAutoFit/>
              </a:bodyPr>
              <a:lstStyle/>
              <a:p>
                <a:r>
                  <a:rPr lang="en-US" sz="1400" b="1" dirty="0" smtClean="0"/>
                  <a:t>0</a:t>
                </a:r>
                <a:endParaRPr lang="en-US" sz="1400" b="1" dirty="0"/>
              </a:p>
            </p:txBody>
          </p:sp>
        </p:grpSp>
        <p:grpSp>
          <p:nvGrpSpPr>
            <p:cNvPr id="7" name="Group 6"/>
            <p:cNvGrpSpPr>
              <a:grpSpLocks noChangeAspect="1"/>
            </p:cNvGrpSpPr>
            <p:nvPr/>
          </p:nvGrpSpPr>
          <p:grpSpPr>
            <a:xfrm>
              <a:off x="6172200" y="1219200"/>
              <a:ext cx="3178578" cy="2416164"/>
              <a:chOff x="5367215" y="1578687"/>
              <a:chExt cx="4078426" cy="3100171"/>
            </a:xfrm>
          </p:grpSpPr>
          <p:sp>
            <p:nvSpPr>
              <p:cNvPr id="110" name="TextBox 109"/>
              <p:cNvSpPr txBox="1"/>
              <p:nvPr/>
            </p:nvSpPr>
            <p:spPr>
              <a:xfrm>
                <a:off x="8633179" y="4236921"/>
                <a:ext cx="794493" cy="441937"/>
              </a:xfrm>
              <a:prstGeom prst="rect">
                <a:avLst/>
              </a:prstGeom>
              <a:noFill/>
              <a:ln w="12700">
                <a:noFill/>
              </a:ln>
            </p:spPr>
            <p:txBody>
              <a:bodyPr wrap="square" rtlCol="0">
                <a:spAutoFit/>
              </a:bodyPr>
              <a:lstStyle/>
              <a:p>
                <a:r>
                  <a:rPr lang="en-US" sz="1400" b="1" dirty="0" smtClean="0"/>
                  <a:t>0</a:t>
                </a:r>
                <a:endParaRPr lang="en-US" sz="1400" b="1" dirty="0"/>
              </a:p>
            </p:txBody>
          </p:sp>
          <p:pic>
            <p:nvPicPr>
              <p:cNvPr id="111"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
              <a:stretch/>
            </p:blipFill>
            <p:spPr bwMode="auto">
              <a:xfrm>
                <a:off x="5367215" y="1578687"/>
                <a:ext cx="3339882" cy="291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 name="TextBox 111"/>
              <p:cNvSpPr txBox="1"/>
              <p:nvPr/>
            </p:nvSpPr>
            <p:spPr>
              <a:xfrm>
                <a:off x="8622454" y="2477485"/>
                <a:ext cx="794493" cy="441937"/>
              </a:xfrm>
              <a:prstGeom prst="rect">
                <a:avLst/>
              </a:prstGeom>
              <a:noFill/>
              <a:ln w="12700">
                <a:noFill/>
              </a:ln>
            </p:spPr>
            <p:txBody>
              <a:bodyPr wrap="square" rtlCol="0">
                <a:spAutoFit/>
              </a:bodyPr>
              <a:lstStyle/>
              <a:p>
                <a:r>
                  <a:rPr lang="en-US" sz="1400" b="1" dirty="0" smtClean="0"/>
                  <a:t>80</a:t>
                </a:r>
                <a:endParaRPr lang="en-US" sz="1400" b="1" dirty="0"/>
              </a:p>
            </p:txBody>
          </p:sp>
          <p:sp>
            <p:nvSpPr>
              <p:cNvPr id="113" name="TextBox 112"/>
              <p:cNvSpPr txBox="1"/>
              <p:nvPr/>
            </p:nvSpPr>
            <p:spPr>
              <a:xfrm>
                <a:off x="8612860" y="3809093"/>
                <a:ext cx="832781" cy="441937"/>
              </a:xfrm>
              <a:prstGeom prst="rect">
                <a:avLst/>
              </a:prstGeom>
              <a:noFill/>
              <a:ln w="12700">
                <a:noFill/>
              </a:ln>
            </p:spPr>
            <p:txBody>
              <a:bodyPr wrap="square" rtlCol="0">
                <a:spAutoFit/>
              </a:bodyPr>
              <a:lstStyle/>
              <a:p>
                <a:r>
                  <a:rPr lang="en-US" sz="1400" b="1" dirty="0" smtClean="0"/>
                  <a:t>20</a:t>
                </a:r>
                <a:endParaRPr lang="en-US" sz="1400" b="1" dirty="0"/>
              </a:p>
            </p:txBody>
          </p:sp>
          <p:sp>
            <p:nvSpPr>
              <p:cNvPr id="114" name="TextBox 113"/>
              <p:cNvSpPr txBox="1"/>
              <p:nvPr/>
            </p:nvSpPr>
            <p:spPr>
              <a:xfrm>
                <a:off x="8622454" y="2939588"/>
                <a:ext cx="782678" cy="441937"/>
              </a:xfrm>
              <a:prstGeom prst="rect">
                <a:avLst/>
              </a:prstGeom>
              <a:noFill/>
              <a:ln w="12700">
                <a:noFill/>
              </a:ln>
            </p:spPr>
            <p:txBody>
              <a:bodyPr wrap="square" rtlCol="0">
                <a:spAutoFit/>
              </a:bodyPr>
              <a:lstStyle/>
              <a:p>
                <a:r>
                  <a:rPr lang="en-US" sz="1400" b="1" dirty="0" smtClean="0"/>
                  <a:t>60</a:t>
                </a:r>
                <a:endParaRPr lang="en-US" sz="1400" b="1" dirty="0"/>
              </a:p>
            </p:txBody>
          </p:sp>
          <p:sp>
            <p:nvSpPr>
              <p:cNvPr id="115" name="TextBox 114"/>
              <p:cNvSpPr txBox="1"/>
              <p:nvPr/>
            </p:nvSpPr>
            <p:spPr>
              <a:xfrm>
                <a:off x="8622454" y="2039822"/>
                <a:ext cx="794493" cy="441937"/>
              </a:xfrm>
              <a:prstGeom prst="rect">
                <a:avLst/>
              </a:prstGeom>
              <a:noFill/>
              <a:ln w="12700">
                <a:noFill/>
              </a:ln>
            </p:spPr>
            <p:txBody>
              <a:bodyPr wrap="square" rtlCol="0">
                <a:spAutoFit/>
              </a:bodyPr>
              <a:lstStyle/>
              <a:p>
                <a:r>
                  <a:rPr lang="en-US" sz="1400" b="1" dirty="0" smtClean="0"/>
                  <a:t>100</a:t>
                </a:r>
                <a:endParaRPr lang="en-US" sz="1400" b="1" dirty="0"/>
              </a:p>
            </p:txBody>
          </p:sp>
          <p:sp>
            <p:nvSpPr>
              <p:cNvPr id="116" name="TextBox 115"/>
              <p:cNvSpPr txBox="1"/>
              <p:nvPr/>
            </p:nvSpPr>
            <p:spPr>
              <a:xfrm>
                <a:off x="8622454" y="3375712"/>
                <a:ext cx="782678" cy="441937"/>
              </a:xfrm>
              <a:prstGeom prst="rect">
                <a:avLst/>
              </a:prstGeom>
              <a:noFill/>
              <a:ln w="12700">
                <a:noFill/>
              </a:ln>
            </p:spPr>
            <p:txBody>
              <a:bodyPr wrap="square" rtlCol="0">
                <a:spAutoFit/>
              </a:bodyPr>
              <a:lstStyle/>
              <a:p>
                <a:r>
                  <a:rPr lang="en-US" sz="1400" b="1" dirty="0" smtClean="0"/>
                  <a:t>40</a:t>
                </a:r>
                <a:endParaRPr lang="en-US" sz="1400" b="1" dirty="0"/>
              </a:p>
            </p:txBody>
          </p:sp>
          <p:sp>
            <p:nvSpPr>
              <p:cNvPr id="117" name="TextBox 116"/>
              <p:cNvSpPr txBox="1"/>
              <p:nvPr/>
            </p:nvSpPr>
            <p:spPr>
              <a:xfrm>
                <a:off x="8621103" y="1597885"/>
                <a:ext cx="794493" cy="441937"/>
              </a:xfrm>
              <a:prstGeom prst="rect">
                <a:avLst/>
              </a:prstGeom>
              <a:noFill/>
              <a:ln w="12700">
                <a:noFill/>
              </a:ln>
            </p:spPr>
            <p:txBody>
              <a:bodyPr wrap="square" rtlCol="0">
                <a:spAutoFit/>
              </a:bodyPr>
              <a:lstStyle/>
              <a:p>
                <a:r>
                  <a:rPr lang="en-US" sz="1400" b="1" dirty="0" smtClean="0"/>
                  <a:t>120</a:t>
                </a:r>
                <a:endParaRPr lang="en-US" sz="1400" b="1" dirty="0"/>
              </a:p>
            </p:txBody>
          </p:sp>
        </p:grpSp>
        <p:grpSp>
          <p:nvGrpSpPr>
            <p:cNvPr id="8" name="Group 7"/>
            <p:cNvGrpSpPr>
              <a:grpSpLocks noChangeAspect="1"/>
            </p:cNvGrpSpPr>
            <p:nvPr/>
          </p:nvGrpSpPr>
          <p:grpSpPr>
            <a:xfrm>
              <a:off x="6196132" y="3720152"/>
              <a:ext cx="3176468" cy="2403850"/>
              <a:chOff x="4998165" y="3766039"/>
              <a:chExt cx="4095860" cy="3099615"/>
            </a:xfrm>
          </p:grpSpPr>
          <p:pic>
            <p:nvPicPr>
              <p:cNvPr id="118"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998165" y="3766039"/>
                <a:ext cx="3339810" cy="291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 name="TextBox 118"/>
              <p:cNvSpPr txBox="1"/>
              <p:nvPr/>
            </p:nvSpPr>
            <p:spPr>
              <a:xfrm>
                <a:off x="8268705" y="4676211"/>
                <a:ext cx="796527" cy="438484"/>
              </a:xfrm>
              <a:prstGeom prst="rect">
                <a:avLst/>
              </a:prstGeom>
              <a:noFill/>
              <a:ln w="12700">
                <a:noFill/>
              </a:ln>
            </p:spPr>
            <p:txBody>
              <a:bodyPr wrap="square" rtlCol="0">
                <a:spAutoFit/>
              </a:bodyPr>
              <a:lstStyle/>
              <a:p>
                <a:r>
                  <a:rPr lang="en-US" sz="1400" b="1" dirty="0" smtClean="0"/>
                  <a:t>80</a:t>
                </a:r>
                <a:endParaRPr lang="en-US" sz="1400" b="1" dirty="0"/>
              </a:p>
            </p:txBody>
          </p:sp>
          <p:sp>
            <p:nvSpPr>
              <p:cNvPr id="120" name="TextBox 119"/>
              <p:cNvSpPr txBox="1"/>
              <p:nvPr/>
            </p:nvSpPr>
            <p:spPr>
              <a:xfrm>
                <a:off x="8259113" y="5999887"/>
                <a:ext cx="834912" cy="438484"/>
              </a:xfrm>
              <a:prstGeom prst="rect">
                <a:avLst/>
              </a:prstGeom>
              <a:noFill/>
              <a:ln w="12700">
                <a:noFill/>
              </a:ln>
            </p:spPr>
            <p:txBody>
              <a:bodyPr wrap="square" rtlCol="0">
                <a:spAutoFit/>
              </a:bodyPr>
              <a:lstStyle/>
              <a:p>
                <a:r>
                  <a:rPr lang="en-US" sz="1400" b="1" dirty="0" smtClean="0"/>
                  <a:t>20</a:t>
                </a:r>
                <a:endParaRPr lang="en-US" sz="1400" b="1" dirty="0"/>
              </a:p>
            </p:txBody>
          </p:sp>
          <p:sp>
            <p:nvSpPr>
              <p:cNvPr id="121" name="TextBox 120"/>
              <p:cNvSpPr txBox="1"/>
              <p:nvPr/>
            </p:nvSpPr>
            <p:spPr>
              <a:xfrm>
                <a:off x="8268704" y="5120707"/>
                <a:ext cx="784681" cy="438484"/>
              </a:xfrm>
              <a:prstGeom prst="rect">
                <a:avLst/>
              </a:prstGeom>
              <a:noFill/>
              <a:ln w="12700">
                <a:noFill/>
              </a:ln>
            </p:spPr>
            <p:txBody>
              <a:bodyPr wrap="square" rtlCol="0">
                <a:spAutoFit/>
              </a:bodyPr>
              <a:lstStyle/>
              <a:p>
                <a:r>
                  <a:rPr lang="en-US" sz="1400" b="1" dirty="0" smtClean="0"/>
                  <a:t>60</a:t>
                </a:r>
                <a:endParaRPr lang="en-US" sz="1400" b="1" dirty="0"/>
              </a:p>
            </p:txBody>
          </p:sp>
          <p:sp>
            <p:nvSpPr>
              <p:cNvPr id="122" name="TextBox 121"/>
              <p:cNvSpPr txBox="1"/>
              <p:nvPr/>
            </p:nvSpPr>
            <p:spPr>
              <a:xfrm>
                <a:off x="8268705" y="4231547"/>
                <a:ext cx="796527" cy="438484"/>
              </a:xfrm>
              <a:prstGeom prst="rect">
                <a:avLst/>
              </a:prstGeom>
              <a:noFill/>
              <a:ln w="12700">
                <a:noFill/>
              </a:ln>
            </p:spPr>
            <p:txBody>
              <a:bodyPr wrap="square" rtlCol="0">
                <a:spAutoFit/>
              </a:bodyPr>
              <a:lstStyle/>
              <a:p>
                <a:r>
                  <a:rPr lang="en-US" sz="1400" b="1" dirty="0" smtClean="0"/>
                  <a:t>100</a:t>
                </a:r>
                <a:endParaRPr lang="en-US" sz="1400" b="1" dirty="0"/>
              </a:p>
            </p:txBody>
          </p:sp>
          <p:sp>
            <p:nvSpPr>
              <p:cNvPr id="123" name="TextBox 122"/>
              <p:cNvSpPr txBox="1"/>
              <p:nvPr/>
            </p:nvSpPr>
            <p:spPr>
              <a:xfrm>
                <a:off x="8268704" y="5569716"/>
                <a:ext cx="784681" cy="438484"/>
              </a:xfrm>
              <a:prstGeom prst="rect">
                <a:avLst/>
              </a:prstGeom>
              <a:noFill/>
              <a:ln w="12700">
                <a:noFill/>
              </a:ln>
            </p:spPr>
            <p:txBody>
              <a:bodyPr wrap="square" rtlCol="0">
                <a:spAutoFit/>
              </a:bodyPr>
              <a:lstStyle/>
              <a:p>
                <a:r>
                  <a:rPr lang="en-US" sz="1400" b="1" dirty="0" smtClean="0"/>
                  <a:t>40</a:t>
                </a:r>
                <a:endParaRPr lang="en-US" sz="1400" b="1" dirty="0"/>
              </a:p>
            </p:txBody>
          </p:sp>
          <p:sp>
            <p:nvSpPr>
              <p:cNvPr id="124" name="TextBox 123"/>
              <p:cNvSpPr txBox="1"/>
              <p:nvPr/>
            </p:nvSpPr>
            <p:spPr>
              <a:xfrm>
                <a:off x="8267353" y="3786882"/>
                <a:ext cx="796527" cy="438484"/>
              </a:xfrm>
              <a:prstGeom prst="rect">
                <a:avLst/>
              </a:prstGeom>
              <a:noFill/>
              <a:ln w="12700">
                <a:noFill/>
              </a:ln>
            </p:spPr>
            <p:txBody>
              <a:bodyPr wrap="square" rtlCol="0">
                <a:spAutoFit/>
              </a:bodyPr>
              <a:lstStyle/>
              <a:p>
                <a:r>
                  <a:rPr lang="en-US" sz="1400" b="1" dirty="0" smtClean="0"/>
                  <a:t>120</a:t>
                </a:r>
                <a:endParaRPr lang="en-US" sz="1400" b="1" dirty="0"/>
              </a:p>
            </p:txBody>
          </p:sp>
          <p:sp>
            <p:nvSpPr>
              <p:cNvPr id="125" name="TextBox 124"/>
              <p:cNvSpPr txBox="1"/>
              <p:nvPr/>
            </p:nvSpPr>
            <p:spPr>
              <a:xfrm>
                <a:off x="8290036" y="6427170"/>
                <a:ext cx="796527" cy="438484"/>
              </a:xfrm>
              <a:prstGeom prst="rect">
                <a:avLst/>
              </a:prstGeom>
              <a:noFill/>
              <a:ln w="12700">
                <a:noFill/>
              </a:ln>
            </p:spPr>
            <p:txBody>
              <a:bodyPr wrap="square" rtlCol="0">
                <a:spAutoFit/>
              </a:bodyPr>
              <a:lstStyle/>
              <a:p>
                <a:r>
                  <a:rPr lang="en-US" sz="1400" b="1" dirty="0" smtClean="0"/>
                  <a:t>0</a:t>
                </a:r>
                <a:endParaRPr lang="en-US" sz="1400" b="1" dirty="0"/>
              </a:p>
            </p:txBody>
          </p:sp>
        </p:grpSp>
      </p:grpSp>
      <p:cxnSp>
        <p:nvCxnSpPr>
          <p:cNvPr id="10" name="Straight Connector 9"/>
          <p:cNvCxnSpPr/>
          <p:nvPr/>
        </p:nvCxnSpPr>
        <p:spPr>
          <a:xfrm>
            <a:off x="-62552" y="3845256"/>
            <a:ext cx="9220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3619500" y="808116"/>
            <a:ext cx="1905000" cy="400110"/>
          </a:xfrm>
          <a:prstGeom prst="rect">
            <a:avLst/>
          </a:prstGeom>
          <a:noFill/>
          <a:ln w="25400">
            <a:noFill/>
          </a:ln>
        </p:spPr>
        <p:txBody>
          <a:bodyPr wrap="square" rtlCol="0">
            <a:spAutoFit/>
          </a:bodyPr>
          <a:lstStyle/>
          <a:p>
            <a:pPr algn="ctr"/>
            <a:r>
              <a:rPr lang="en-US" sz="2000" b="1" dirty="0" smtClean="0">
                <a:solidFill>
                  <a:srgbClr val="00B050"/>
                </a:solidFill>
              </a:rPr>
              <a:t>BASE</a:t>
            </a:r>
          </a:p>
        </p:txBody>
      </p:sp>
      <p:cxnSp>
        <p:nvCxnSpPr>
          <p:cNvPr id="133" name="Straight Connector 132"/>
          <p:cNvCxnSpPr>
            <a:stCxn id="84" idx="0"/>
            <a:endCxn id="130" idx="2"/>
          </p:cNvCxnSpPr>
          <p:nvPr/>
        </p:nvCxnSpPr>
        <p:spPr>
          <a:xfrm flipV="1">
            <a:off x="1393000" y="1208226"/>
            <a:ext cx="3179000" cy="24407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stCxn id="111" idx="0"/>
            <a:endCxn id="130" idx="2"/>
          </p:cNvCxnSpPr>
          <p:nvPr/>
        </p:nvCxnSpPr>
        <p:spPr>
          <a:xfrm flipH="1" flipV="1">
            <a:off x="4572000" y="1208226"/>
            <a:ext cx="2901692" cy="24407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a:stCxn id="95" idx="0"/>
            <a:endCxn id="130" idx="2"/>
          </p:cNvCxnSpPr>
          <p:nvPr/>
        </p:nvCxnSpPr>
        <p:spPr>
          <a:xfrm flipV="1">
            <a:off x="4358740" y="1208226"/>
            <a:ext cx="213260" cy="244667"/>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a:stCxn id="39" idx="0"/>
            <a:endCxn id="105" idx="2"/>
          </p:cNvCxnSpPr>
          <p:nvPr/>
        </p:nvCxnSpPr>
        <p:spPr>
          <a:xfrm flipH="1" flipV="1">
            <a:off x="4345276" y="6227124"/>
            <a:ext cx="226724" cy="230766"/>
          </a:xfrm>
          <a:prstGeom prst="line">
            <a:avLst/>
          </a:prstGeom>
          <a:ln w="25400">
            <a:solidFill>
              <a:srgbClr val="0D2DB3"/>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a:stCxn id="39" idx="0"/>
            <a:endCxn id="118" idx="2"/>
          </p:cNvCxnSpPr>
          <p:nvPr/>
        </p:nvCxnSpPr>
        <p:spPr>
          <a:xfrm flipV="1">
            <a:off x="4572000" y="6215421"/>
            <a:ext cx="2919196" cy="242469"/>
          </a:xfrm>
          <a:prstGeom prst="line">
            <a:avLst/>
          </a:prstGeom>
          <a:ln w="25400">
            <a:solidFill>
              <a:srgbClr val="0D2DB3"/>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a:stCxn id="90" idx="2"/>
            <a:endCxn id="39" idx="0"/>
          </p:cNvCxnSpPr>
          <p:nvPr/>
        </p:nvCxnSpPr>
        <p:spPr>
          <a:xfrm>
            <a:off x="1383328" y="6237084"/>
            <a:ext cx="3188672" cy="220806"/>
          </a:xfrm>
          <a:prstGeom prst="line">
            <a:avLst/>
          </a:prstGeom>
          <a:ln w="25400">
            <a:solidFill>
              <a:srgbClr val="0D2DB3"/>
            </a:solidFill>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a:off x="392728" y="1521023"/>
            <a:ext cx="1981200" cy="307777"/>
          </a:xfrm>
          <a:prstGeom prst="rect">
            <a:avLst/>
          </a:prstGeom>
          <a:solidFill>
            <a:schemeClr val="bg1"/>
          </a:solidFill>
          <a:ln w="12700">
            <a:solidFill>
              <a:schemeClr val="tx1"/>
            </a:solidFill>
          </a:ln>
        </p:spPr>
        <p:txBody>
          <a:bodyPr wrap="square" rtlCol="0">
            <a:spAutoFit/>
          </a:bodyPr>
          <a:lstStyle/>
          <a:p>
            <a:r>
              <a:rPr lang="en-US" sz="1400" b="1" dirty="0" smtClean="0"/>
              <a:t>Integrated Clouds (mm)</a:t>
            </a:r>
            <a:endParaRPr lang="en-US" sz="1400" b="1" dirty="0"/>
          </a:p>
        </p:txBody>
      </p:sp>
      <p:sp>
        <p:nvSpPr>
          <p:cNvPr id="150" name="TextBox 149"/>
          <p:cNvSpPr txBox="1"/>
          <p:nvPr/>
        </p:nvSpPr>
        <p:spPr>
          <a:xfrm>
            <a:off x="392728" y="4034499"/>
            <a:ext cx="1981200" cy="307777"/>
          </a:xfrm>
          <a:prstGeom prst="rect">
            <a:avLst/>
          </a:prstGeom>
          <a:solidFill>
            <a:schemeClr val="bg1"/>
          </a:solidFill>
          <a:ln w="12700">
            <a:solidFill>
              <a:schemeClr val="tx1"/>
            </a:solidFill>
          </a:ln>
        </p:spPr>
        <p:txBody>
          <a:bodyPr wrap="square" rtlCol="0">
            <a:spAutoFit/>
          </a:bodyPr>
          <a:lstStyle/>
          <a:p>
            <a:r>
              <a:rPr lang="en-US" sz="1400" b="1" dirty="0" smtClean="0"/>
              <a:t>Integrated Clouds (mm)</a:t>
            </a:r>
            <a:endParaRPr lang="en-US" sz="1400" b="1" dirty="0"/>
          </a:p>
        </p:txBody>
      </p:sp>
      <p:sp>
        <p:nvSpPr>
          <p:cNvPr id="151" name="TextBox 150"/>
          <p:cNvSpPr txBox="1"/>
          <p:nvPr/>
        </p:nvSpPr>
        <p:spPr>
          <a:xfrm>
            <a:off x="3488963" y="1521024"/>
            <a:ext cx="1712625" cy="307777"/>
          </a:xfrm>
          <a:prstGeom prst="rect">
            <a:avLst/>
          </a:prstGeom>
          <a:solidFill>
            <a:schemeClr val="bg1"/>
          </a:solidFill>
          <a:ln w="12700">
            <a:solidFill>
              <a:schemeClr val="tx1"/>
            </a:solidFill>
          </a:ln>
        </p:spPr>
        <p:txBody>
          <a:bodyPr wrap="square" rtlCol="0">
            <a:spAutoFit/>
          </a:bodyPr>
          <a:lstStyle/>
          <a:p>
            <a:r>
              <a:rPr lang="en-US" sz="1400" b="1" dirty="0" smtClean="0"/>
              <a:t>Cloud Water (g kg</a:t>
            </a:r>
            <a:r>
              <a:rPr lang="en-US" sz="1400" b="1" baseline="30000" dirty="0" smtClean="0"/>
              <a:t>-1</a:t>
            </a:r>
            <a:r>
              <a:rPr lang="en-US" sz="1400" b="1" dirty="0" smtClean="0"/>
              <a:t>)</a:t>
            </a:r>
            <a:endParaRPr lang="en-US" sz="1400" b="1" dirty="0"/>
          </a:p>
        </p:txBody>
      </p:sp>
      <p:sp>
        <p:nvSpPr>
          <p:cNvPr id="152" name="TextBox 151"/>
          <p:cNvSpPr txBox="1"/>
          <p:nvPr/>
        </p:nvSpPr>
        <p:spPr>
          <a:xfrm>
            <a:off x="3613256" y="4034498"/>
            <a:ext cx="1464038" cy="307778"/>
          </a:xfrm>
          <a:prstGeom prst="rect">
            <a:avLst/>
          </a:prstGeom>
          <a:solidFill>
            <a:schemeClr val="bg1"/>
          </a:solidFill>
          <a:ln w="12700">
            <a:solidFill>
              <a:schemeClr val="tx1"/>
            </a:solidFill>
          </a:ln>
        </p:spPr>
        <p:txBody>
          <a:bodyPr wrap="square" rtlCol="0">
            <a:spAutoFit/>
          </a:bodyPr>
          <a:lstStyle/>
          <a:p>
            <a:r>
              <a:rPr lang="en-US" sz="1400" b="1" dirty="0" smtClean="0"/>
              <a:t>Cloud Ice (g kg</a:t>
            </a:r>
            <a:r>
              <a:rPr lang="en-US" sz="1400" b="1" baseline="30000" dirty="0" smtClean="0"/>
              <a:t>-1</a:t>
            </a:r>
            <a:r>
              <a:rPr lang="en-US" sz="1400" b="1" dirty="0" smtClean="0"/>
              <a:t>)</a:t>
            </a:r>
            <a:endParaRPr lang="en-US" sz="1400" b="1" dirty="0"/>
          </a:p>
        </p:txBody>
      </p:sp>
      <p:sp>
        <p:nvSpPr>
          <p:cNvPr id="153" name="TextBox 152"/>
          <p:cNvSpPr txBox="1"/>
          <p:nvPr/>
        </p:nvSpPr>
        <p:spPr>
          <a:xfrm>
            <a:off x="6262737" y="1521022"/>
            <a:ext cx="2338267" cy="292388"/>
          </a:xfrm>
          <a:prstGeom prst="rect">
            <a:avLst/>
          </a:prstGeom>
          <a:solidFill>
            <a:schemeClr val="bg1"/>
          </a:solidFill>
          <a:ln w="12700">
            <a:solidFill>
              <a:schemeClr val="tx1"/>
            </a:solidFill>
          </a:ln>
        </p:spPr>
        <p:txBody>
          <a:bodyPr wrap="square" rtlCol="0">
            <a:spAutoFit/>
          </a:bodyPr>
          <a:lstStyle/>
          <a:p>
            <a:r>
              <a:rPr lang="en-US" sz="1300" b="1" dirty="0" smtClean="0"/>
              <a:t>Longwave from </a:t>
            </a:r>
            <a:r>
              <a:rPr lang="en-US" sz="1300" b="1" dirty="0"/>
              <a:t>Clouds (W m</a:t>
            </a:r>
            <a:r>
              <a:rPr lang="en-US" sz="1300" b="1" baseline="30000" dirty="0"/>
              <a:t>-2</a:t>
            </a:r>
            <a:r>
              <a:rPr lang="en-US" sz="1300" b="1" dirty="0" smtClean="0"/>
              <a:t>)</a:t>
            </a:r>
            <a:endParaRPr lang="en-US" sz="1300" b="1" dirty="0"/>
          </a:p>
        </p:txBody>
      </p:sp>
      <p:sp>
        <p:nvSpPr>
          <p:cNvPr id="154" name="TextBox 153"/>
          <p:cNvSpPr txBox="1"/>
          <p:nvPr/>
        </p:nvSpPr>
        <p:spPr>
          <a:xfrm>
            <a:off x="6311246" y="4020325"/>
            <a:ext cx="2303406" cy="292388"/>
          </a:xfrm>
          <a:prstGeom prst="rect">
            <a:avLst/>
          </a:prstGeom>
          <a:solidFill>
            <a:schemeClr val="bg1"/>
          </a:solidFill>
          <a:ln w="12700">
            <a:solidFill>
              <a:schemeClr val="tx1"/>
            </a:solidFill>
          </a:ln>
        </p:spPr>
        <p:txBody>
          <a:bodyPr wrap="square" rtlCol="0">
            <a:spAutoFit/>
          </a:bodyPr>
          <a:lstStyle/>
          <a:p>
            <a:r>
              <a:rPr lang="en-US" sz="1300" b="1" dirty="0" smtClean="0"/>
              <a:t>Longwave from </a:t>
            </a:r>
            <a:r>
              <a:rPr lang="en-US" sz="1300" b="1" dirty="0"/>
              <a:t>Clouds (W m</a:t>
            </a:r>
            <a:r>
              <a:rPr lang="en-US" sz="1300" b="1" baseline="30000" dirty="0"/>
              <a:t>-2</a:t>
            </a:r>
            <a:r>
              <a:rPr lang="en-US" sz="1300" b="1" dirty="0" smtClean="0"/>
              <a:t>)</a:t>
            </a:r>
            <a:endParaRPr lang="en-US" sz="1300" b="1" dirty="0"/>
          </a:p>
        </p:txBody>
      </p:sp>
    </p:spTree>
    <p:extLst>
      <p:ext uri="{BB962C8B-B14F-4D97-AF65-F5344CB8AC3E}">
        <p14:creationId xmlns:p14="http://schemas.microsoft.com/office/powerpoint/2010/main" val="22106237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Microphysics Sensitivity</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24</a:t>
            </a:fld>
            <a:endParaRPr lang="en-US" dirty="0"/>
          </a:p>
        </p:txBody>
      </p:sp>
      <p:sp>
        <p:nvSpPr>
          <p:cNvPr id="38" name="TextBox 37"/>
          <p:cNvSpPr txBox="1"/>
          <p:nvPr/>
        </p:nvSpPr>
        <p:spPr>
          <a:xfrm>
            <a:off x="2801454" y="569383"/>
            <a:ext cx="3541093" cy="400110"/>
          </a:xfrm>
          <a:prstGeom prst="rect">
            <a:avLst/>
          </a:prstGeom>
          <a:noFill/>
          <a:ln w="25400">
            <a:noFill/>
          </a:ln>
        </p:spPr>
        <p:txBody>
          <a:bodyPr wrap="square" rtlCol="0">
            <a:spAutoFit/>
          </a:bodyPr>
          <a:lstStyle/>
          <a:p>
            <a:pPr algn="ctr"/>
            <a:r>
              <a:rPr lang="en-US" sz="2000" b="1" dirty="0" smtClean="0"/>
              <a:t>Mean BASE - FULL Difference</a:t>
            </a:r>
          </a:p>
        </p:txBody>
      </p:sp>
      <p:grpSp>
        <p:nvGrpSpPr>
          <p:cNvPr id="3" name="Group 2"/>
          <p:cNvGrpSpPr/>
          <p:nvPr/>
        </p:nvGrpSpPr>
        <p:grpSpPr>
          <a:xfrm>
            <a:off x="32983" y="1066800"/>
            <a:ext cx="9062113" cy="3761616"/>
            <a:chOff x="32983" y="1496184"/>
            <a:chExt cx="9062113" cy="3761616"/>
          </a:xfrm>
        </p:grpSpPr>
        <p:grpSp>
          <p:nvGrpSpPr>
            <p:cNvPr id="2" name="Group 1"/>
            <p:cNvGrpSpPr/>
            <p:nvPr/>
          </p:nvGrpSpPr>
          <p:grpSpPr>
            <a:xfrm>
              <a:off x="32983" y="1676400"/>
              <a:ext cx="9062113" cy="3581400"/>
              <a:chOff x="32983" y="1219200"/>
              <a:chExt cx="9062113" cy="3581400"/>
            </a:xfrm>
          </p:grpSpPr>
          <p:grpSp>
            <p:nvGrpSpPr>
              <p:cNvPr id="29" name="Group 28"/>
              <p:cNvGrpSpPr>
                <a:grpSpLocks noChangeAspect="1"/>
              </p:cNvGrpSpPr>
              <p:nvPr/>
            </p:nvGrpSpPr>
            <p:grpSpPr>
              <a:xfrm>
                <a:off x="32983" y="1429467"/>
                <a:ext cx="4564122" cy="3318895"/>
                <a:chOff x="1375558" y="180621"/>
                <a:chExt cx="5705571" cy="4148922"/>
              </a:xfrm>
            </p:grpSpPr>
            <p:grpSp>
              <p:nvGrpSpPr>
                <p:cNvPr id="43" name="Group 42"/>
                <p:cNvGrpSpPr/>
                <p:nvPr/>
              </p:nvGrpSpPr>
              <p:grpSpPr>
                <a:xfrm>
                  <a:off x="1375558" y="180621"/>
                  <a:ext cx="5705571" cy="4148922"/>
                  <a:chOff x="1371600" y="4309278"/>
                  <a:chExt cx="5705571" cy="4148922"/>
                </a:xfrm>
              </p:grpSpPr>
              <p:pic>
                <p:nvPicPr>
                  <p:cNvPr id="45"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371600" y="4370696"/>
                    <a:ext cx="5150922" cy="408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6451275" y="6413942"/>
                    <a:ext cx="606023" cy="344989"/>
                  </a:xfrm>
                  <a:prstGeom prst="rect">
                    <a:avLst/>
                  </a:prstGeom>
                  <a:noFill/>
                  <a:ln w="12700">
                    <a:noFill/>
                  </a:ln>
                </p:spPr>
                <p:txBody>
                  <a:bodyPr wrap="square" rtlCol="0">
                    <a:spAutoFit/>
                  </a:bodyPr>
                  <a:lstStyle/>
                  <a:p>
                    <a:pPr algn="ctr"/>
                    <a:r>
                      <a:rPr lang="en-US" sz="1400" b="1" dirty="0" smtClean="0"/>
                      <a:t>0.5</a:t>
                    </a:r>
                    <a:endParaRPr lang="en-US" sz="1400" b="1" dirty="0"/>
                  </a:p>
                </p:txBody>
              </p:sp>
              <p:sp>
                <p:nvSpPr>
                  <p:cNvPr id="47" name="TextBox 46"/>
                  <p:cNvSpPr txBox="1"/>
                  <p:nvPr/>
                </p:nvSpPr>
                <p:spPr>
                  <a:xfrm>
                    <a:off x="6451275" y="5018827"/>
                    <a:ext cx="606023" cy="344989"/>
                  </a:xfrm>
                  <a:prstGeom prst="rect">
                    <a:avLst/>
                  </a:prstGeom>
                  <a:noFill/>
                  <a:ln w="12700">
                    <a:noFill/>
                  </a:ln>
                </p:spPr>
                <p:txBody>
                  <a:bodyPr wrap="square" rtlCol="0">
                    <a:spAutoFit/>
                  </a:bodyPr>
                  <a:lstStyle/>
                  <a:p>
                    <a:pPr algn="ctr"/>
                    <a:r>
                      <a:rPr lang="en-US" sz="1400" b="1" dirty="0" smtClean="0"/>
                      <a:t>1.5</a:t>
                    </a:r>
                    <a:endParaRPr lang="en-US" sz="1400" b="1" dirty="0"/>
                  </a:p>
                </p:txBody>
              </p:sp>
              <p:sp>
                <p:nvSpPr>
                  <p:cNvPr id="48" name="TextBox 47"/>
                  <p:cNvSpPr txBox="1"/>
                  <p:nvPr/>
                </p:nvSpPr>
                <p:spPr>
                  <a:xfrm>
                    <a:off x="6471148" y="5750625"/>
                    <a:ext cx="606023" cy="344989"/>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49" name="TextBox 48"/>
                  <p:cNvSpPr txBox="1"/>
                  <p:nvPr/>
                </p:nvSpPr>
                <p:spPr>
                  <a:xfrm>
                    <a:off x="6451276" y="7123491"/>
                    <a:ext cx="606023" cy="344989"/>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50" name="TextBox 49"/>
                  <p:cNvSpPr txBox="1"/>
                  <p:nvPr/>
                </p:nvSpPr>
                <p:spPr>
                  <a:xfrm>
                    <a:off x="6451276" y="4309278"/>
                    <a:ext cx="606023" cy="344989"/>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51" name="TextBox 50"/>
                  <p:cNvSpPr txBox="1"/>
                  <p:nvPr/>
                </p:nvSpPr>
                <p:spPr>
                  <a:xfrm>
                    <a:off x="6451276" y="7826353"/>
                    <a:ext cx="606023" cy="344989"/>
                  </a:xfrm>
                  <a:prstGeom prst="rect">
                    <a:avLst/>
                  </a:prstGeom>
                  <a:noFill/>
                  <a:ln w="12700">
                    <a:noFill/>
                  </a:ln>
                </p:spPr>
                <p:txBody>
                  <a:bodyPr wrap="square" rtlCol="0">
                    <a:spAutoFit/>
                  </a:bodyPr>
                  <a:lstStyle/>
                  <a:p>
                    <a:pPr algn="ctr"/>
                    <a:r>
                      <a:rPr lang="en-US" sz="1400" b="1" dirty="0" smtClean="0"/>
                      <a:t>-0.5</a:t>
                    </a:r>
                    <a:endParaRPr lang="en-US" sz="1400" b="1" dirty="0"/>
                  </a:p>
                </p:txBody>
              </p:sp>
            </p:grpSp>
            <p:pic>
              <p:nvPicPr>
                <p:cNvPr id="4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222670" y="242039"/>
                  <a:ext cx="317170" cy="4087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2" name="Group 51"/>
              <p:cNvGrpSpPr>
                <a:grpSpLocks noChangeAspect="1"/>
              </p:cNvGrpSpPr>
              <p:nvPr/>
            </p:nvGrpSpPr>
            <p:grpSpPr>
              <a:xfrm>
                <a:off x="4572000" y="1456763"/>
                <a:ext cx="4523096" cy="3343837"/>
                <a:chOff x="1381415" y="4361218"/>
                <a:chExt cx="5555321" cy="4106941"/>
              </a:xfrm>
            </p:grpSpPr>
            <p:grpSp>
              <p:nvGrpSpPr>
                <p:cNvPr id="56" name="Group 55"/>
                <p:cNvGrpSpPr/>
                <p:nvPr/>
              </p:nvGrpSpPr>
              <p:grpSpPr>
                <a:xfrm>
                  <a:off x="1381415" y="4361218"/>
                  <a:ext cx="5555321" cy="4038599"/>
                  <a:chOff x="1371600" y="228600"/>
                  <a:chExt cx="5555321" cy="4038599"/>
                </a:xfrm>
              </p:grpSpPr>
              <p:pic>
                <p:nvPicPr>
                  <p:cNvPr id="59" name="Picture 5"/>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1371600" y="228600"/>
                    <a:ext cx="5142016" cy="403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6454199" y="2556458"/>
                    <a:ext cx="472722" cy="307776"/>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61" name="TextBox 60"/>
                  <p:cNvSpPr txBox="1"/>
                  <p:nvPr/>
                </p:nvSpPr>
                <p:spPr>
                  <a:xfrm>
                    <a:off x="6434324" y="1806333"/>
                    <a:ext cx="472722" cy="307776"/>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62" name="TextBox 61"/>
                  <p:cNvSpPr txBox="1"/>
                  <p:nvPr/>
                </p:nvSpPr>
                <p:spPr>
                  <a:xfrm>
                    <a:off x="6434326" y="3315481"/>
                    <a:ext cx="472722" cy="307776"/>
                  </a:xfrm>
                  <a:prstGeom prst="rect">
                    <a:avLst/>
                  </a:prstGeom>
                  <a:noFill/>
                  <a:ln w="12700">
                    <a:noFill/>
                  </a:ln>
                </p:spPr>
                <p:txBody>
                  <a:bodyPr wrap="square" rtlCol="0">
                    <a:spAutoFit/>
                  </a:bodyPr>
                  <a:lstStyle/>
                  <a:p>
                    <a:pPr algn="ctr"/>
                    <a:r>
                      <a:rPr lang="en-US" sz="1400" b="1" dirty="0"/>
                      <a:t>0</a:t>
                    </a:r>
                  </a:p>
                </p:txBody>
              </p:sp>
              <p:sp>
                <p:nvSpPr>
                  <p:cNvPr id="63" name="TextBox 62"/>
                  <p:cNvSpPr txBox="1"/>
                  <p:nvPr/>
                </p:nvSpPr>
                <p:spPr>
                  <a:xfrm>
                    <a:off x="6434324" y="1058180"/>
                    <a:ext cx="472722" cy="307776"/>
                  </a:xfrm>
                  <a:prstGeom prst="rect">
                    <a:avLst/>
                  </a:prstGeom>
                  <a:noFill/>
                  <a:ln w="12700">
                    <a:noFill/>
                  </a:ln>
                </p:spPr>
                <p:txBody>
                  <a:bodyPr wrap="square" rtlCol="0">
                    <a:spAutoFit/>
                  </a:bodyPr>
                  <a:lstStyle/>
                  <a:p>
                    <a:pPr algn="ctr"/>
                    <a:r>
                      <a:rPr lang="en-US" sz="1400" b="1" dirty="0" smtClean="0"/>
                      <a:t>15</a:t>
                    </a:r>
                    <a:endParaRPr lang="en-US" sz="1400" b="1" dirty="0"/>
                  </a:p>
                </p:txBody>
              </p:sp>
              <p:sp>
                <p:nvSpPr>
                  <p:cNvPr id="64" name="TextBox 63"/>
                  <p:cNvSpPr txBox="1"/>
                  <p:nvPr/>
                </p:nvSpPr>
                <p:spPr>
                  <a:xfrm>
                    <a:off x="6434324" y="306082"/>
                    <a:ext cx="472722" cy="307776"/>
                  </a:xfrm>
                  <a:prstGeom prst="rect">
                    <a:avLst/>
                  </a:prstGeom>
                  <a:noFill/>
                  <a:ln w="12700">
                    <a:noFill/>
                  </a:ln>
                </p:spPr>
                <p:txBody>
                  <a:bodyPr wrap="square" rtlCol="0">
                    <a:spAutoFit/>
                  </a:bodyPr>
                  <a:lstStyle/>
                  <a:p>
                    <a:pPr algn="ctr"/>
                    <a:r>
                      <a:rPr lang="en-US" sz="1400" b="1" dirty="0" smtClean="0"/>
                      <a:t>20</a:t>
                    </a:r>
                    <a:endParaRPr lang="en-US" sz="1400" b="1" dirty="0"/>
                  </a:p>
                </p:txBody>
              </p:sp>
            </p:grpSp>
            <p:sp>
              <p:nvSpPr>
                <p:cNvPr id="54" name="TextBox 53"/>
                <p:cNvSpPr txBox="1"/>
                <p:nvPr/>
              </p:nvSpPr>
              <p:spPr>
                <a:xfrm>
                  <a:off x="6444959" y="8160383"/>
                  <a:ext cx="472722" cy="307776"/>
                </a:xfrm>
                <a:prstGeom prst="rect">
                  <a:avLst/>
                </a:prstGeom>
                <a:noFill/>
                <a:ln w="12700">
                  <a:noFill/>
                </a:ln>
              </p:spPr>
              <p:txBody>
                <a:bodyPr wrap="square" rtlCol="0">
                  <a:spAutoFit/>
                </a:bodyPr>
                <a:lstStyle/>
                <a:p>
                  <a:pPr algn="ctr"/>
                  <a:r>
                    <a:rPr lang="en-US" sz="1400" b="1" dirty="0" smtClean="0"/>
                    <a:t>-5</a:t>
                  </a:r>
                  <a:endParaRPr lang="en-US" sz="1400" b="1" dirty="0"/>
                </a:p>
              </p:txBody>
            </p:sp>
          </p:grpSp>
          <p:sp>
            <p:nvSpPr>
              <p:cNvPr id="74" name="TextBox 73"/>
              <p:cNvSpPr txBox="1"/>
              <p:nvPr/>
            </p:nvSpPr>
            <p:spPr>
              <a:xfrm>
                <a:off x="8305800" y="1219200"/>
                <a:ext cx="765886" cy="307777"/>
              </a:xfrm>
              <a:prstGeom prst="rect">
                <a:avLst/>
              </a:prstGeom>
              <a:noFill/>
              <a:ln w="12700">
                <a:noFill/>
              </a:ln>
            </p:spPr>
            <p:txBody>
              <a:bodyPr wrap="square" rtlCol="0">
                <a:spAutoFit/>
              </a:bodyPr>
              <a:lstStyle/>
              <a:p>
                <a:pPr algn="ctr"/>
                <a:r>
                  <a:rPr lang="en-US" sz="1400" b="1" dirty="0"/>
                  <a:t>W m</a:t>
                </a:r>
                <a:r>
                  <a:rPr lang="en-US" sz="1400" b="1" baseline="30000" dirty="0"/>
                  <a:t>-2</a:t>
                </a:r>
                <a:endParaRPr lang="en-US" sz="1400" b="1" dirty="0"/>
              </a:p>
            </p:txBody>
          </p:sp>
          <p:sp>
            <p:nvSpPr>
              <p:cNvPr id="75" name="TextBox 74"/>
              <p:cNvSpPr txBox="1"/>
              <p:nvPr/>
            </p:nvSpPr>
            <p:spPr>
              <a:xfrm>
                <a:off x="3810000" y="1219200"/>
                <a:ext cx="484783" cy="307777"/>
              </a:xfrm>
              <a:prstGeom prst="rect">
                <a:avLst/>
              </a:prstGeom>
              <a:noFill/>
              <a:ln w="12700">
                <a:noFill/>
              </a:ln>
            </p:spPr>
            <p:txBody>
              <a:bodyPr wrap="square" rtlCol="0">
                <a:spAutoFit/>
              </a:bodyPr>
              <a:lstStyle/>
              <a:p>
                <a:pPr algn="ctr"/>
                <a:r>
                  <a:rPr lang="en-US" sz="1400" b="1" dirty="0"/>
                  <a:t>°C</a:t>
                </a:r>
              </a:p>
            </p:txBody>
          </p:sp>
        </p:grpSp>
        <p:sp>
          <p:nvSpPr>
            <p:cNvPr id="76" name="TextBox 75"/>
            <p:cNvSpPr txBox="1"/>
            <p:nvPr/>
          </p:nvSpPr>
          <p:spPr>
            <a:xfrm>
              <a:off x="32983" y="1496184"/>
              <a:ext cx="3777017" cy="400110"/>
            </a:xfrm>
            <a:prstGeom prst="rect">
              <a:avLst/>
            </a:prstGeom>
            <a:noFill/>
            <a:ln w="25400">
              <a:noFill/>
            </a:ln>
          </p:spPr>
          <p:txBody>
            <a:bodyPr wrap="square" rtlCol="0">
              <a:spAutoFit/>
            </a:bodyPr>
            <a:lstStyle/>
            <a:p>
              <a:pPr algn="ctr"/>
              <a:r>
                <a:rPr lang="en-US" sz="2000" b="1" dirty="0" smtClean="0"/>
                <a:t>2-m Temperature</a:t>
              </a:r>
            </a:p>
          </p:txBody>
        </p:sp>
        <p:sp>
          <p:nvSpPr>
            <p:cNvPr id="77" name="TextBox 76"/>
            <p:cNvSpPr txBox="1"/>
            <p:nvPr/>
          </p:nvSpPr>
          <p:spPr>
            <a:xfrm>
              <a:off x="4597106" y="1496184"/>
              <a:ext cx="3861094" cy="400110"/>
            </a:xfrm>
            <a:prstGeom prst="rect">
              <a:avLst/>
            </a:prstGeom>
            <a:noFill/>
            <a:ln w="25400">
              <a:noFill/>
            </a:ln>
          </p:spPr>
          <p:txBody>
            <a:bodyPr wrap="square" rtlCol="0">
              <a:spAutoFit/>
            </a:bodyPr>
            <a:lstStyle/>
            <a:p>
              <a:pPr algn="ctr"/>
              <a:r>
                <a:rPr lang="en-US" sz="2000" b="1" dirty="0" smtClean="0"/>
                <a:t>Longwave Radiation from Clouds</a:t>
              </a:r>
            </a:p>
          </p:txBody>
        </p:sp>
      </p:grpSp>
      <p:sp>
        <p:nvSpPr>
          <p:cNvPr id="30" name="TextBox 29"/>
          <p:cNvSpPr txBox="1"/>
          <p:nvPr/>
        </p:nvSpPr>
        <p:spPr>
          <a:xfrm>
            <a:off x="0" y="4998932"/>
            <a:ext cx="9144000" cy="1554268"/>
          </a:xfrm>
          <a:prstGeom prst="rect">
            <a:avLst/>
          </a:prstGeom>
          <a:solidFill>
            <a:schemeClr val="bg1"/>
          </a:solidFill>
        </p:spPr>
        <p:txBody>
          <a:bodyPr wrap="square" lIns="76197" tIns="38098" rIns="76197" bIns="38098" rtlCol="0">
            <a:spAutoFit/>
          </a:bodyPr>
          <a:lstStyle/>
          <a:p>
            <a:pPr marL="342900" indent="-342900">
              <a:buFontTx/>
              <a:buChar char="-"/>
            </a:pPr>
            <a:r>
              <a:rPr lang="en-US" sz="2400" b="1" dirty="0" smtClean="0"/>
              <a:t>Mean temperature in basin ~1.5 °C higher in BASE simulation</a:t>
            </a:r>
          </a:p>
          <a:p>
            <a:pPr marL="342900" indent="-342900">
              <a:buFontTx/>
              <a:buChar char="-"/>
            </a:pPr>
            <a:r>
              <a:rPr lang="en-US" sz="2400" b="1" dirty="0" smtClean="0"/>
              <a:t>Related to additional longwave radiation from clouds of 7-20 W m</a:t>
            </a:r>
            <a:r>
              <a:rPr lang="en-US" sz="2400" b="1" baseline="30000" dirty="0" smtClean="0"/>
              <a:t>-2</a:t>
            </a:r>
            <a:r>
              <a:rPr lang="en-US" sz="2400" b="1" dirty="0" smtClean="0"/>
              <a:t> </a:t>
            </a:r>
          </a:p>
          <a:p>
            <a:pPr marL="342900" indent="-342900">
              <a:buFontTx/>
              <a:buChar char="-"/>
            </a:pPr>
            <a:r>
              <a:rPr lang="en-US" sz="2400" b="1" dirty="0" smtClean="0"/>
              <a:t>Greater coverage of stratus in BASE vs. ice fog in FULL leads to large differences where stratus is present but ice fog isn’t</a:t>
            </a:r>
          </a:p>
        </p:txBody>
      </p:sp>
    </p:spTree>
    <p:extLst>
      <p:ext uri="{BB962C8B-B14F-4D97-AF65-F5344CB8AC3E}">
        <p14:creationId xmlns:p14="http://schemas.microsoft.com/office/powerpoint/2010/main" val="1827650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6201" y="685800"/>
            <a:ext cx="8991599" cy="3625368"/>
            <a:chOff x="76201" y="794232"/>
            <a:chExt cx="8991599" cy="3625368"/>
          </a:xfrm>
        </p:grpSpPr>
        <p:sp>
          <p:nvSpPr>
            <p:cNvPr id="39" name="TextBox 38"/>
            <p:cNvSpPr txBox="1"/>
            <p:nvPr/>
          </p:nvSpPr>
          <p:spPr>
            <a:xfrm>
              <a:off x="1136176" y="794232"/>
              <a:ext cx="851848" cy="400110"/>
            </a:xfrm>
            <a:prstGeom prst="rect">
              <a:avLst/>
            </a:prstGeom>
            <a:noFill/>
            <a:ln w="25400">
              <a:noFill/>
            </a:ln>
          </p:spPr>
          <p:txBody>
            <a:bodyPr wrap="square" rtlCol="0">
              <a:spAutoFit/>
            </a:bodyPr>
            <a:lstStyle/>
            <a:p>
              <a:pPr algn="ctr"/>
              <a:r>
                <a:rPr lang="en-US" sz="2000" b="1" dirty="0" smtClean="0"/>
                <a:t>BASE</a:t>
              </a:r>
            </a:p>
          </p:txBody>
        </p:sp>
        <p:grpSp>
          <p:nvGrpSpPr>
            <p:cNvPr id="4" name="Group 3"/>
            <p:cNvGrpSpPr/>
            <p:nvPr/>
          </p:nvGrpSpPr>
          <p:grpSpPr>
            <a:xfrm>
              <a:off x="76201" y="1163564"/>
              <a:ext cx="8991599" cy="3256036"/>
              <a:chOff x="76201" y="569383"/>
              <a:chExt cx="8991599" cy="3256036"/>
            </a:xfrm>
          </p:grpSpPr>
          <p:pic>
            <p:nvPicPr>
              <p:cNvPr id="31"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84150" y="569383"/>
                <a:ext cx="2971588" cy="2650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83222" y="569383"/>
                <a:ext cx="2984578" cy="2656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6201" y="569384"/>
                <a:ext cx="2971799" cy="2635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001426" y="3262312"/>
                <a:ext cx="5141148" cy="563107"/>
                <a:chOff x="1983551" y="3262312"/>
                <a:chExt cx="5141148" cy="563107"/>
              </a:xfrm>
            </p:grpSpPr>
            <p:pic>
              <p:nvPicPr>
                <p:cNvPr id="42"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rot="5400000">
                  <a:off x="4405312" y="995362"/>
                  <a:ext cx="333375" cy="48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6705599" y="3517642"/>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55" name="TextBox 54"/>
                <p:cNvSpPr txBox="1"/>
                <p:nvPr/>
              </p:nvSpPr>
              <p:spPr>
                <a:xfrm>
                  <a:off x="6076346" y="3514663"/>
                  <a:ext cx="419100"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57" name="TextBox 56"/>
                <p:cNvSpPr txBox="1"/>
                <p:nvPr/>
              </p:nvSpPr>
              <p:spPr>
                <a:xfrm>
                  <a:off x="5345874" y="3514662"/>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58" name="TextBox 57"/>
                <p:cNvSpPr txBox="1"/>
                <p:nvPr/>
              </p:nvSpPr>
              <p:spPr>
                <a:xfrm>
                  <a:off x="1983551" y="3514665"/>
                  <a:ext cx="419100" cy="307777"/>
                </a:xfrm>
                <a:prstGeom prst="rect">
                  <a:avLst/>
                </a:prstGeom>
                <a:noFill/>
                <a:ln w="12700">
                  <a:noFill/>
                </a:ln>
              </p:spPr>
              <p:txBody>
                <a:bodyPr wrap="square" rtlCol="0">
                  <a:spAutoFit/>
                </a:bodyPr>
                <a:lstStyle/>
                <a:p>
                  <a:pPr algn="ctr"/>
                  <a:r>
                    <a:rPr lang="en-US" sz="1400" b="1" dirty="0" smtClean="0"/>
                    <a:t>-12</a:t>
                  </a:r>
                  <a:endParaRPr lang="en-US" sz="1400" b="1" dirty="0"/>
                </a:p>
              </p:txBody>
            </p:sp>
            <p:sp>
              <p:nvSpPr>
                <p:cNvPr id="65" name="TextBox 64"/>
                <p:cNvSpPr txBox="1"/>
                <p:nvPr/>
              </p:nvSpPr>
              <p:spPr>
                <a:xfrm>
                  <a:off x="2685799" y="3517642"/>
                  <a:ext cx="419100" cy="307777"/>
                </a:xfrm>
                <a:prstGeom prst="rect">
                  <a:avLst/>
                </a:prstGeom>
                <a:noFill/>
                <a:ln w="12700">
                  <a:noFill/>
                </a:ln>
              </p:spPr>
              <p:txBody>
                <a:bodyPr wrap="square" rtlCol="0">
                  <a:spAutoFit/>
                </a:bodyPr>
                <a:lstStyle/>
                <a:p>
                  <a:pPr algn="ctr"/>
                  <a:r>
                    <a:rPr lang="en-US" sz="1400" b="1" dirty="0" smtClean="0"/>
                    <a:t>-10</a:t>
                  </a:r>
                  <a:endParaRPr lang="en-US" sz="1400" b="1" dirty="0"/>
                </a:p>
              </p:txBody>
            </p:sp>
            <p:sp>
              <p:nvSpPr>
                <p:cNvPr id="66" name="TextBox 65"/>
                <p:cNvSpPr txBox="1"/>
                <p:nvPr/>
              </p:nvSpPr>
              <p:spPr>
                <a:xfrm>
                  <a:off x="3335974" y="3514664"/>
                  <a:ext cx="419100" cy="307777"/>
                </a:xfrm>
                <a:prstGeom prst="rect">
                  <a:avLst/>
                </a:prstGeom>
                <a:noFill/>
                <a:ln w="12700">
                  <a:noFill/>
                </a:ln>
              </p:spPr>
              <p:txBody>
                <a:bodyPr wrap="square" rtlCol="0">
                  <a:spAutoFit/>
                </a:bodyPr>
                <a:lstStyle/>
                <a:p>
                  <a:pPr algn="ctr"/>
                  <a:r>
                    <a:rPr lang="en-US" sz="1400" b="1" dirty="0" smtClean="0"/>
                    <a:t>-8</a:t>
                  </a:r>
                  <a:endParaRPr lang="en-US" sz="1400" b="1" dirty="0"/>
                </a:p>
              </p:txBody>
            </p:sp>
            <p:sp>
              <p:nvSpPr>
                <p:cNvPr id="67" name="TextBox 66"/>
                <p:cNvSpPr txBox="1"/>
                <p:nvPr/>
              </p:nvSpPr>
              <p:spPr>
                <a:xfrm>
                  <a:off x="4687272" y="3517642"/>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68" name="TextBox 67"/>
                <p:cNvSpPr txBox="1"/>
                <p:nvPr/>
              </p:nvSpPr>
              <p:spPr>
                <a:xfrm>
                  <a:off x="4009899" y="3517642"/>
                  <a:ext cx="419100" cy="307777"/>
                </a:xfrm>
                <a:prstGeom prst="rect">
                  <a:avLst/>
                </a:prstGeom>
                <a:noFill/>
                <a:ln w="12700">
                  <a:noFill/>
                </a:ln>
              </p:spPr>
              <p:txBody>
                <a:bodyPr wrap="square" rtlCol="0">
                  <a:spAutoFit/>
                </a:bodyPr>
                <a:lstStyle/>
                <a:p>
                  <a:pPr algn="ctr"/>
                  <a:r>
                    <a:rPr lang="en-US" sz="1400" b="1" dirty="0" smtClean="0"/>
                    <a:t>-6</a:t>
                  </a:r>
                  <a:endParaRPr lang="en-US" sz="1400" b="1" dirty="0"/>
                </a:p>
              </p:txBody>
            </p:sp>
          </p:grpSp>
          <p:sp>
            <p:nvSpPr>
              <p:cNvPr id="69" name="TextBox 68"/>
              <p:cNvSpPr txBox="1"/>
              <p:nvPr/>
            </p:nvSpPr>
            <p:spPr>
              <a:xfrm>
                <a:off x="1828800" y="3276600"/>
                <a:ext cx="419100" cy="307777"/>
              </a:xfrm>
              <a:prstGeom prst="rect">
                <a:avLst/>
              </a:prstGeom>
              <a:noFill/>
              <a:ln w="12700">
                <a:noFill/>
              </a:ln>
            </p:spPr>
            <p:txBody>
              <a:bodyPr wrap="square" rtlCol="0">
                <a:spAutoFit/>
              </a:bodyPr>
              <a:lstStyle/>
              <a:p>
                <a:pPr algn="ctr"/>
                <a:r>
                  <a:rPr lang="en-US" sz="1400" b="1" dirty="0"/>
                  <a:t> °C </a:t>
                </a:r>
              </a:p>
            </p:txBody>
          </p:sp>
        </p:grpSp>
        <p:sp>
          <p:nvSpPr>
            <p:cNvPr id="70" name="TextBox 69"/>
            <p:cNvSpPr txBox="1"/>
            <p:nvPr/>
          </p:nvSpPr>
          <p:spPr>
            <a:xfrm>
              <a:off x="4144020" y="794232"/>
              <a:ext cx="851848" cy="400110"/>
            </a:xfrm>
            <a:prstGeom prst="rect">
              <a:avLst/>
            </a:prstGeom>
            <a:noFill/>
            <a:ln w="25400">
              <a:noFill/>
            </a:ln>
          </p:spPr>
          <p:txBody>
            <a:bodyPr wrap="square" rtlCol="0">
              <a:spAutoFit/>
            </a:bodyPr>
            <a:lstStyle/>
            <a:p>
              <a:pPr algn="ctr"/>
              <a:r>
                <a:rPr lang="en-US" sz="2000" b="1" dirty="0" smtClean="0"/>
                <a:t>FULL</a:t>
              </a:r>
            </a:p>
          </p:txBody>
        </p:sp>
        <p:sp>
          <p:nvSpPr>
            <p:cNvPr id="71" name="TextBox 70"/>
            <p:cNvSpPr txBox="1"/>
            <p:nvPr/>
          </p:nvSpPr>
          <p:spPr>
            <a:xfrm>
              <a:off x="7149587" y="794233"/>
              <a:ext cx="851848" cy="400110"/>
            </a:xfrm>
            <a:prstGeom prst="rect">
              <a:avLst/>
            </a:prstGeom>
            <a:noFill/>
            <a:ln w="25400">
              <a:noFill/>
            </a:ln>
          </p:spPr>
          <p:txBody>
            <a:bodyPr wrap="square" rtlCol="0">
              <a:spAutoFit/>
            </a:bodyPr>
            <a:lstStyle/>
            <a:p>
              <a:pPr algn="ctr"/>
              <a:r>
                <a:rPr lang="en-US" sz="2000" b="1" dirty="0" smtClean="0"/>
                <a:t>NONE</a:t>
              </a:r>
            </a:p>
          </p:txBody>
        </p:sp>
      </p:grpSp>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Mean 2-m Temperatures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25</a:t>
            </a:fld>
            <a:endParaRPr lang="en-US" dirty="0"/>
          </a:p>
        </p:txBody>
      </p:sp>
      <p:sp>
        <p:nvSpPr>
          <p:cNvPr id="23" name="TextBox 22"/>
          <p:cNvSpPr txBox="1"/>
          <p:nvPr/>
        </p:nvSpPr>
        <p:spPr>
          <a:xfrm>
            <a:off x="0" y="4477201"/>
            <a:ext cx="9144000" cy="1923599"/>
          </a:xfrm>
          <a:prstGeom prst="rect">
            <a:avLst/>
          </a:prstGeom>
          <a:solidFill>
            <a:schemeClr val="bg1"/>
          </a:solidFill>
        </p:spPr>
        <p:txBody>
          <a:bodyPr wrap="square" lIns="76197" tIns="38098" rIns="76197" bIns="38098" rtlCol="0">
            <a:spAutoFit/>
          </a:bodyPr>
          <a:lstStyle/>
          <a:p>
            <a:pPr marL="342900" indent="-342900">
              <a:buFontTx/>
              <a:buChar char="-"/>
            </a:pPr>
            <a:r>
              <a:rPr lang="en-US" sz="2400" b="1" dirty="0" smtClean="0"/>
              <a:t>Warm bias in BASE due </a:t>
            </a:r>
            <a:r>
              <a:rPr lang="en-US" sz="2400" b="1" dirty="0"/>
              <a:t>to cloud </a:t>
            </a:r>
            <a:r>
              <a:rPr lang="en-US" sz="2400" b="1" dirty="0" smtClean="0"/>
              <a:t>phase sensitivity greatly reduced in FULL </a:t>
            </a:r>
          </a:p>
          <a:p>
            <a:pPr marL="342900" indent="-342900">
              <a:buFontTx/>
              <a:buChar char="-"/>
            </a:pPr>
            <a:r>
              <a:rPr lang="en-US" sz="2400" b="1" dirty="0" smtClean="0"/>
              <a:t>Removal of snow in NONE leads to mean temperatures 7.6 °C greater than FULL</a:t>
            </a:r>
          </a:p>
          <a:p>
            <a:pPr marL="342900" indent="-342900">
              <a:buFontTx/>
              <a:buChar char="-"/>
            </a:pPr>
            <a:r>
              <a:rPr lang="en-US" sz="2400" b="1" dirty="0" smtClean="0"/>
              <a:t>All simulations nearly identical outside the Uintah Basin</a:t>
            </a:r>
          </a:p>
        </p:txBody>
      </p:sp>
      <p:grpSp>
        <p:nvGrpSpPr>
          <p:cNvPr id="2" name="Group 1"/>
          <p:cNvGrpSpPr/>
          <p:nvPr/>
        </p:nvGrpSpPr>
        <p:grpSpPr>
          <a:xfrm>
            <a:off x="1169777" y="2512552"/>
            <a:ext cx="6841187" cy="411580"/>
            <a:chOff x="1169777" y="2512552"/>
            <a:chExt cx="6841187" cy="411580"/>
          </a:xfrm>
        </p:grpSpPr>
        <p:sp>
          <p:nvSpPr>
            <p:cNvPr id="27" name="TextBox 26"/>
            <p:cNvSpPr txBox="1"/>
            <p:nvPr/>
          </p:nvSpPr>
          <p:spPr>
            <a:xfrm>
              <a:off x="1169777" y="2554800"/>
              <a:ext cx="819150" cy="369332"/>
            </a:xfrm>
            <a:prstGeom prst="rect">
              <a:avLst/>
            </a:prstGeom>
            <a:noFill/>
          </p:spPr>
          <p:txBody>
            <a:bodyPr wrap="square" rtlCol="0">
              <a:spAutoFit/>
            </a:bodyPr>
            <a:lstStyle/>
            <a:p>
              <a:r>
                <a:rPr lang="en-US" b="1" dirty="0" smtClean="0">
                  <a:solidFill>
                    <a:schemeClr val="bg1"/>
                  </a:solidFill>
                </a:rPr>
                <a:t>-7.7 </a:t>
              </a:r>
              <a:r>
                <a:rPr lang="en-US" b="1" dirty="0">
                  <a:solidFill>
                    <a:schemeClr val="bg1"/>
                  </a:solidFill>
                </a:rPr>
                <a:t>°C </a:t>
              </a:r>
              <a:endParaRPr lang="en-US" dirty="0">
                <a:solidFill>
                  <a:schemeClr val="bg1"/>
                </a:solidFill>
              </a:endParaRPr>
            </a:p>
          </p:txBody>
        </p:sp>
        <p:sp>
          <p:nvSpPr>
            <p:cNvPr id="29" name="TextBox 28"/>
            <p:cNvSpPr txBox="1"/>
            <p:nvPr/>
          </p:nvSpPr>
          <p:spPr>
            <a:xfrm>
              <a:off x="4180299" y="2550507"/>
              <a:ext cx="819150" cy="369332"/>
            </a:xfrm>
            <a:prstGeom prst="rect">
              <a:avLst/>
            </a:prstGeom>
            <a:noFill/>
          </p:spPr>
          <p:txBody>
            <a:bodyPr wrap="square" rtlCol="0">
              <a:spAutoFit/>
            </a:bodyPr>
            <a:lstStyle/>
            <a:p>
              <a:r>
                <a:rPr lang="en-US" b="1" dirty="0" smtClean="0">
                  <a:solidFill>
                    <a:schemeClr val="bg1"/>
                  </a:solidFill>
                </a:rPr>
                <a:t>-9.7 </a:t>
              </a:r>
              <a:r>
                <a:rPr lang="en-US" b="1" dirty="0">
                  <a:solidFill>
                    <a:schemeClr val="bg1"/>
                  </a:solidFill>
                </a:rPr>
                <a:t>°C </a:t>
              </a:r>
              <a:endParaRPr lang="en-US" dirty="0">
                <a:solidFill>
                  <a:schemeClr val="bg1"/>
                </a:solidFill>
              </a:endParaRPr>
            </a:p>
          </p:txBody>
        </p:sp>
        <p:sp>
          <p:nvSpPr>
            <p:cNvPr id="30" name="TextBox 29"/>
            <p:cNvSpPr txBox="1"/>
            <p:nvPr/>
          </p:nvSpPr>
          <p:spPr>
            <a:xfrm>
              <a:off x="7191814" y="2530955"/>
              <a:ext cx="819150" cy="369332"/>
            </a:xfrm>
            <a:prstGeom prst="rect">
              <a:avLst/>
            </a:prstGeom>
            <a:noFill/>
          </p:spPr>
          <p:txBody>
            <a:bodyPr wrap="square" rtlCol="0">
              <a:spAutoFit/>
            </a:bodyPr>
            <a:lstStyle/>
            <a:p>
              <a:r>
                <a:rPr lang="en-US" b="1" dirty="0" smtClean="0"/>
                <a:t>-2.1 </a:t>
              </a:r>
              <a:r>
                <a:rPr lang="en-US" b="1" dirty="0"/>
                <a:t>°C </a:t>
              </a:r>
              <a:endParaRPr lang="en-US" dirty="0"/>
            </a:p>
          </p:txBody>
        </p:sp>
        <p:sp>
          <p:nvSpPr>
            <p:cNvPr id="33" name="Oval 32"/>
            <p:cNvSpPr>
              <a:spLocks noChangeAspect="1"/>
            </p:cNvSpPr>
            <p:nvPr/>
          </p:nvSpPr>
          <p:spPr>
            <a:xfrm>
              <a:off x="7481750" y="2512552"/>
              <a:ext cx="89358" cy="9032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4" name="Oval 33"/>
            <p:cNvSpPr>
              <a:spLocks noChangeAspect="1"/>
            </p:cNvSpPr>
            <p:nvPr/>
          </p:nvSpPr>
          <p:spPr>
            <a:xfrm>
              <a:off x="4472752" y="2512552"/>
              <a:ext cx="89358" cy="90325"/>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5" name="Oval 34"/>
            <p:cNvSpPr>
              <a:spLocks noChangeAspect="1"/>
            </p:cNvSpPr>
            <p:nvPr/>
          </p:nvSpPr>
          <p:spPr>
            <a:xfrm>
              <a:off x="1472742" y="2522597"/>
              <a:ext cx="89358" cy="90325"/>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Tree>
    <p:extLst>
      <p:ext uri="{BB962C8B-B14F-4D97-AF65-F5344CB8AC3E}">
        <p14:creationId xmlns:p14="http://schemas.microsoft.com/office/powerpoint/2010/main" val="22287374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Vertical Profile Comparisons (Roosevelt)</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26</a:t>
            </a:fld>
            <a:endParaRPr lang="en-US" dirty="0"/>
          </a:p>
        </p:txBody>
      </p:sp>
      <p:sp>
        <p:nvSpPr>
          <p:cNvPr id="17" name="TextBox 16"/>
          <p:cNvSpPr txBox="1"/>
          <p:nvPr/>
        </p:nvSpPr>
        <p:spPr>
          <a:xfrm>
            <a:off x="-2" y="5257800"/>
            <a:ext cx="9144002" cy="1554268"/>
          </a:xfrm>
          <a:prstGeom prst="rect">
            <a:avLst/>
          </a:prstGeom>
          <a:noFill/>
        </p:spPr>
        <p:txBody>
          <a:bodyPr wrap="square" lIns="76197" tIns="38098" rIns="76197" bIns="38098" rtlCol="0">
            <a:spAutoFit/>
          </a:bodyPr>
          <a:lstStyle/>
          <a:p>
            <a:pPr marL="342900" indent="-342900">
              <a:buFontTx/>
              <a:buChar char="-"/>
            </a:pPr>
            <a:r>
              <a:rPr lang="en-US" sz="2400" b="1" dirty="0" smtClean="0"/>
              <a:t>Mixed layer in BASE generally deeper than observed</a:t>
            </a:r>
          </a:p>
          <a:p>
            <a:pPr marL="342900" indent="-342900">
              <a:buFontTx/>
              <a:buChar char="-"/>
            </a:pPr>
            <a:r>
              <a:rPr lang="en-US" sz="2400" b="1" dirty="0" smtClean="0"/>
              <a:t>Improved results in FULL simulation for temperature and PBL depth</a:t>
            </a:r>
          </a:p>
          <a:p>
            <a:pPr marL="342900" indent="-342900">
              <a:buFontTx/>
              <a:buChar char="-"/>
            </a:pPr>
            <a:r>
              <a:rPr lang="en-US" sz="2400" b="1" dirty="0" smtClean="0"/>
              <a:t>NONE simulation much warmer (~7 °C) with deeper mixed layer</a:t>
            </a:r>
          </a:p>
          <a:p>
            <a:pPr marL="342900" indent="-342900">
              <a:buFontTx/>
              <a:buChar char="-"/>
            </a:pPr>
            <a:r>
              <a:rPr lang="en-US" sz="2400" b="1" dirty="0" smtClean="0"/>
              <a:t>Minimal differences above ~500 m AGL</a:t>
            </a:r>
          </a:p>
        </p:txBody>
      </p:sp>
      <p:grpSp>
        <p:nvGrpSpPr>
          <p:cNvPr id="3" name="Group 2"/>
          <p:cNvGrpSpPr/>
          <p:nvPr/>
        </p:nvGrpSpPr>
        <p:grpSpPr>
          <a:xfrm>
            <a:off x="541761" y="533400"/>
            <a:ext cx="7963775" cy="4716856"/>
            <a:chOff x="541761" y="533400"/>
            <a:chExt cx="7963775" cy="4716856"/>
          </a:xfrm>
        </p:grpSpPr>
        <p:grpSp>
          <p:nvGrpSpPr>
            <p:cNvPr id="16" name="Group 15"/>
            <p:cNvGrpSpPr/>
            <p:nvPr/>
          </p:nvGrpSpPr>
          <p:grpSpPr>
            <a:xfrm>
              <a:off x="541761" y="1927287"/>
              <a:ext cx="431941" cy="1947554"/>
              <a:chOff x="4571999" y="4864514"/>
              <a:chExt cx="431941" cy="1947554"/>
            </a:xfrm>
          </p:grpSpPr>
          <p:pic>
            <p:nvPicPr>
              <p:cNvPr id="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1999" y="4864514"/>
                <a:ext cx="431941" cy="194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14628" y="5181600"/>
                <a:ext cx="346682" cy="114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a:grpSpLocks noChangeAspect="1"/>
            </p:cNvGrpSpPr>
            <p:nvPr/>
          </p:nvGrpSpPr>
          <p:grpSpPr>
            <a:xfrm>
              <a:off x="894962" y="533400"/>
              <a:ext cx="7610574" cy="4716856"/>
              <a:chOff x="583055" y="838200"/>
              <a:chExt cx="8256145" cy="5116966"/>
            </a:xfrm>
          </p:grpSpPr>
          <p:sp>
            <p:nvSpPr>
              <p:cNvPr id="9" name="TextBox 8"/>
              <p:cNvSpPr txBox="1"/>
              <p:nvPr/>
            </p:nvSpPr>
            <p:spPr>
              <a:xfrm>
                <a:off x="1837706" y="838200"/>
                <a:ext cx="1905000" cy="400110"/>
              </a:xfrm>
              <a:prstGeom prst="rect">
                <a:avLst/>
              </a:prstGeom>
              <a:noFill/>
              <a:ln w="25400">
                <a:noFill/>
              </a:ln>
            </p:spPr>
            <p:txBody>
              <a:bodyPr wrap="square" rtlCol="0">
                <a:spAutoFit/>
              </a:bodyPr>
              <a:lstStyle/>
              <a:p>
                <a:pPr algn="ctr"/>
                <a:r>
                  <a:rPr lang="en-US" sz="2000" b="1" dirty="0" smtClean="0"/>
                  <a:t>4 Feb 2013</a:t>
                </a:r>
              </a:p>
            </p:txBody>
          </p:sp>
          <p:sp>
            <p:nvSpPr>
              <p:cNvPr id="10" name="TextBox 9"/>
              <p:cNvSpPr txBox="1"/>
              <p:nvPr/>
            </p:nvSpPr>
            <p:spPr>
              <a:xfrm>
                <a:off x="6096000" y="838200"/>
                <a:ext cx="1905000" cy="400110"/>
              </a:xfrm>
              <a:prstGeom prst="rect">
                <a:avLst/>
              </a:prstGeom>
              <a:noFill/>
              <a:ln w="25400">
                <a:noFill/>
              </a:ln>
            </p:spPr>
            <p:txBody>
              <a:bodyPr wrap="square" rtlCol="0">
                <a:spAutoFit/>
              </a:bodyPr>
              <a:lstStyle/>
              <a:p>
                <a:pPr algn="ctr"/>
                <a:r>
                  <a:rPr lang="en-US" sz="2000" b="1" dirty="0" smtClean="0"/>
                  <a:t>5 Feb 2013</a:t>
                </a:r>
              </a:p>
            </p:txBody>
          </p:sp>
          <p:pic>
            <p:nvPicPr>
              <p:cNvPr id="307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3055" y="1162109"/>
                <a:ext cx="8256145" cy="4793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2225" y="1435925"/>
                <a:ext cx="12192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4419600" y="1927287"/>
              <a:ext cx="431941" cy="1947554"/>
              <a:chOff x="4571999" y="4864514"/>
              <a:chExt cx="431941" cy="1947554"/>
            </a:xfrm>
          </p:grpSpPr>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1999" y="4864514"/>
                <a:ext cx="431941" cy="194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614627" y="5181600"/>
                <a:ext cx="349893" cy="114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5209381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0"/>
            <a:ext cx="9144000" cy="569383"/>
          </a:xfrm>
          <a:prstGeom prst="rect">
            <a:avLst/>
          </a:prstGeom>
          <a:noFill/>
        </p:spPr>
        <p:txBody>
          <a:bodyPr wrap="square" lIns="76197" tIns="38098" rIns="76197" bIns="38098" rtlCol="0">
            <a:spAutoFit/>
          </a:bodyPr>
          <a:lstStyle/>
          <a:p>
            <a:pPr algn="ctr"/>
            <a:r>
              <a:rPr lang="en-US" sz="3200" b="1" dirty="0" smtClean="0"/>
              <a:t>Potential Temperature Time-Heights (Horsepool)</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27</a:t>
            </a:fld>
            <a:endParaRPr lang="en-US" dirty="0"/>
          </a:p>
        </p:txBody>
      </p:sp>
      <p:grpSp>
        <p:nvGrpSpPr>
          <p:cNvPr id="4" name="Group 3"/>
          <p:cNvGrpSpPr/>
          <p:nvPr/>
        </p:nvGrpSpPr>
        <p:grpSpPr>
          <a:xfrm>
            <a:off x="707384" y="499646"/>
            <a:ext cx="7729233" cy="6358354"/>
            <a:chOff x="707384" y="499646"/>
            <a:chExt cx="7729233" cy="6358354"/>
          </a:xfrm>
        </p:grpSpPr>
        <p:grpSp>
          <p:nvGrpSpPr>
            <p:cNvPr id="8" name="Group 7"/>
            <p:cNvGrpSpPr/>
            <p:nvPr/>
          </p:nvGrpSpPr>
          <p:grpSpPr>
            <a:xfrm>
              <a:off x="707384" y="499646"/>
              <a:ext cx="7729233" cy="6358354"/>
              <a:chOff x="707384" y="499646"/>
              <a:chExt cx="7729233" cy="6358354"/>
            </a:xfrm>
          </p:grpSpPr>
          <p:grpSp>
            <p:nvGrpSpPr>
              <p:cNvPr id="7" name="Group 6"/>
              <p:cNvGrpSpPr/>
              <p:nvPr/>
            </p:nvGrpSpPr>
            <p:grpSpPr>
              <a:xfrm>
                <a:off x="707384" y="685800"/>
                <a:ext cx="7729233" cy="6172200"/>
                <a:chOff x="707384" y="685800"/>
                <a:chExt cx="7729233" cy="6172200"/>
              </a:xfrm>
            </p:grpSpPr>
            <p:grpSp>
              <p:nvGrpSpPr>
                <p:cNvPr id="24" name="Group 23"/>
                <p:cNvGrpSpPr/>
                <p:nvPr/>
              </p:nvGrpSpPr>
              <p:grpSpPr>
                <a:xfrm>
                  <a:off x="707384" y="685800"/>
                  <a:ext cx="7729233" cy="5864850"/>
                  <a:chOff x="49991" y="0"/>
                  <a:chExt cx="7729233" cy="5864850"/>
                </a:xfrm>
              </p:grpSpPr>
              <p:pic>
                <p:nvPicPr>
                  <p:cNvPr id="34" name="Picture 2" descr="C:\Users\u0818471\Documents\Thesis\Paper\Figure files\theta_time_height.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2553" y="0"/>
                    <a:ext cx="7716671" cy="5864850"/>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6" name="Picture 2" descr="C:\Users\u0818471\Documents\Thesis\Paper\Figure files\theta_time_height.tif"/>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9991" y="3919039"/>
                    <a:ext cx="7014440" cy="1945811"/>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7" name="Picture 2" descr="C:\Users\u0818471\Documents\Thesis\Paper\Figure files\theta_time_height.tif"/>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62553" y="3544"/>
                    <a:ext cx="6993921" cy="193512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pic>
                <p:nvPicPr>
                  <p:cNvPr id="28" name="Picture 2" descr="C:\Users\u0818471\Documents\Thesis\Paper\Figure files\theta_time_height.tif"/>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60251" y="2009554"/>
                    <a:ext cx="6993921" cy="1909485"/>
                  </a:xfrm>
                  <a:prstGeom prst="rect">
                    <a:avLst/>
                  </a:prstGeom>
                  <a:noFill/>
                  <a:ln w="25400">
                    <a:solidFill>
                      <a:schemeClr val="bg1"/>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75167" y="152400"/>
                    <a:ext cx="1295400" cy="338554"/>
                  </a:xfrm>
                  <a:prstGeom prst="rect">
                    <a:avLst/>
                  </a:prstGeom>
                  <a:solidFill>
                    <a:schemeClr val="bg1"/>
                  </a:solidFill>
                  <a:ln w="12700">
                    <a:solidFill>
                      <a:schemeClr val="tx1"/>
                    </a:solidFill>
                  </a:ln>
                </p:spPr>
                <p:txBody>
                  <a:bodyPr wrap="square" rtlCol="0">
                    <a:spAutoFit/>
                  </a:bodyPr>
                  <a:lstStyle/>
                  <a:p>
                    <a:pPr algn="ctr"/>
                    <a:r>
                      <a:rPr lang="en-US" sz="1600" b="1" dirty="0" smtClean="0"/>
                      <a:t>BASE</a:t>
                    </a:r>
                    <a:endParaRPr lang="en-US" sz="1600" b="1" dirty="0"/>
                  </a:p>
                </p:txBody>
              </p:sp>
              <p:sp>
                <p:nvSpPr>
                  <p:cNvPr id="30" name="TextBox 29"/>
                  <p:cNvSpPr txBox="1"/>
                  <p:nvPr/>
                </p:nvSpPr>
                <p:spPr>
                  <a:xfrm>
                    <a:off x="675167" y="2119952"/>
                    <a:ext cx="1295400" cy="338554"/>
                  </a:xfrm>
                  <a:prstGeom prst="rect">
                    <a:avLst/>
                  </a:prstGeom>
                  <a:solidFill>
                    <a:schemeClr val="bg1"/>
                  </a:solidFill>
                  <a:ln w="12700">
                    <a:solidFill>
                      <a:schemeClr val="tx1"/>
                    </a:solidFill>
                  </a:ln>
                </p:spPr>
                <p:txBody>
                  <a:bodyPr wrap="square" rtlCol="0">
                    <a:spAutoFit/>
                  </a:bodyPr>
                  <a:lstStyle/>
                  <a:p>
                    <a:pPr algn="ctr"/>
                    <a:r>
                      <a:rPr lang="en-US" sz="1600" b="1" dirty="0" smtClean="0"/>
                      <a:t>FULL</a:t>
                    </a:r>
                    <a:endParaRPr lang="en-US" sz="1600" b="1" dirty="0"/>
                  </a:p>
                </p:txBody>
              </p:sp>
              <p:sp>
                <p:nvSpPr>
                  <p:cNvPr id="33" name="TextBox 32"/>
                  <p:cNvSpPr txBox="1"/>
                  <p:nvPr/>
                </p:nvSpPr>
                <p:spPr>
                  <a:xfrm>
                    <a:off x="675167" y="4038600"/>
                    <a:ext cx="1295400" cy="338554"/>
                  </a:xfrm>
                  <a:prstGeom prst="rect">
                    <a:avLst/>
                  </a:prstGeom>
                  <a:solidFill>
                    <a:schemeClr val="bg1"/>
                  </a:solidFill>
                  <a:ln w="12700">
                    <a:solidFill>
                      <a:schemeClr val="tx1"/>
                    </a:solidFill>
                  </a:ln>
                </p:spPr>
                <p:txBody>
                  <a:bodyPr wrap="square" rtlCol="0">
                    <a:spAutoFit/>
                  </a:bodyPr>
                  <a:lstStyle/>
                  <a:p>
                    <a:pPr algn="ctr"/>
                    <a:r>
                      <a:rPr lang="en-US" sz="1600" b="1" dirty="0" smtClean="0"/>
                      <a:t>NONE</a:t>
                    </a:r>
                    <a:endParaRPr lang="en-US" sz="1600" b="1" dirty="0"/>
                  </a:p>
                </p:txBody>
              </p:sp>
            </p:grpSp>
            <p:sp>
              <p:nvSpPr>
                <p:cNvPr id="40" name="TextBox 39"/>
                <p:cNvSpPr txBox="1"/>
                <p:nvPr/>
              </p:nvSpPr>
              <p:spPr>
                <a:xfrm>
                  <a:off x="1219200" y="6519446"/>
                  <a:ext cx="1166853" cy="338554"/>
                </a:xfrm>
                <a:prstGeom prst="rect">
                  <a:avLst/>
                </a:prstGeom>
                <a:noFill/>
                <a:ln w="12700">
                  <a:noFill/>
                </a:ln>
              </p:spPr>
              <p:txBody>
                <a:bodyPr wrap="square" rtlCol="0">
                  <a:spAutoFit/>
                </a:bodyPr>
                <a:lstStyle/>
                <a:p>
                  <a:pPr algn="ctr"/>
                  <a:r>
                    <a:rPr lang="en-US" sz="1600" b="1" dirty="0" smtClean="0"/>
                    <a:t>1 Feb</a:t>
                  </a:r>
                  <a:endParaRPr lang="en-US" sz="1600" b="1" dirty="0"/>
                </a:p>
              </p:txBody>
            </p:sp>
            <p:cxnSp>
              <p:nvCxnSpPr>
                <p:cNvPr id="6" name="Straight Connector 5"/>
                <p:cNvCxnSpPr/>
                <p:nvPr/>
              </p:nvCxnSpPr>
              <p:spPr>
                <a:xfrm flipV="1">
                  <a:off x="4459355" y="6477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5522845" y="6477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597596" y="6477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392555" y="6477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2386053" y="6477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2386054" y="6519446"/>
                  <a:ext cx="1006502" cy="338554"/>
                </a:xfrm>
                <a:prstGeom prst="rect">
                  <a:avLst/>
                </a:prstGeom>
                <a:noFill/>
                <a:ln w="12700">
                  <a:noFill/>
                </a:ln>
              </p:spPr>
              <p:txBody>
                <a:bodyPr wrap="square" rtlCol="0">
                  <a:spAutoFit/>
                </a:bodyPr>
                <a:lstStyle/>
                <a:p>
                  <a:pPr algn="ctr"/>
                  <a:r>
                    <a:rPr lang="en-US" sz="1600" b="1" dirty="0" smtClean="0"/>
                    <a:t>2 Feb</a:t>
                  </a:r>
                  <a:endParaRPr lang="en-US" sz="1600" b="1" dirty="0"/>
                </a:p>
              </p:txBody>
            </p:sp>
            <p:cxnSp>
              <p:nvCxnSpPr>
                <p:cNvPr id="48" name="Straight Connector 47"/>
                <p:cNvCxnSpPr/>
                <p:nvPr/>
              </p:nvCxnSpPr>
              <p:spPr>
                <a:xfrm flipV="1">
                  <a:off x="2390775" y="6477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392556" y="6519446"/>
                  <a:ext cx="1066798" cy="338554"/>
                </a:xfrm>
                <a:prstGeom prst="rect">
                  <a:avLst/>
                </a:prstGeom>
                <a:noFill/>
                <a:ln w="12700">
                  <a:noFill/>
                </a:ln>
              </p:spPr>
              <p:txBody>
                <a:bodyPr wrap="square" rtlCol="0">
                  <a:spAutoFit/>
                </a:bodyPr>
                <a:lstStyle/>
                <a:p>
                  <a:pPr algn="ctr"/>
                  <a:r>
                    <a:rPr lang="en-US" sz="1600" b="1" dirty="0" smtClean="0"/>
                    <a:t>3 Feb</a:t>
                  </a:r>
                  <a:endParaRPr lang="en-US" sz="1600" b="1" dirty="0"/>
                </a:p>
              </p:txBody>
            </p:sp>
            <p:sp>
              <p:nvSpPr>
                <p:cNvPr id="50" name="TextBox 49"/>
                <p:cNvSpPr txBox="1"/>
                <p:nvPr/>
              </p:nvSpPr>
              <p:spPr>
                <a:xfrm>
                  <a:off x="4459355" y="6519446"/>
                  <a:ext cx="1063490" cy="338554"/>
                </a:xfrm>
                <a:prstGeom prst="rect">
                  <a:avLst/>
                </a:prstGeom>
                <a:noFill/>
                <a:ln w="12700">
                  <a:noFill/>
                </a:ln>
              </p:spPr>
              <p:txBody>
                <a:bodyPr wrap="square" rtlCol="0">
                  <a:spAutoFit/>
                </a:bodyPr>
                <a:lstStyle/>
                <a:p>
                  <a:pPr algn="ctr"/>
                  <a:r>
                    <a:rPr lang="en-US" sz="1600" b="1" dirty="0" smtClean="0"/>
                    <a:t>4 Feb</a:t>
                  </a:r>
                  <a:endParaRPr lang="en-US" sz="1600" b="1" dirty="0"/>
                </a:p>
              </p:txBody>
            </p:sp>
            <p:sp>
              <p:nvSpPr>
                <p:cNvPr id="51" name="TextBox 50"/>
                <p:cNvSpPr txBox="1"/>
                <p:nvPr/>
              </p:nvSpPr>
              <p:spPr>
                <a:xfrm>
                  <a:off x="5522845" y="6519446"/>
                  <a:ext cx="1084195" cy="338554"/>
                </a:xfrm>
                <a:prstGeom prst="rect">
                  <a:avLst/>
                </a:prstGeom>
                <a:noFill/>
                <a:ln w="12700">
                  <a:noFill/>
                </a:ln>
              </p:spPr>
              <p:txBody>
                <a:bodyPr wrap="square" rtlCol="0">
                  <a:spAutoFit/>
                </a:bodyPr>
                <a:lstStyle/>
                <a:p>
                  <a:pPr algn="ctr"/>
                  <a:r>
                    <a:rPr lang="en-US" sz="1600" b="1" dirty="0" smtClean="0"/>
                    <a:t>5 Feb</a:t>
                  </a:r>
                  <a:endParaRPr lang="en-US" sz="1600" b="1" dirty="0"/>
                </a:p>
              </p:txBody>
            </p:sp>
            <p:sp>
              <p:nvSpPr>
                <p:cNvPr id="52" name="TextBox 51"/>
                <p:cNvSpPr txBox="1"/>
                <p:nvPr/>
              </p:nvSpPr>
              <p:spPr>
                <a:xfrm>
                  <a:off x="6607040" y="6519446"/>
                  <a:ext cx="1070110" cy="338554"/>
                </a:xfrm>
                <a:prstGeom prst="rect">
                  <a:avLst/>
                </a:prstGeom>
                <a:noFill/>
                <a:ln w="12700">
                  <a:noFill/>
                </a:ln>
              </p:spPr>
              <p:txBody>
                <a:bodyPr wrap="square" rtlCol="0">
                  <a:spAutoFit/>
                </a:bodyPr>
                <a:lstStyle/>
                <a:p>
                  <a:pPr algn="ctr"/>
                  <a:r>
                    <a:rPr lang="en-US" sz="1600" b="1" dirty="0" smtClean="0"/>
                    <a:t>6 Feb</a:t>
                  </a:r>
                  <a:endParaRPr lang="en-US" sz="1600" b="1" dirty="0"/>
                </a:p>
              </p:txBody>
            </p:sp>
          </p:grpSp>
          <p:sp>
            <p:nvSpPr>
              <p:cNvPr id="38" name="TextBox 37"/>
              <p:cNvSpPr txBox="1"/>
              <p:nvPr/>
            </p:nvSpPr>
            <p:spPr>
              <a:xfrm>
                <a:off x="7863594" y="499646"/>
                <a:ext cx="366006" cy="338554"/>
              </a:xfrm>
              <a:prstGeom prst="rect">
                <a:avLst/>
              </a:prstGeom>
              <a:solidFill>
                <a:schemeClr val="bg1"/>
              </a:solidFill>
              <a:ln w="12700">
                <a:noFill/>
              </a:ln>
            </p:spPr>
            <p:txBody>
              <a:bodyPr wrap="square" rtlCol="0">
                <a:spAutoFit/>
              </a:bodyPr>
              <a:lstStyle/>
              <a:p>
                <a:pPr algn="ctr"/>
                <a:r>
                  <a:rPr lang="en-US" sz="1600" b="1" dirty="0" smtClean="0"/>
                  <a:t>K</a:t>
                </a:r>
                <a:endParaRPr lang="en-US" sz="1600" b="1" dirty="0"/>
              </a:p>
            </p:txBody>
          </p:sp>
        </p:grpSp>
        <p:cxnSp>
          <p:nvCxnSpPr>
            <p:cNvPr id="31" name="Straight Connector 30"/>
            <p:cNvCxnSpPr/>
            <p:nvPr/>
          </p:nvCxnSpPr>
          <p:spPr>
            <a:xfrm>
              <a:off x="1219200" y="1840674"/>
              <a:ext cx="6494667"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219200" y="3821874"/>
              <a:ext cx="6494667"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219200" y="5760274"/>
              <a:ext cx="6494667"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2651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0818471\Desktop\More Figures\defcross_3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4700" y="76200"/>
            <a:ext cx="5829300" cy="7543800"/>
          </a:xfrm>
          <a:prstGeom prst="rect">
            <a:avLst/>
          </a:prstGeom>
          <a:noFill/>
          <a:extLst>
            <a:ext uri="{909E8E84-426E-40DD-AFC4-6F175D3DCCD1}">
              <a14:hiddenFill xmlns:a14="http://schemas.microsoft.com/office/drawing/2010/main">
                <a:solidFill>
                  <a:srgbClr val="FFFFFF"/>
                </a:solidFill>
              </a14:hiddenFill>
            </a:ext>
          </a:extLst>
        </p:spPr>
      </p:pic>
      <p:sp>
        <p:nvSpPr>
          <p:cNvPr id="29698" name="Title 1"/>
          <p:cNvSpPr>
            <a:spLocks noGrp="1"/>
          </p:cNvSpPr>
          <p:nvPr>
            <p:ph type="title"/>
          </p:nvPr>
        </p:nvSpPr>
        <p:spPr>
          <a:xfrm>
            <a:off x="457200" y="23750"/>
            <a:ext cx="8534400" cy="1377538"/>
          </a:xfrm>
          <a:solidFill>
            <a:schemeClr val="bg1"/>
          </a:solidFill>
        </p:spPr>
        <p:txBody>
          <a:bodyPr>
            <a:noAutofit/>
          </a:bodyPr>
          <a:lstStyle/>
          <a:p>
            <a:r>
              <a:rPr lang="en-US" altLang="en-US" sz="3200" b="1" dirty="0" smtClean="0"/>
              <a:t>Simulated Cold Pool Evolution</a:t>
            </a:r>
            <a:br>
              <a:rPr lang="en-US" altLang="en-US" sz="3200" b="1" dirty="0" smtClean="0"/>
            </a:br>
            <a:r>
              <a:rPr lang="en-US" altLang="en-US" sz="2400" b="1" dirty="0" smtClean="0"/>
              <a:t>00 UTC 1 Feb to 00 UTC 7 Feb</a:t>
            </a:r>
          </a:p>
        </p:txBody>
      </p:sp>
      <p:sp>
        <p:nvSpPr>
          <p:cNvPr id="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28</a:t>
            </a:fld>
            <a:endParaRPr lang="en-US" dirty="0"/>
          </a:p>
        </p:txBody>
      </p:sp>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2400" y="2324100"/>
            <a:ext cx="3286125" cy="29337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itle 1"/>
          <p:cNvSpPr txBox="1">
            <a:spLocks/>
          </p:cNvSpPr>
          <p:nvPr/>
        </p:nvSpPr>
        <p:spPr>
          <a:xfrm>
            <a:off x="1524000" y="6139543"/>
            <a:ext cx="6705600" cy="740227"/>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altLang="en-US" sz="3200" b="1" dirty="0" smtClean="0"/>
          </a:p>
        </p:txBody>
      </p:sp>
      <p:sp>
        <p:nvSpPr>
          <p:cNvPr id="2" name="Rectangle 1"/>
          <p:cNvSpPr/>
          <p:nvPr/>
        </p:nvSpPr>
        <p:spPr>
          <a:xfrm>
            <a:off x="2438400" y="1535875"/>
            <a:ext cx="6400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55218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108680" y="685800"/>
            <a:ext cx="6111520" cy="4462332"/>
            <a:chOff x="2971802" y="990600"/>
            <a:chExt cx="6111520" cy="4462332"/>
          </a:xfrm>
        </p:grpSpPr>
        <p:pic>
          <p:nvPicPr>
            <p:cNvPr id="2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733799" y="1083256"/>
              <a:ext cx="4993971" cy="4252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8610600" y="4306955"/>
              <a:ext cx="472722"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28" name="TextBox 27"/>
            <p:cNvSpPr txBox="1"/>
            <p:nvPr/>
          </p:nvSpPr>
          <p:spPr>
            <a:xfrm>
              <a:off x="8610600" y="1826827"/>
              <a:ext cx="472722"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29" name="TextBox 28"/>
            <p:cNvSpPr txBox="1"/>
            <p:nvPr/>
          </p:nvSpPr>
          <p:spPr>
            <a:xfrm>
              <a:off x="8610600" y="990600"/>
              <a:ext cx="472722"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30" name="TextBox 29"/>
            <p:cNvSpPr txBox="1"/>
            <p:nvPr/>
          </p:nvSpPr>
          <p:spPr>
            <a:xfrm>
              <a:off x="8610600" y="2651098"/>
              <a:ext cx="472722"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31" name="TextBox 30"/>
            <p:cNvSpPr txBox="1"/>
            <p:nvPr/>
          </p:nvSpPr>
          <p:spPr>
            <a:xfrm>
              <a:off x="8610600" y="5129253"/>
              <a:ext cx="472722"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32" name="TextBox 31"/>
            <p:cNvSpPr txBox="1"/>
            <p:nvPr/>
          </p:nvSpPr>
          <p:spPr>
            <a:xfrm>
              <a:off x="8610600" y="3489298"/>
              <a:ext cx="472722"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33" name="TextBox 32"/>
            <p:cNvSpPr txBox="1"/>
            <p:nvPr/>
          </p:nvSpPr>
          <p:spPr>
            <a:xfrm>
              <a:off x="8610600" y="4716449"/>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34" name="TextBox 33"/>
            <p:cNvSpPr txBox="1"/>
            <p:nvPr/>
          </p:nvSpPr>
          <p:spPr>
            <a:xfrm>
              <a:off x="8610600" y="2236424"/>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35" name="TextBox 34"/>
            <p:cNvSpPr txBox="1"/>
            <p:nvPr/>
          </p:nvSpPr>
          <p:spPr>
            <a:xfrm>
              <a:off x="8610600" y="1401625"/>
              <a:ext cx="472722"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36" name="TextBox 35"/>
            <p:cNvSpPr txBox="1"/>
            <p:nvPr/>
          </p:nvSpPr>
          <p:spPr>
            <a:xfrm>
              <a:off x="8610600" y="3063902"/>
              <a:ext cx="472722"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38" name="TextBox 37"/>
            <p:cNvSpPr txBox="1"/>
            <p:nvPr/>
          </p:nvSpPr>
          <p:spPr>
            <a:xfrm>
              <a:off x="8610600" y="3894151"/>
              <a:ext cx="472722"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39" name="TextBox 38"/>
            <p:cNvSpPr txBox="1"/>
            <p:nvPr/>
          </p:nvSpPr>
          <p:spPr>
            <a:xfrm>
              <a:off x="3243218" y="5145155"/>
              <a:ext cx="623449" cy="307777"/>
            </a:xfrm>
            <a:prstGeom prst="rect">
              <a:avLst/>
            </a:prstGeom>
            <a:noFill/>
            <a:ln w="12700">
              <a:noFill/>
            </a:ln>
          </p:spPr>
          <p:txBody>
            <a:bodyPr wrap="square" rtlCol="0">
              <a:spAutoFit/>
            </a:bodyPr>
            <a:lstStyle/>
            <a:p>
              <a:r>
                <a:rPr lang="en-US" sz="1400" b="1" dirty="0" smtClean="0"/>
                <a:t>1400</a:t>
              </a:r>
              <a:endParaRPr lang="en-US" sz="1400" b="1" dirty="0"/>
            </a:p>
          </p:txBody>
        </p:sp>
        <p:sp>
          <p:nvSpPr>
            <p:cNvPr id="40" name="TextBox 39"/>
            <p:cNvSpPr txBox="1"/>
            <p:nvPr/>
          </p:nvSpPr>
          <p:spPr>
            <a:xfrm>
              <a:off x="3243218" y="2025596"/>
              <a:ext cx="623449" cy="307777"/>
            </a:xfrm>
            <a:prstGeom prst="rect">
              <a:avLst/>
            </a:prstGeom>
            <a:noFill/>
            <a:ln w="12700">
              <a:noFill/>
            </a:ln>
          </p:spPr>
          <p:txBody>
            <a:bodyPr wrap="square" rtlCol="0">
              <a:spAutoFit/>
            </a:bodyPr>
            <a:lstStyle/>
            <a:p>
              <a:r>
                <a:rPr lang="en-US" sz="1400" b="1" dirty="0" smtClean="0"/>
                <a:t>2600</a:t>
              </a:r>
              <a:endParaRPr lang="en-US" sz="1400" b="1" dirty="0"/>
            </a:p>
          </p:txBody>
        </p:sp>
        <p:sp>
          <p:nvSpPr>
            <p:cNvPr id="41" name="TextBox 40"/>
            <p:cNvSpPr txBox="1"/>
            <p:nvPr/>
          </p:nvSpPr>
          <p:spPr>
            <a:xfrm>
              <a:off x="3243218" y="990600"/>
              <a:ext cx="623449" cy="307777"/>
            </a:xfrm>
            <a:prstGeom prst="rect">
              <a:avLst/>
            </a:prstGeom>
            <a:noFill/>
            <a:ln w="12700">
              <a:noFill/>
            </a:ln>
          </p:spPr>
          <p:txBody>
            <a:bodyPr wrap="square" rtlCol="0">
              <a:spAutoFit/>
            </a:bodyPr>
            <a:lstStyle/>
            <a:p>
              <a:r>
                <a:rPr lang="en-US" sz="1400" b="1" dirty="0" smtClean="0"/>
                <a:t>3000</a:t>
              </a:r>
              <a:endParaRPr lang="en-US" sz="1400" b="1" dirty="0"/>
            </a:p>
          </p:txBody>
        </p:sp>
        <p:sp>
          <p:nvSpPr>
            <p:cNvPr id="42" name="TextBox 41"/>
            <p:cNvSpPr txBox="1"/>
            <p:nvPr/>
          </p:nvSpPr>
          <p:spPr>
            <a:xfrm>
              <a:off x="3243218" y="3071853"/>
              <a:ext cx="623449" cy="307777"/>
            </a:xfrm>
            <a:prstGeom prst="rect">
              <a:avLst/>
            </a:prstGeom>
            <a:noFill/>
            <a:ln w="12700">
              <a:noFill/>
            </a:ln>
          </p:spPr>
          <p:txBody>
            <a:bodyPr wrap="square" rtlCol="0">
              <a:spAutoFit/>
            </a:bodyPr>
            <a:lstStyle/>
            <a:p>
              <a:r>
                <a:rPr lang="en-US" sz="1400" b="1" dirty="0" smtClean="0"/>
                <a:t>2200</a:t>
              </a:r>
              <a:endParaRPr lang="en-US" sz="1400" b="1" dirty="0"/>
            </a:p>
          </p:txBody>
        </p:sp>
        <p:sp>
          <p:nvSpPr>
            <p:cNvPr id="43" name="TextBox 42"/>
            <p:cNvSpPr txBox="1"/>
            <p:nvPr/>
          </p:nvSpPr>
          <p:spPr>
            <a:xfrm>
              <a:off x="3243218" y="4111823"/>
              <a:ext cx="623449" cy="307777"/>
            </a:xfrm>
            <a:prstGeom prst="rect">
              <a:avLst/>
            </a:prstGeom>
            <a:noFill/>
            <a:ln w="12700">
              <a:noFill/>
            </a:ln>
          </p:spPr>
          <p:txBody>
            <a:bodyPr wrap="square" rtlCol="0">
              <a:spAutoFit/>
            </a:bodyPr>
            <a:lstStyle/>
            <a:p>
              <a:r>
                <a:rPr lang="en-US" sz="1400" b="1" dirty="0" smtClean="0"/>
                <a:t>1800</a:t>
              </a:r>
              <a:endParaRPr lang="en-US" sz="1400" b="1" dirty="0"/>
            </a:p>
          </p:txBody>
        </p:sp>
        <p:sp>
          <p:nvSpPr>
            <p:cNvPr id="44" name="TextBox 43"/>
            <p:cNvSpPr txBox="1"/>
            <p:nvPr/>
          </p:nvSpPr>
          <p:spPr>
            <a:xfrm>
              <a:off x="3243218" y="2538453"/>
              <a:ext cx="623449" cy="307777"/>
            </a:xfrm>
            <a:prstGeom prst="rect">
              <a:avLst/>
            </a:prstGeom>
            <a:noFill/>
            <a:ln w="12700">
              <a:noFill/>
            </a:ln>
          </p:spPr>
          <p:txBody>
            <a:bodyPr wrap="square" rtlCol="0">
              <a:spAutoFit/>
            </a:bodyPr>
            <a:lstStyle/>
            <a:p>
              <a:r>
                <a:rPr lang="en-US" sz="1400" b="1" dirty="0" smtClean="0"/>
                <a:t>2400</a:t>
              </a:r>
              <a:endParaRPr lang="en-US" sz="1400" b="1" dirty="0"/>
            </a:p>
          </p:txBody>
        </p:sp>
        <p:sp>
          <p:nvSpPr>
            <p:cNvPr id="45" name="TextBox 44"/>
            <p:cNvSpPr txBox="1"/>
            <p:nvPr/>
          </p:nvSpPr>
          <p:spPr>
            <a:xfrm>
              <a:off x="3243218" y="1505121"/>
              <a:ext cx="623449" cy="307777"/>
            </a:xfrm>
            <a:prstGeom prst="rect">
              <a:avLst/>
            </a:prstGeom>
            <a:noFill/>
            <a:ln w="12700">
              <a:noFill/>
            </a:ln>
          </p:spPr>
          <p:txBody>
            <a:bodyPr wrap="square" rtlCol="0">
              <a:spAutoFit/>
            </a:bodyPr>
            <a:lstStyle/>
            <a:p>
              <a:r>
                <a:rPr lang="en-US" sz="1400" b="1" dirty="0" smtClean="0"/>
                <a:t>2800</a:t>
              </a:r>
              <a:endParaRPr lang="en-US" sz="1400" b="1" dirty="0"/>
            </a:p>
          </p:txBody>
        </p:sp>
        <p:sp>
          <p:nvSpPr>
            <p:cNvPr id="46" name="TextBox 45"/>
            <p:cNvSpPr txBox="1"/>
            <p:nvPr/>
          </p:nvSpPr>
          <p:spPr>
            <a:xfrm>
              <a:off x="3243218" y="3581400"/>
              <a:ext cx="623449" cy="307777"/>
            </a:xfrm>
            <a:prstGeom prst="rect">
              <a:avLst/>
            </a:prstGeom>
            <a:noFill/>
            <a:ln w="12700">
              <a:noFill/>
            </a:ln>
          </p:spPr>
          <p:txBody>
            <a:bodyPr wrap="square" rtlCol="0">
              <a:spAutoFit/>
            </a:bodyPr>
            <a:lstStyle/>
            <a:p>
              <a:r>
                <a:rPr lang="en-US" sz="1400" b="1" dirty="0" smtClean="0"/>
                <a:t>2000</a:t>
              </a:r>
              <a:endParaRPr lang="en-US" sz="1400" b="1" dirty="0"/>
            </a:p>
          </p:txBody>
        </p:sp>
        <p:sp>
          <p:nvSpPr>
            <p:cNvPr id="47" name="TextBox 46"/>
            <p:cNvSpPr txBox="1"/>
            <p:nvPr/>
          </p:nvSpPr>
          <p:spPr>
            <a:xfrm>
              <a:off x="3243218" y="4632298"/>
              <a:ext cx="623449" cy="307777"/>
            </a:xfrm>
            <a:prstGeom prst="rect">
              <a:avLst/>
            </a:prstGeom>
            <a:noFill/>
            <a:ln w="12700">
              <a:noFill/>
            </a:ln>
          </p:spPr>
          <p:txBody>
            <a:bodyPr wrap="square" rtlCol="0">
              <a:spAutoFit/>
            </a:bodyPr>
            <a:lstStyle/>
            <a:p>
              <a:r>
                <a:rPr lang="en-US" sz="1400" b="1" dirty="0" smtClean="0"/>
                <a:t>1600</a:t>
              </a:r>
              <a:endParaRPr lang="en-US" sz="1400" b="1" dirty="0"/>
            </a:p>
          </p:txBody>
        </p:sp>
        <p:sp>
          <p:nvSpPr>
            <p:cNvPr id="48" name="TextBox 47"/>
            <p:cNvSpPr txBox="1"/>
            <p:nvPr/>
          </p:nvSpPr>
          <p:spPr>
            <a:xfrm rot="16200000">
              <a:off x="2436229" y="3112334"/>
              <a:ext cx="1409699" cy="338554"/>
            </a:xfrm>
            <a:prstGeom prst="rect">
              <a:avLst/>
            </a:prstGeom>
            <a:noFill/>
            <a:ln w="12700">
              <a:noFill/>
            </a:ln>
          </p:spPr>
          <p:txBody>
            <a:bodyPr wrap="square" rtlCol="0">
              <a:spAutoFit/>
            </a:bodyPr>
            <a:lstStyle/>
            <a:p>
              <a:pPr algn="ctr"/>
              <a:r>
                <a:rPr lang="en-US" sz="1600" b="1" dirty="0" smtClean="0"/>
                <a:t>Height (m)</a:t>
              </a:r>
              <a:endParaRPr lang="en-US" sz="1600" b="1" dirty="0"/>
            </a:p>
          </p:txBody>
        </p:sp>
      </p:grpSp>
      <p:grpSp>
        <p:nvGrpSpPr>
          <p:cNvPr id="5" name="Group 4"/>
          <p:cNvGrpSpPr/>
          <p:nvPr/>
        </p:nvGrpSpPr>
        <p:grpSpPr>
          <a:xfrm>
            <a:off x="272901" y="839688"/>
            <a:ext cx="2954966" cy="4375433"/>
            <a:chOff x="272901" y="1144488"/>
            <a:chExt cx="2954966" cy="4375433"/>
          </a:xfrm>
        </p:grpSpPr>
        <p:grpSp>
          <p:nvGrpSpPr>
            <p:cNvPr id="4" name="Group 3"/>
            <p:cNvGrpSpPr/>
            <p:nvPr/>
          </p:nvGrpSpPr>
          <p:grpSpPr>
            <a:xfrm>
              <a:off x="272901" y="1144488"/>
              <a:ext cx="2954966" cy="4375433"/>
              <a:chOff x="272901" y="1144488"/>
              <a:chExt cx="2954966" cy="4375433"/>
            </a:xfrm>
          </p:grpSpPr>
          <p:pic>
            <p:nvPicPr>
              <p:cNvPr id="10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4800" y="1144488"/>
                <a:ext cx="2743200" cy="411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TextBox 48"/>
              <p:cNvSpPr txBox="1"/>
              <p:nvPr/>
            </p:nvSpPr>
            <p:spPr>
              <a:xfrm>
                <a:off x="272901" y="5205350"/>
                <a:ext cx="495300" cy="307777"/>
              </a:xfrm>
              <a:prstGeom prst="rect">
                <a:avLst/>
              </a:prstGeom>
              <a:noFill/>
              <a:ln w="12700">
                <a:noFill/>
              </a:ln>
            </p:spPr>
            <p:txBody>
              <a:bodyPr wrap="square" rtlCol="0">
                <a:spAutoFit/>
              </a:bodyPr>
              <a:lstStyle/>
              <a:p>
                <a:pPr algn="ctr"/>
                <a:r>
                  <a:rPr lang="en-US" sz="1400" b="1" dirty="0" smtClean="0"/>
                  <a:t>275</a:t>
                </a:r>
                <a:endParaRPr lang="en-US" sz="1400" b="1" dirty="0"/>
              </a:p>
            </p:txBody>
          </p:sp>
          <p:sp>
            <p:nvSpPr>
              <p:cNvPr id="50" name="TextBox 49"/>
              <p:cNvSpPr txBox="1"/>
              <p:nvPr/>
            </p:nvSpPr>
            <p:spPr>
              <a:xfrm>
                <a:off x="762000" y="5208327"/>
                <a:ext cx="495300" cy="307777"/>
              </a:xfrm>
              <a:prstGeom prst="rect">
                <a:avLst/>
              </a:prstGeom>
              <a:noFill/>
              <a:ln w="12700">
                <a:noFill/>
              </a:ln>
            </p:spPr>
            <p:txBody>
              <a:bodyPr wrap="square" rtlCol="0">
                <a:spAutoFit/>
              </a:bodyPr>
              <a:lstStyle/>
              <a:p>
                <a:pPr algn="ctr"/>
                <a:r>
                  <a:rPr lang="en-US" sz="1400" b="1" dirty="0" smtClean="0"/>
                  <a:t>280</a:t>
                </a:r>
                <a:endParaRPr lang="en-US" sz="1400" b="1" dirty="0"/>
              </a:p>
            </p:txBody>
          </p:sp>
          <p:sp>
            <p:nvSpPr>
              <p:cNvPr id="51" name="TextBox 50"/>
              <p:cNvSpPr txBox="1"/>
              <p:nvPr/>
            </p:nvSpPr>
            <p:spPr>
              <a:xfrm>
                <a:off x="1257300" y="5205350"/>
                <a:ext cx="495300" cy="307777"/>
              </a:xfrm>
              <a:prstGeom prst="rect">
                <a:avLst/>
              </a:prstGeom>
              <a:noFill/>
              <a:ln w="12700">
                <a:noFill/>
              </a:ln>
            </p:spPr>
            <p:txBody>
              <a:bodyPr wrap="square" rtlCol="0">
                <a:spAutoFit/>
              </a:bodyPr>
              <a:lstStyle/>
              <a:p>
                <a:pPr algn="ctr"/>
                <a:r>
                  <a:rPr lang="en-US" sz="1400" b="1" dirty="0" smtClean="0"/>
                  <a:t>285</a:t>
                </a:r>
                <a:endParaRPr lang="en-US" sz="1400" b="1" dirty="0"/>
              </a:p>
            </p:txBody>
          </p:sp>
          <p:sp>
            <p:nvSpPr>
              <p:cNvPr id="52" name="TextBox 51"/>
              <p:cNvSpPr txBox="1"/>
              <p:nvPr/>
            </p:nvSpPr>
            <p:spPr>
              <a:xfrm>
                <a:off x="2237267" y="5205350"/>
                <a:ext cx="495300" cy="307777"/>
              </a:xfrm>
              <a:prstGeom prst="rect">
                <a:avLst/>
              </a:prstGeom>
              <a:noFill/>
              <a:ln w="12700">
                <a:noFill/>
              </a:ln>
            </p:spPr>
            <p:txBody>
              <a:bodyPr wrap="square" rtlCol="0">
                <a:spAutoFit/>
              </a:bodyPr>
              <a:lstStyle/>
              <a:p>
                <a:pPr algn="ctr"/>
                <a:r>
                  <a:rPr lang="en-US" sz="1400" b="1" dirty="0" smtClean="0"/>
                  <a:t>295</a:t>
                </a:r>
                <a:endParaRPr lang="en-US" sz="1400" b="1" dirty="0"/>
              </a:p>
            </p:txBody>
          </p:sp>
          <p:sp>
            <p:nvSpPr>
              <p:cNvPr id="53" name="TextBox 52"/>
              <p:cNvSpPr txBox="1"/>
              <p:nvPr/>
            </p:nvSpPr>
            <p:spPr>
              <a:xfrm>
                <a:off x="1752600" y="5205350"/>
                <a:ext cx="495300" cy="307777"/>
              </a:xfrm>
              <a:prstGeom prst="rect">
                <a:avLst/>
              </a:prstGeom>
              <a:noFill/>
              <a:ln w="12700">
                <a:noFill/>
              </a:ln>
            </p:spPr>
            <p:txBody>
              <a:bodyPr wrap="square" rtlCol="0">
                <a:spAutoFit/>
              </a:bodyPr>
              <a:lstStyle/>
              <a:p>
                <a:pPr algn="ctr"/>
                <a:r>
                  <a:rPr lang="en-US" sz="1400" b="1" dirty="0" smtClean="0"/>
                  <a:t>290</a:t>
                </a:r>
                <a:endParaRPr lang="en-US" sz="1400" b="1" dirty="0"/>
              </a:p>
            </p:txBody>
          </p:sp>
          <p:sp>
            <p:nvSpPr>
              <p:cNvPr id="54" name="TextBox 53"/>
              <p:cNvSpPr txBox="1"/>
              <p:nvPr/>
            </p:nvSpPr>
            <p:spPr>
              <a:xfrm>
                <a:off x="2732567" y="5212144"/>
                <a:ext cx="495300" cy="307777"/>
              </a:xfrm>
              <a:prstGeom prst="rect">
                <a:avLst/>
              </a:prstGeom>
              <a:noFill/>
              <a:ln w="12700">
                <a:noFill/>
              </a:ln>
            </p:spPr>
            <p:txBody>
              <a:bodyPr wrap="square" rtlCol="0">
                <a:spAutoFit/>
              </a:bodyPr>
              <a:lstStyle/>
              <a:p>
                <a:pPr algn="ctr"/>
                <a:r>
                  <a:rPr lang="en-US" sz="1400" b="1" dirty="0" smtClean="0"/>
                  <a:t>300</a:t>
                </a:r>
                <a:endParaRPr lang="en-US" sz="1400" b="1" dirty="0"/>
              </a:p>
            </p:txBody>
          </p:sp>
        </p:grpSp>
        <p:pic>
          <p:nvPicPr>
            <p:cNvPr id="5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43093" y="1171193"/>
              <a:ext cx="591982" cy="15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Group 5"/>
          <p:cNvGrpSpPr/>
          <p:nvPr/>
        </p:nvGrpSpPr>
        <p:grpSpPr>
          <a:xfrm>
            <a:off x="6134099" y="4811639"/>
            <a:ext cx="876300" cy="611114"/>
            <a:chOff x="6248400" y="4619625"/>
            <a:chExt cx="876300" cy="611114"/>
          </a:xfrm>
        </p:grpSpPr>
        <p:sp>
          <p:nvSpPr>
            <p:cNvPr id="17" name="TextBox 16"/>
            <p:cNvSpPr txBox="1"/>
            <p:nvPr/>
          </p:nvSpPr>
          <p:spPr>
            <a:xfrm>
              <a:off x="6248400" y="4876800"/>
              <a:ext cx="876300" cy="353939"/>
            </a:xfrm>
            <a:prstGeom prst="rect">
              <a:avLst/>
            </a:prstGeom>
            <a:noFill/>
          </p:spPr>
          <p:txBody>
            <a:bodyPr wrap="square" lIns="76197" tIns="38098" rIns="76197" bIns="38098" rtlCol="0">
              <a:spAutoFit/>
            </a:bodyPr>
            <a:lstStyle/>
            <a:p>
              <a:pPr algn="ctr"/>
              <a:r>
                <a:rPr lang="en-US" b="1" dirty="0" smtClean="0"/>
                <a:t>Ouray</a:t>
              </a:r>
              <a:endParaRPr lang="en-US" b="1" dirty="0"/>
            </a:p>
          </p:txBody>
        </p:sp>
        <p:cxnSp>
          <p:nvCxnSpPr>
            <p:cNvPr id="20" name="Straight Arrow Connector 19"/>
            <p:cNvCxnSpPr/>
            <p:nvPr/>
          </p:nvCxnSpPr>
          <p:spPr>
            <a:xfrm flipH="1" flipV="1">
              <a:off x="6619875" y="4619625"/>
              <a:ext cx="57150" cy="35242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244471" y="0"/>
            <a:ext cx="8626744" cy="569383"/>
          </a:xfrm>
          <a:prstGeom prst="rect">
            <a:avLst/>
          </a:prstGeom>
          <a:noFill/>
        </p:spPr>
        <p:txBody>
          <a:bodyPr wrap="square" lIns="76197" tIns="38098" rIns="76197" bIns="38098" rtlCol="0">
            <a:spAutoFit/>
          </a:bodyPr>
          <a:lstStyle/>
          <a:p>
            <a:pPr algn="ctr"/>
            <a:r>
              <a:rPr lang="en-US" sz="3200" b="1" dirty="0" smtClean="0"/>
              <a:t>Simulated Uintah Basin Flow Features</a:t>
            </a:r>
            <a:endParaRPr lang="en-US" sz="3200" b="1" dirty="0"/>
          </a:p>
        </p:txBody>
      </p:sp>
      <p:sp>
        <p:nvSpPr>
          <p:cNvPr id="15" name="TextBox 14"/>
          <p:cNvSpPr txBox="1"/>
          <p:nvPr/>
        </p:nvSpPr>
        <p:spPr>
          <a:xfrm>
            <a:off x="4038600" y="449473"/>
            <a:ext cx="4953000" cy="384717"/>
          </a:xfrm>
          <a:prstGeom prst="rect">
            <a:avLst/>
          </a:prstGeom>
          <a:noFill/>
        </p:spPr>
        <p:txBody>
          <a:bodyPr wrap="square" lIns="76197" tIns="38098" rIns="76197" bIns="38098" rtlCol="0">
            <a:spAutoFit/>
          </a:bodyPr>
          <a:lstStyle/>
          <a:p>
            <a:pPr algn="ctr"/>
            <a:r>
              <a:rPr lang="en-US" sz="2000" b="1" dirty="0" smtClean="0"/>
              <a:t>Mean Zonal Wind - All Hours</a:t>
            </a:r>
            <a:endParaRPr lang="en-US" sz="2000" b="1" dirty="0"/>
          </a:p>
        </p:txBody>
      </p:sp>
      <p:sp>
        <p:nvSpPr>
          <p:cNvPr id="18" name="TextBox 17"/>
          <p:cNvSpPr txBox="1"/>
          <p:nvPr/>
        </p:nvSpPr>
        <p:spPr>
          <a:xfrm>
            <a:off x="0" y="5303732"/>
            <a:ext cx="9144000" cy="1554268"/>
          </a:xfrm>
          <a:prstGeom prst="rect">
            <a:avLst/>
          </a:prstGeom>
          <a:noFill/>
        </p:spPr>
        <p:txBody>
          <a:bodyPr wrap="square" lIns="76197" tIns="38098" rIns="76197" bIns="38098" rtlCol="0">
            <a:spAutoFit/>
          </a:bodyPr>
          <a:lstStyle/>
          <a:p>
            <a:pPr marL="342900" indent="-342900">
              <a:buFontTx/>
              <a:buChar char="-"/>
            </a:pPr>
            <a:r>
              <a:rPr lang="en-US" sz="2400" b="1" dirty="0"/>
              <a:t>Inversion/greatest stability typically between </a:t>
            </a:r>
            <a:r>
              <a:rPr lang="en-US" sz="2400" b="1" dirty="0" smtClean="0"/>
              <a:t>1800 </a:t>
            </a:r>
            <a:r>
              <a:rPr lang="en-US" sz="2400" b="1" dirty="0"/>
              <a:t>- </a:t>
            </a:r>
            <a:r>
              <a:rPr lang="en-US" sz="2400" b="1" dirty="0" smtClean="0"/>
              <a:t>2000 </a:t>
            </a:r>
            <a:r>
              <a:rPr lang="en-US" sz="2400" b="1" dirty="0"/>
              <a:t>m MSL</a:t>
            </a:r>
          </a:p>
          <a:p>
            <a:pPr marL="342900" indent="-342900">
              <a:buFontTx/>
              <a:buChar char="-"/>
            </a:pPr>
            <a:r>
              <a:rPr lang="en-US" sz="2400" b="1" dirty="0" smtClean="0"/>
              <a:t>Weak easterly flow exists within and below inversion layer</a:t>
            </a:r>
          </a:p>
          <a:p>
            <a:pPr marL="800100" lvl="1" indent="-342900">
              <a:buFontTx/>
              <a:buChar char="-"/>
            </a:pPr>
            <a:r>
              <a:rPr lang="en-US" sz="2400" b="1" dirty="0" smtClean="0"/>
              <a:t>Core greater than 0.5 m s</a:t>
            </a:r>
            <a:r>
              <a:rPr lang="en-US" sz="2400" b="1" baseline="30000" dirty="0" smtClean="0"/>
              <a:t>-1</a:t>
            </a:r>
          </a:p>
          <a:p>
            <a:pPr marL="800100" lvl="1" indent="-342900">
              <a:buFontTx/>
              <a:buChar char="-"/>
            </a:pPr>
            <a:r>
              <a:rPr lang="en-US" sz="2400" b="1" dirty="0" smtClean="0"/>
              <a:t>Likely important role in pollutant transport within the basin</a:t>
            </a:r>
          </a:p>
        </p:txBody>
      </p:sp>
      <p:sp>
        <p:nvSpPr>
          <p:cNvPr id="19" name="TextBox 18"/>
          <p:cNvSpPr txBox="1"/>
          <p:nvPr/>
        </p:nvSpPr>
        <p:spPr>
          <a:xfrm>
            <a:off x="250671" y="838200"/>
            <a:ext cx="1992797" cy="1308046"/>
          </a:xfrm>
          <a:prstGeom prst="rect">
            <a:avLst/>
          </a:prstGeom>
          <a:noFill/>
        </p:spPr>
        <p:txBody>
          <a:bodyPr wrap="square" lIns="76197" tIns="38098" rIns="76197" bIns="38098" rtlCol="0">
            <a:spAutoFit/>
          </a:bodyPr>
          <a:lstStyle/>
          <a:p>
            <a:pPr algn="ctr"/>
            <a:r>
              <a:rPr lang="en-US" sz="2000" b="1" dirty="0" smtClean="0"/>
              <a:t>Simulated</a:t>
            </a:r>
          </a:p>
          <a:p>
            <a:pPr algn="ctr"/>
            <a:r>
              <a:rPr lang="en-US" sz="2000" b="1" dirty="0" smtClean="0"/>
              <a:t>Mean Potential Temperature Profile at Ouray</a:t>
            </a:r>
            <a:endParaRPr lang="en-US" sz="2000" b="1" dirty="0"/>
          </a:p>
        </p:txBody>
      </p:sp>
      <p:cxnSp>
        <p:nvCxnSpPr>
          <p:cNvPr id="3" name="Straight Connector 2"/>
          <p:cNvCxnSpPr/>
          <p:nvPr/>
        </p:nvCxnSpPr>
        <p:spPr>
          <a:xfrm>
            <a:off x="609600" y="3415352"/>
            <a:ext cx="2514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9600" y="3991968"/>
            <a:ext cx="2514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343400" y="3415352"/>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43400" y="3991968"/>
            <a:ext cx="4114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600200" y="3415352"/>
            <a:ext cx="1371600" cy="569383"/>
          </a:xfrm>
          <a:prstGeom prst="rect">
            <a:avLst/>
          </a:prstGeom>
          <a:noFill/>
        </p:spPr>
        <p:txBody>
          <a:bodyPr wrap="square" lIns="76197" tIns="38098" rIns="76197" bIns="38098" rtlCol="0">
            <a:spAutoFit/>
          </a:bodyPr>
          <a:lstStyle/>
          <a:p>
            <a:pPr algn="ctr"/>
            <a:r>
              <a:rPr lang="en-US" sz="1600" b="1" dirty="0" smtClean="0"/>
              <a:t>Greatest Stability</a:t>
            </a:r>
            <a:endParaRPr lang="en-US" sz="1600" b="1" dirty="0"/>
          </a:p>
        </p:txBody>
      </p:sp>
      <p:grpSp>
        <p:nvGrpSpPr>
          <p:cNvPr id="7" name="Group 6"/>
          <p:cNvGrpSpPr/>
          <p:nvPr/>
        </p:nvGrpSpPr>
        <p:grpSpPr>
          <a:xfrm>
            <a:off x="4883623" y="1836237"/>
            <a:ext cx="2012477" cy="2041298"/>
            <a:chOff x="4883623" y="1836237"/>
            <a:chExt cx="2012477" cy="2041298"/>
          </a:xfrm>
        </p:grpSpPr>
        <p:sp>
          <p:nvSpPr>
            <p:cNvPr id="9" name="Right Arrow 8"/>
            <p:cNvSpPr/>
            <p:nvPr/>
          </p:nvSpPr>
          <p:spPr>
            <a:xfrm>
              <a:off x="4883623" y="1836237"/>
              <a:ext cx="762000" cy="3048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Arrow 23"/>
            <p:cNvSpPr/>
            <p:nvPr/>
          </p:nvSpPr>
          <p:spPr>
            <a:xfrm rot="10800000">
              <a:off x="6134100" y="3572735"/>
              <a:ext cx="762000" cy="3048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29</a:t>
            </a:fld>
            <a:endParaRPr lang="en-US" dirty="0"/>
          </a:p>
        </p:txBody>
      </p:sp>
      <p:sp>
        <p:nvSpPr>
          <p:cNvPr id="56" name="TextBox 55"/>
          <p:cNvSpPr txBox="1"/>
          <p:nvPr/>
        </p:nvSpPr>
        <p:spPr>
          <a:xfrm>
            <a:off x="8486909" y="505968"/>
            <a:ext cx="647947" cy="307777"/>
          </a:xfrm>
          <a:prstGeom prst="rect">
            <a:avLst/>
          </a:prstGeom>
          <a:noFill/>
          <a:ln w="12700">
            <a:noFill/>
          </a:ln>
        </p:spPr>
        <p:txBody>
          <a:bodyPr wrap="square" rtlCol="0">
            <a:spAutoFit/>
          </a:bodyPr>
          <a:lstStyle/>
          <a:p>
            <a:pPr algn="ctr"/>
            <a:r>
              <a:rPr lang="en-US" sz="1400" b="1" dirty="0" smtClean="0"/>
              <a:t>m s</a:t>
            </a:r>
            <a:r>
              <a:rPr lang="en-US" sz="1400" b="1" baseline="30000" dirty="0" smtClean="0"/>
              <a:t>-1</a:t>
            </a:r>
            <a:endParaRPr lang="en-US" sz="1400" b="1" baseline="30000" dirty="0"/>
          </a:p>
        </p:txBody>
      </p:sp>
    </p:spTree>
    <p:extLst>
      <p:ext uri="{BB962C8B-B14F-4D97-AF65-F5344CB8AC3E}">
        <p14:creationId xmlns:p14="http://schemas.microsoft.com/office/powerpoint/2010/main" val="38799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Background - Ozone &amp; Health</a:t>
            </a:r>
            <a:endParaRPr lang="en-US" sz="3200" b="1" dirty="0"/>
          </a:p>
        </p:txBody>
      </p:sp>
      <p:sp>
        <p:nvSpPr>
          <p:cNvPr id="11"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a:t>
            </a:fld>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105746" y="1066801"/>
            <a:ext cx="5038253"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667000" y="6488668"/>
            <a:ext cx="6477000" cy="338554"/>
          </a:xfrm>
          <a:prstGeom prst="rect">
            <a:avLst/>
          </a:prstGeom>
          <a:noFill/>
          <a:ln w="25400">
            <a:noFill/>
          </a:ln>
        </p:spPr>
        <p:txBody>
          <a:bodyPr wrap="square" rtlCol="0">
            <a:spAutoFit/>
          </a:bodyPr>
          <a:lstStyle/>
          <a:p>
            <a:r>
              <a:rPr lang="en-US" sz="1600" dirty="0" smtClean="0"/>
              <a:t>U.S. </a:t>
            </a:r>
            <a:r>
              <a:rPr lang="en-US" sz="1600" dirty="0"/>
              <a:t>EPA: </a:t>
            </a:r>
            <a:r>
              <a:rPr lang="en-US" sz="1600" dirty="0" smtClean="0"/>
              <a:t>http</a:t>
            </a:r>
            <a:r>
              <a:rPr lang="en-US" sz="1600" dirty="0"/>
              <a:t>://www.epa.gov/apti/ozonehealth/population.html</a:t>
            </a:r>
          </a:p>
        </p:txBody>
      </p:sp>
      <p:sp>
        <p:nvSpPr>
          <p:cNvPr id="13" name="TextBox 12"/>
          <p:cNvSpPr txBox="1"/>
          <p:nvPr/>
        </p:nvSpPr>
        <p:spPr>
          <a:xfrm>
            <a:off x="0" y="285486"/>
            <a:ext cx="4114800" cy="6355582"/>
          </a:xfrm>
          <a:prstGeom prst="rect">
            <a:avLst/>
          </a:prstGeom>
          <a:noFill/>
        </p:spPr>
        <p:txBody>
          <a:bodyPr wrap="square" lIns="76197" tIns="38098" rIns="76197" bIns="38098" rtlCol="0">
            <a:spAutoFit/>
          </a:bodyPr>
          <a:lstStyle/>
          <a:p>
            <a:pPr marL="285739" indent="-285739">
              <a:buFontTx/>
              <a:buChar char="-"/>
            </a:pPr>
            <a:endParaRPr lang="en-US" sz="2000" b="1" dirty="0" smtClean="0"/>
          </a:p>
          <a:p>
            <a:pPr marL="285739" indent="-285739">
              <a:buFontTx/>
              <a:buChar char="-"/>
            </a:pPr>
            <a:r>
              <a:rPr lang="en-US" sz="2400" b="1" dirty="0" smtClean="0"/>
              <a:t>Surface ozone is a significant health hazard to humans</a:t>
            </a:r>
          </a:p>
          <a:p>
            <a:pPr marL="742939" lvl="1" indent="-285739">
              <a:buFontTx/>
              <a:buChar char="-"/>
            </a:pPr>
            <a:r>
              <a:rPr lang="en-US" sz="2000" b="1" dirty="0" smtClean="0"/>
              <a:t>Respiratory irritation and inflammation</a:t>
            </a:r>
          </a:p>
          <a:p>
            <a:pPr marL="742939" lvl="1" indent="-285739">
              <a:buFontTx/>
              <a:buChar char="-"/>
            </a:pPr>
            <a:r>
              <a:rPr lang="en-US" sz="2000" b="1" dirty="0" smtClean="0"/>
              <a:t>Aggravated asthma</a:t>
            </a:r>
          </a:p>
          <a:p>
            <a:pPr marL="742939" lvl="1" indent="-285739">
              <a:buFontTx/>
              <a:buChar char="-"/>
            </a:pPr>
            <a:r>
              <a:rPr lang="en-US" sz="2000" b="1" dirty="0" smtClean="0"/>
              <a:t>Long-term lung damage</a:t>
            </a:r>
          </a:p>
          <a:p>
            <a:pPr marL="742939" lvl="1" indent="-285739">
              <a:buFontTx/>
              <a:buChar char="-"/>
            </a:pPr>
            <a:r>
              <a:rPr lang="en-US" sz="2000" b="1" dirty="0" smtClean="0"/>
              <a:t>Increased hospital admissions and ER visits</a:t>
            </a:r>
          </a:p>
          <a:p>
            <a:pPr marL="742939" lvl="1" indent="-285739">
              <a:buFontTx/>
              <a:buChar char="-"/>
            </a:pPr>
            <a:r>
              <a:rPr lang="en-US" sz="2000" b="1" dirty="0" smtClean="0"/>
              <a:t>Increased mortality</a:t>
            </a:r>
          </a:p>
          <a:p>
            <a:pPr marL="742939" lvl="1" indent="-285739">
              <a:buFontTx/>
              <a:buChar char="-"/>
            </a:pPr>
            <a:endParaRPr lang="en-US" sz="2000" b="1" dirty="0" smtClean="0"/>
          </a:p>
          <a:p>
            <a:pPr marL="285739" indent="-285739">
              <a:buFontTx/>
              <a:buChar char="-"/>
            </a:pPr>
            <a:r>
              <a:rPr lang="en-US" sz="2400" b="1" dirty="0" smtClean="0"/>
              <a:t>Younger adults more sensitive than older adults</a:t>
            </a:r>
          </a:p>
          <a:p>
            <a:endParaRPr lang="en-US" sz="2400" b="1" dirty="0"/>
          </a:p>
          <a:p>
            <a:pPr marL="285739" indent="-285739">
              <a:buFontTx/>
              <a:buChar char="-"/>
            </a:pPr>
            <a:r>
              <a:rPr lang="en-US" sz="2400" b="1" dirty="0" smtClean="0"/>
              <a:t>Background levels typically 20-45 ppb (U.S. EPA 2006)</a:t>
            </a:r>
          </a:p>
          <a:p>
            <a:pPr marL="742939" lvl="1" indent="-285739">
              <a:buFontTx/>
              <a:buChar char="-"/>
            </a:pPr>
            <a:endParaRPr lang="en-US" sz="2000" b="1" dirty="0" smtClean="0"/>
          </a:p>
          <a:p>
            <a:pPr marL="285739" indent="-285739">
              <a:buFontTx/>
              <a:buChar char="-"/>
            </a:pPr>
            <a:endParaRPr lang="en-US" sz="2000" b="1" dirty="0"/>
          </a:p>
          <a:p>
            <a:pPr marL="742920" lvl="1" indent="-285739">
              <a:buFontTx/>
              <a:buChar char="-"/>
            </a:pPr>
            <a:endParaRPr lang="en-US" sz="2000" b="1" dirty="0"/>
          </a:p>
        </p:txBody>
      </p:sp>
      <p:sp>
        <p:nvSpPr>
          <p:cNvPr id="7" name="TextBox 6"/>
          <p:cNvSpPr txBox="1"/>
          <p:nvPr/>
        </p:nvSpPr>
        <p:spPr>
          <a:xfrm>
            <a:off x="-9055" y="5867400"/>
            <a:ext cx="9153053" cy="815604"/>
          </a:xfrm>
          <a:prstGeom prst="rect">
            <a:avLst/>
          </a:prstGeom>
          <a:noFill/>
        </p:spPr>
        <p:txBody>
          <a:bodyPr wrap="square" lIns="76197" tIns="38098" rIns="76197" bIns="38098" rtlCol="0">
            <a:spAutoFit/>
          </a:bodyPr>
          <a:lstStyle/>
          <a:p>
            <a:pPr marL="285720" indent="-285739">
              <a:buFontTx/>
              <a:buChar char="-"/>
            </a:pPr>
            <a:r>
              <a:rPr lang="en-US" sz="2400" b="1" dirty="0" smtClean="0"/>
              <a:t>EPA National Ambient Air Quality Standard (NAAQS) is 75 ppb for an 8-hour average</a:t>
            </a:r>
            <a:endParaRPr lang="en-US" sz="2400" b="1" dirty="0"/>
          </a:p>
        </p:txBody>
      </p:sp>
    </p:spTree>
    <p:extLst>
      <p:ext uri="{BB962C8B-B14F-4D97-AF65-F5344CB8AC3E}">
        <p14:creationId xmlns:p14="http://schemas.microsoft.com/office/powerpoint/2010/main" val="1892724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30</a:t>
            </a:fld>
            <a:endParaRPr lang="en-US" dirty="0"/>
          </a:p>
        </p:txBody>
      </p:sp>
      <p:grpSp>
        <p:nvGrpSpPr>
          <p:cNvPr id="6" name="Group 5"/>
          <p:cNvGrpSpPr/>
          <p:nvPr/>
        </p:nvGrpSpPr>
        <p:grpSpPr>
          <a:xfrm>
            <a:off x="-42572" y="575070"/>
            <a:ext cx="9186573" cy="4454130"/>
            <a:chOff x="-42572" y="685800"/>
            <a:chExt cx="9186573" cy="4454130"/>
          </a:xfrm>
        </p:grpSpPr>
        <p:pic>
          <p:nvPicPr>
            <p:cNvPr id="5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57801" y="1019882"/>
              <a:ext cx="3886200" cy="3459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09600" y="1019882"/>
              <a:ext cx="3886200" cy="3459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42572" y="685800"/>
              <a:ext cx="9126967" cy="4452537"/>
              <a:chOff x="-42572" y="685800"/>
              <a:chExt cx="9126967" cy="4452537"/>
            </a:xfrm>
          </p:grpSpPr>
          <p:grpSp>
            <p:nvGrpSpPr>
              <p:cNvPr id="4" name="Group 3"/>
              <p:cNvGrpSpPr/>
              <p:nvPr/>
            </p:nvGrpSpPr>
            <p:grpSpPr>
              <a:xfrm>
                <a:off x="-42572" y="685800"/>
                <a:ext cx="9126967" cy="4452537"/>
                <a:chOff x="-42572" y="899295"/>
                <a:chExt cx="9126967" cy="4452537"/>
              </a:xfrm>
            </p:grpSpPr>
            <p:sp>
              <p:nvSpPr>
                <p:cNvPr id="9" name="TextBox 8"/>
                <p:cNvSpPr txBox="1"/>
                <p:nvPr/>
              </p:nvSpPr>
              <p:spPr>
                <a:xfrm>
                  <a:off x="609600" y="899295"/>
                  <a:ext cx="3833750" cy="400110"/>
                </a:xfrm>
                <a:prstGeom prst="rect">
                  <a:avLst/>
                </a:prstGeom>
                <a:noFill/>
                <a:ln w="25400">
                  <a:noFill/>
                </a:ln>
              </p:spPr>
              <p:txBody>
                <a:bodyPr wrap="square" rtlCol="0">
                  <a:spAutoFit/>
                </a:bodyPr>
                <a:lstStyle/>
                <a:p>
                  <a:pPr algn="ctr"/>
                  <a:r>
                    <a:rPr lang="en-US" sz="2000" b="1" dirty="0" smtClean="0"/>
                    <a:t>Daytime (0800 - 1700 MST)</a:t>
                  </a:r>
                </a:p>
              </p:txBody>
            </p:sp>
            <p:sp>
              <p:nvSpPr>
                <p:cNvPr id="10" name="TextBox 9"/>
                <p:cNvSpPr txBox="1"/>
                <p:nvPr/>
              </p:nvSpPr>
              <p:spPr>
                <a:xfrm>
                  <a:off x="5257800" y="899295"/>
                  <a:ext cx="3826595" cy="400110"/>
                </a:xfrm>
                <a:prstGeom prst="rect">
                  <a:avLst/>
                </a:prstGeom>
                <a:noFill/>
                <a:ln w="25400">
                  <a:noFill/>
                </a:ln>
              </p:spPr>
              <p:txBody>
                <a:bodyPr wrap="square" rtlCol="0">
                  <a:spAutoFit/>
                </a:bodyPr>
                <a:lstStyle/>
                <a:p>
                  <a:pPr algn="ctr"/>
                  <a:r>
                    <a:rPr lang="en-US" sz="2000" b="1" dirty="0" smtClean="0"/>
                    <a:t>Nighttime (1800 - 0700 MST)</a:t>
                  </a:r>
                </a:p>
              </p:txBody>
            </p:sp>
            <p:grpSp>
              <p:nvGrpSpPr>
                <p:cNvPr id="2" name="Group 1"/>
                <p:cNvGrpSpPr>
                  <a:grpSpLocks noChangeAspect="1"/>
                </p:cNvGrpSpPr>
                <p:nvPr/>
              </p:nvGrpSpPr>
              <p:grpSpPr>
                <a:xfrm>
                  <a:off x="4545090" y="1150951"/>
                  <a:ext cx="788911" cy="3658398"/>
                  <a:chOff x="-37661" y="855949"/>
                  <a:chExt cx="937928" cy="4349431"/>
                </a:xfrm>
              </p:grpSpPr>
              <p:sp>
                <p:nvSpPr>
                  <p:cNvPr id="33" name="TextBox 32"/>
                  <p:cNvSpPr txBox="1"/>
                  <p:nvPr/>
                </p:nvSpPr>
                <p:spPr>
                  <a:xfrm>
                    <a:off x="372900" y="1834518"/>
                    <a:ext cx="527367" cy="365913"/>
                  </a:xfrm>
                  <a:prstGeom prst="rect">
                    <a:avLst/>
                  </a:prstGeom>
                  <a:noFill/>
                  <a:ln w="12700">
                    <a:noFill/>
                  </a:ln>
                </p:spPr>
                <p:txBody>
                  <a:bodyPr wrap="square" rtlCol="0">
                    <a:spAutoFit/>
                  </a:bodyPr>
                  <a:lstStyle/>
                  <a:p>
                    <a:r>
                      <a:rPr lang="en-US" sz="1400" b="1" dirty="0" smtClean="0"/>
                      <a:t>2.6</a:t>
                    </a:r>
                    <a:endParaRPr lang="en-US" sz="1400" b="1" dirty="0"/>
                  </a:p>
                </p:txBody>
              </p:sp>
              <p:sp>
                <p:nvSpPr>
                  <p:cNvPr id="34" name="TextBox 33"/>
                  <p:cNvSpPr txBox="1"/>
                  <p:nvPr/>
                </p:nvSpPr>
                <p:spPr>
                  <a:xfrm>
                    <a:off x="372899" y="855949"/>
                    <a:ext cx="527367" cy="365913"/>
                  </a:xfrm>
                  <a:prstGeom prst="rect">
                    <a:avLst/>
                  </a:prstGeom>
                  <a:noFill/>
                  <a:ln w="12700">
                    <a:noFill/>
                  </a:ln>
                </p:spPr>
                <p:txBody>
                  <a:bodyPr wrap="square" rtlCol="0">
                    <a:spAutoFit/>
                  </a:bodyPr>
                  <a:lstStyle/>
                  <a:p>
                    <a:r>
                      <a:rPr lang="en-US" sz="1400" b="1" dirty="0" smtClean="0"/>
                      <a:t>3.0</a:t>
                    </a:r>
                    <a:endParaRPr lang="en-US" sz="1400" b="1" dirty="0"/>
                  </a:p>
                </p:txBody>
              </p:sp>
              <p:sp>
                <p:nvSpPr>
                  <p:cNvPr id="35" name="TextBox 34"/>
                  <p:cNvSpPr txBox="1"/>
                  <p:nvPr/>
                </p:nvSpPr>
                <p:spPr>
                  <a:xfrm>
                    <a:off x="372900" y="2849951"/>
                    <a:ext cx="527367" cy="365913"/>
                  </a:xfrm>
                  <a:prstGeom prst="rect">
                    <a:avLst/>
                  </a:prstGeom>
                  <a:noFill/>
                  <a:ln w="12700">
                    <a:noFill/>
                  </a:ln>
                </p:spPr>
                <p:txBody>
                  <a:bodyPr wrap="square" rtlCol="0">
                    <a:spAutoFit/>
                  </a:bodyPr>
                  <a:lstStyle/>
                  <a:p>
                    <a:r>
                      <a:rPr lang="en-US" sz="1400" b="1" dirty="0" smtClean="0"/>
                      <a:t>2.2</a:t>
                    </a:r>
                    <a:endParaRPr lang="en-US" sz="1400" b="1" dirty="0"/>
                  </a:p>
                </p:txBody>
              </p:sp>
              <p:sp>
                <p:nvSpPr>
                  <p:cNvPr id="36" name="TextBox 35"/>
                  <p:cNvSpPr txBox="1"/>
                  <p:nvPr/>
                </p:nvSpPr>
                <p:spPr>
                  <a:xfrm>
                    <a:off x="372900" y="3842939"/>
                    <a:ext cx="527367" cy="365913"/>
                  </a:xfrm>
                  <a:prstGeom prst="rect">
                    <a:avLst/>
                  </a:prstGeom>
                  <a:noFill/>
                  <a:ln w="12700">
                    <a:noFill/>
                  </a:ln>
                </p:spPr>
                <p:txBody>
                  <a:bodyPr wrap="square" rtlCol="0">
                    <a:spAutoFit/>
                  </a:bodyPr>
                  <a:lstStyle/>
                  <a:p>
                    <a:r>
                      <a:rPr lang="en-US" sz="1400" b="1" dirty="0" smtClean="0"/>
                      <a:t>1.8</a:t>
                    </a:r>
                    <a:endParaRPr lang="en-US" sz="1400" b="1" dirty="0"/>
                  </a:p>
                </p:txBody>
              </p:sp>
              <p:sp>
                <p:nvSpPr>
                  <p:cNvPr id="37" name="TextBox 36"/>
                  <p:cNvSpPr txBox="1"/>
                  <p:nvPr/>
                </p:nvSpPr>
                <p:spPr>
                  <a:xfrm>
                    <a:off x="372900" y="2334749"/>
                    <a:ext cx="527367" cy="365913"/>
                  </a:xfrm>
                  <a:prstGeom prst="rect">
                    <a:avLst/>
                  </a:prstGeom>
                  <a:noFill/>
                  <a:ln w="12700">
                    <a:noFill/>
                  </a:ln>
                </p:spPr>
                <p:txBody>
                  <a:bodyPr wrap="square" rtlCol="0">
                    <a:spAutoFit/>
                  </a:bodyPr>
                  <a:lstStyle/>
                  <a:p>
                    <a:r>
                      <a:rPr lang="en-US" sz="1400" b="1" dirty="0" smtClean="0"/>
                      <a:t>2.4</a:t>
                    </a:r>
                    <a:endParaRPr lang="en-US" sz="1400" b="1" dirty="0"/>
                  </a:p>
                </p:txBody>
              </p:sp>
              <p:sp>
                <p:nvSpPr>
                  <p:cNvPr id="38" name="TextBox 37"/>
                  <p:cNvSpPr txBox="1"/>
                  <p:nvPr/>
                </p:nvSpPr>
                <p:spPr>
                  <a:xfrm>
                    <a:off x="372900" y="1328769"/>
                    <a:ext cx="527367" cy="365913"/>
                  </a:xfrm>
                  <a:prstGeom prst="rect">
                    <a:avLst/>
                  </a:prstGeom>
                  <a:noFill/>
                  <a:ln w="12700">
                    <a:noFill/>
                  </a:ln>
                </p:spPr>
                <p:txBody>
                  <a:bodyPr wrap="square" rtlCol="0">
                    <a:spAutoFit/>
                  </a:bodyPr>
                  <a:lstStyle/>
                  <a:p>
                    <a:r>
                      <a:rPr lang="en-US" sz="1400" b="1" dirty="0" smtClean="0"/>
                      <a:t>2.8</a:t>
                    </a:r>
                    <a:endParaRPr lang="en-US" sz="1400" b="1" dirty="0"/>
                  </a:p>
                </p:txBody>
              </p:sp>
              <p:sp>
                <p:nvSpPr>
                  <p:cNvPr id="39" name="TextBox 38"/>
                  <p:cNvSpPr txBox="1"/>
                  <p:nvPr/>
                </p:nvSpPr>
                <p:spPr>
                  <a:xfrm>
                    <a:off x="372900" y="3342708"/>
                    <a:ext cx="527367" cy="365913"/>
                  </a:xfrm>
                  <a:prstGeom prst="rect">
                    <a:avLst/>
                  </a:prstGeom>
                  <a:noFill/>
                  <a:ln w="12700">
                    <a:noFill/>
                  </a:ln>
                </p:spPr>
                <p:txBody>
                  <a:bodyPr wrap="square" rtlCol="0">
                    <a:spAutoFit/>
                  </a:bodyPr>
                  <a:lstStyle/>
                  <a:p>
                    <a:r>
                      <a:rPr lang="en-US" sz="1400" b="1" dirty="0" smtClean="0"/>
                      <a:t>2.0</a:t>
                    </a:r>
                    <a:endParaRPr lang="en-US" sz="1400" b="1" dirty="0"/>
                  </a:p>
                </p:txBody>
              </p:sp>
              <p:sp>
                <p:nvSpPr>
                  <p:cNvPr id="40" name="TextBox 39"/>
                  <p:cNvSpPr txBox="1"/>
                  <p:nvPr/>
                </p:nvSpPr>
                <p:spPr>
                  <a:xfrm>
                    <a:off x="372900" y="4348688"/>
                    <a:ext cx="527367" cy="365913"/>
                  </a:xfrm>
                  <a:prstGeom prst="rect">
                    <a:avLst/>
                  </a:prstGeom>
                  <a:noFill/>
                  <a:ln w="12700">
                    <a:noFill/>
                  </a:ln>
                </p:spPr>
                <p:txBody>
                  <a:bodyPr wrap="square" rtlCol="0">
                    <a:spAutoFit/>
                  </a:bodyPr>
                  <a:lstStyle/>
                  <a:p>
                    <a:r>
                      <a:rPr lang="en-US" sz="1400" b="1" dirty="0" smtClean="0"/>
                      <a:t>1.6</a:t>
                    </a:r>
                    <a:endParaRPr lang="en-US" sz="1400" b="1" dirty="0"/>
                  </a:p>
                </p:txBody>
              </p:sp>
              <p:sp>
                <p:nvSpPr>
                  <p:cNvPr id="41" name="TextBox 40"/>
                  <p:cNvSpPr txBox="1"/>
                  <p:nvPr/>
                </p:nvSpPr>
                <p:spPr>
                  <a:xfrm rot="16200000">
                    <a:off x="-541259" y="3024812"/>
                    <a:ext cx="1409700" cy="402503"/>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42" name="TextBox 41"/>
                  <p:cNvSpPr txBox="1"/>
                  <p:nvPr/>
                </p:nvSpPr>
                <p:spPr>
                  <a:xfrm>
                    <a:off x="369924" y="4839467"/>
                    <a:ext cx="527367" cy="365913"/>
                  </a:xfrm>
                  <a:prstGeom prst="rect">
                    <a:avLst/>
                  </a:prstGeom>
                  <a:noFill/>
                  <a:ln w="12700">
                    <a:noFill/>
                  </a:ln>
                </p:spPr>
                <p:txBody>
                  <a:bodyPr wrap="square" rtlCol="0">
                    <a:spAutoFit/>
                  </a:bodyPr>
                  <a:lstStyle/>
                  <a:p>
                    <a:r>
                      <a:rPr lang="en-US" sz="1400" b="1" dirty="0" smtClean="0"/>
                      <a:t>1.4</a:t>
                    </a:r>
                    <a:endParaRPr lang="en-US" sz="1400" b="1" dirty="0"/>
                  </a:p>
                </p:txBody>
              </p:sp>
            </p:grpSp>
            <p:sp>
              <p:nvSpPr>
                <p:cNvPr id="53" name="TextBox 52"/>
                <p:cNvSpPr txBox="1"/>
                <p:nvPr/>
              </p:nvSpPr>
              <p:spPr>
                <a:xfrm rot="16200000">
                  <a:off x="-467221" y="2960325"/>
                  <a:ext cx="1187851" cy="338554"/>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68" name="TextBox 67"/>
                <p:cNvSpPr txBox="1"/>
                <p:nvPr/>
              </p:nvSpPr>
              <p:spPr>
                <a:xfrm>
                  <a:off x="4419600" y="5041075"/>
                  <a:ext cx="419100"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69" name="TextBox 68"/>
                <p:cNvSpPr txBox="1"/>
                <p:nvPr/>
              </p:nvSpPr>
              <p:spPr>
                <a:xfrm>
                  <a:off x="1600200" y="5041078"/>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70" name="TextBox 69"/>
                <p:cNvSpPr txBox="1"/>
                <p:nvPr/>
              </p:nvSpPr>
              <p:spPr>
                <a:xfrm>
                  <a:off x="2181225" y="5044055"/>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71" name="TextBox 70"/>
                <p:cNvSpPr txBox="1"/>
                <p:nvPr/>
              </p:nvSpPr>
              <p:spPr>
                <a:xfrm>
                  <a:off x="2733675" y="5041077"/>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72" name="TextBox 71"/>
                <p:cNvSpPr txBox="1"/>
                <p:nvPr/>
              </p:nvSpPr>
              <p:spPr>
                <a:xfrm>
                  <a:off x="3848100" y="5044055"/>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73" name="TextBox 72"/>
                <p:cNvSpPr txBox="1"/>
                <p:nvPr/>
              </p:nvSpPr>
              <p:spPr>
                <a:xfrm>
                  <a:off x="3295650" y="5044055"/>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grpSp>
          <p:sp>
            <p:nvSpPr>
              <p:cNvPr id="74" name="TextBox 73"/>
              <p:cNvSpPr txBox="1"/>
              <p:nvPr/>
            </p:nvSpPr>
            <p:spPr>
              <a:xfrm>
                <a:off x="1257053" y="4610932"/>
                <a:ext cx="647947" cy="307777"/>
              </a:xfrm>
              <a:prstGeom prst="rect">
                <a:avLst/>
              </a:prstGeom>
              <a:noFill/>
              <a:ln w="12700">
                <a:noFill/>
              </a:ln>
            </p:spPr>
            <p:txBody>
              <a:bodyPr wrap="square" rtlCol="0">
                <a:spAutoFit/>
              </a:bodyPr>
              <a:lstStyle/>
              <a:p>
                <a:pPr algn="ctr"/>
                <a:r>
                  <a:rPr lang="en-US" sz="1400" b="1" dirty="0" smtClean="0"/>
                  <a:t>m s</a:t>
                </a:r>
                <a:r>
                  <a:rPr lang="en-US" sz="1400" b="1" baseline="30000" dirty="0" smtClean="0"/>
                  <a:t>-1</a:t>
                </a:r>
                <a:endParaRPr lang="en-US" sz="1400" b="1" baseline="30000" dirty="0"/>
              </a:p>
            </p:txBody>
          </p:sp>
        </p:grpSp>
        <p:pic>
          <p:nvPicPr>
            <p:cNvPr id="5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1"/>
            <a:stretch/>
          </p:blipFill>
          <p:spPr bwMode="auto">
            <a:xfrm rot="5400000">
              <a:off x="4515474" y="1849213"/>
              <a:ext cx="289200" cy="576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Box 58"/>
            <p:cNvSpPr txBox="1"/>
            <p:nvPr/>
          </p:nvSpPr>
          <p:spPr>
            <a:xfrm>
              <a:off x="4981575" y="4829176"/>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60" name="TextBox 59"/>
            <p:cNvSpPr txBox="1"/>
            <p:nvPr/>
          </p:nvSpPr>
          <p:spPr>
            <a:xfrm>
              <a:off x="5543550" y="4832153"/>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61" name="TextBox 60"/>
            <p:cNvSpPr txBox="1"/>
            <p:nvPr/>
          </p:nvSpPr>
          <p:spPr>
            <a:xfrm>
              <a:off x="6105525" y="4829175"/>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62" name="TextBox 61"/>
            <p:cNvSpPr txBox="1"/>
            <p:nvPr/>
          </p:nvSpPr>
          <p:spPr>
            <a:xfrm>
              <a:off x="7229475" y="4832153"/>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63" name="TextBox 62"/>
            <p:cNvSpPr txBox="1"/>
            <p:nvPr/>
          </p:nvSpPr>
          <p:spPr>
            <a:xfrm>
              <a:off x="6677025" y="4832153"/>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64" name="TextBox 63"/>
            <p:cNvSpPr txBox="1"/>
            <p:nvPr/>
          </p:nvSpPr>
          <p:spPr>
            <a:xfrm>
              <a:off x="254854" y="1761245"/>
              <a:ext cx="443579" cy="307777"/>
            </a:xfrm>
            <a:prstGeom prst="rect">
              <a:avLst/>
            </a:prstGeom>
            <a:noFill/>
            <a:ln w="12700">
              <a:noFill/>
            </a:ln>
          </p:spPr>
          <p:txBody>
            <a:bodyPr wrap="square" rtlCol="0">
              <a:spAutoFit/>
            </a:bodyPr>
            <a:lstStyle/>
            <a:p>
              <a:r>
                <a:rPr lang="en-US" sz="1400" b="1" dirty="0" smtClean="0"/>
                <a:t>2.6</a:t>
              </a:r>
              <a:endParaRPr lang="en-US" sz="1400" b="1" dirty="0"/>
            </a:p>
          </p:txBody>
        </p:sp>
        <p:sp>
          <p:nvSpPr>
            <p:cNvPr id="75" name="TextBox 74"/>
            <p:cNvSpPr txBox="1"/>
            <p:nvPr/>
          </p:nvSpPr>
          <p:spPr>
            <a:xfrm>
              <a:off x="254853" y="938150"/>
              <a:ext cx="443579"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76" name="TextBox 75"/>
            <p:cNvSpPr txBox="1"/>
            <p:nvPr/>
          </p:nvSpPr>
          <p:spPr>
            <a:xfrm>
              <a:off x="254854" y="2615347"/>
              <a:ext cx="443579" cy="307777"/>
            </a:xfrm>
            <a:prstGeom prst="rect">
              <a:avLst/>
            </a:prstGeom>
            <a:noFill/>
            <a:ln w="12700">
              <a:noFill/>
            </a:ln>
          </p:spPr>
          <p:txBody>
            <a:bodyPr wrap="square" rtlCol="0">
              <a:spAutoFit/>
            </a:bodyPr>
            <a:lstStyle/>
            <a:p>
              <a:r>
                <a:rPr lang="en-US" sz="1400" b="1" dirty="0" smtClean="0"/>
                <a:t>2.2</a:t>
              </a:r>
              <a:endParaRPr lang="en-US" sz="1400" b="1" dirty="0"/>
            </a:p>
          </p:txBody>
        </p:sp>
        <p:sp>
          <p:nvSpPr>
            <p:cNvPr id="77" name="TextBox 76"/>
            <p:cNvSpPr txBox="1"/>
            <p:nvPr/>
          </p:nvSpPr>
          <p:spPr>
            <a:xfrm>
              <a:off x="254854" y="3450570"/>
              <a:ext cx="443579" cy="307777"/>
            </a:xfrm>
            <a:prstGeom prst="rect">
              <a:avLst/>
            </a:prstGeom>
            <a:noFill/>
            <a:ln w="12700">
              <a:noFill/>
            </a:ln>
          </p:spPr>
          <p:txBody>
            <a:bodyPr wrap="square" rtlCol="0">
              <a:spAutoFit/>
            </a:bodyPr>
            <a:lstStyle/>
            <a:p>
              <a:r>
                <a:rPr lang="en-US" sz="1400" b="1" dirty="0" smtClean="0"/>
                <a:t>1.8</a:t>
              </a:r>
              <a:endParaRPr lang="en-US" sz="1400" b="1" dirty="0"/>
            </a:p>
          </p:txBody>
        </p:sp>
        <p:sp>
          <p:nvSpPr>
            <p:cNvPr id="78" name="TextBox 77"/>
            <p:cNvSpPr txBox="1"/>
            <p:nvPr/>
          </p:nvSpPr>
          <p:spPr>
            <a:xfrm>
              <a:off x="254854" y="2182000"/>
              <a:ext cx="443579" cy="307777"/>
            </a:xfrm>
            <a:prstGeom prst="rect">
              <a:avLst/>
            </a:prstGeom>
            <a:noFill/>
            <a:ln w="12700">
              <a:noFill/>
            </a:ln>
          </p:spPr>
          <p:txBody>
            <a:bodyPr wrap="square" rtlCol="0">
              <a:spAutoFit/>
            </a:bodyPr>
            <a:lstStyle/>
            <a:p>
              <a:r>
                <a:rPr lang="en-US" sz="1400" b="1" dirty="0" smtClean="0"/>
                <a:t>2.4</a:t>
              </a:r>
              <a:endParaRPr lang="en-US" sz="1400" b="1" dirty="0"/>
            </a:p>
          </p:txBody>
        </p:sp>
        <p:sp>
          <p:nvSpPr>
            <p:cNvPr id="79" name="TextBox 78"/>
            <p:cNvSpPr txBox="1"/>
            <p:nvPr/>
          </p:nvSpPr>
          <p:spPr>
            <a:xfrm>
              <a:off x="254854" y="1335849"/>
              <a:ext cx="443579" cy="307777"/>
            </a:xfrm>
            <a:prstGeom prst="rect">
              <a:avLst/>
            </a:prstGeom>
            <a:noFill/>
            <a:ln w="12700">
              <a:noFill/>
            </a:ln>
          </p:spPr>
          <p:txBody>
            <a:bodyPr wrap="square" rtlCol="0">
              <a:spAutoFit/>
            </a:bodyPr>
            <a:lstStyle/>
            <a:p>
              <a:r>
                <a:rPr lang="en-US" sz="1400" b="1" dirty="0" smtClean="0"/>
                <a:t>2.8</a:t>
              </a:r>
              <a:endParaRPr lang="en-US" sz="1400" b="1" dirty="0"/>
            </a:p>
          </p:txBody>
        </p:sp>
        <p:sp>
          <p:nvSpPr>
            <p:cNvPr id="80" name="TextBox 79"/>
            <p:cNvSpPr txBox="1"/>
            <p:nvPr/>
          </p:nvSpPr>
          <p:spPr>
            <a:xfrm>
              <a:off x="254854" y="3029815"/>
              <a:ext cx="443579"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81" name="TextBox 80"/>
            <p:cNvSpPr txBox="1"/>
            <p:nvPr/>
          </p:nvSpPr>
          <p:spPr>
            <a:xfrm>
              <a:off x="254854" y="3875966"/>
              <a:ext cx="443579" cy="307777"/>
            </a:xfrm>
            <a:prstGeom prst="rect">
              <a:avLst/>
            </a:prstGeom>
            <a:noFill/>
            <a:ln w="12700">
              <a:noFill/>
            </a:ln>
          </p:spPr>
          <p:txBody>
            <a:bodyPr wrap="square" rtlCol="0">
              <a:spAutoFit/>
            </a:bodyPr>
            <a:lstStyle/>
            <a:p>
              <a:r>
                <a:rPr lang="en-US" sz="1400" b="1" dirty="0" smtClean="0"/>
                <a:t>1.6</a:t>
              </a:r>
              <a:endParaRPr lang="en-US" sz="1400" b="1" dirty="0"/>
            </a:p>
          </p:txBody>
        </p:sp>
        <p:sp>
          <p:nvSpPr>
            <p:cNvPr id="82" name="TextBox 81"/>
            <p:cNvSpPr txBox="1"/>
            <p:nvPr/>
          </p:nvSpPr>
          <p:spPr>
            <a:xfrm>
              <a:off x="252350" y="4288771"/>
              <a:ext cx="443579" cy="307777"/>
            </a:xfrm>
            <a:prstGeom prst="rect">
              <a:avLst/>
            </a:prstGeom>
            <a:noFill/>
            <a:ln w="12700">
              <a:noFill/>
            </a:ln>
          </p:spPr>
          <p:txBody>
            <a:bodyPr wrap="square" rtlCol="0">
              <a:spAutoFit/>
            </a:bodyPr>
            <a:lstStyle/>
            <a:p>
              <a:r>
                <a:rPr lang="en-US" sz="1400" b="1" dirty="0" smtClean="0"/>
                <a:t>1.4</a:t>
              </a:r>
              <a:endParaRPr lang="en-US" sz="1400" b="1" dirty="0"/>
            </a:p>
          </p:txBody>
        </p:sp>
      </p:grpSp>
      <p:cxnSp>
        <p:nvCxnSpPr>
          <p:cNvPr id="83" name="Straight Arrow Connector 82"/>
          <p:cNvCxnSpPr/>
          <p:nvPr/>
        </p:nvCxnSpPr>
        <p:spPr>
          <a:xfrm flipV="1">
            <a:off x="3028950" y="3666609"/>
            <a:ext cx="685800" cy="3200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5972175" y="3731015"/>
            <a:ext cx="685800" cy="32007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a:off x="7648575" y="3663539"/>
            <a:ext cx="685800" cy="320078"/>
          </a:xfrm>
          <a:prstGeom prst="straightConnector1">
            <a:avLst/>
          </a:prstGeom>
          <a:ln w="25400">
            <a:solidFill>
              <a:srgbClr val="26429A"/>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1327743" y="3663539"/>
            <a:ext cx="374517" cy="191301"/>
          </a:xfrm>
          <a:prstGeom prst="straightConnector1">
            <a:avLst/>
          </a:prstGeom>
          <a:ln w="25400">
            <a:solidFill>
              <a:srgbClr val="26429A"/>
            </a:solidFill>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5412057" y="3774017"/>
            <a:ext cx="1213069" cy="569383"/>
          </a:xfrm>
          <a:prstGeom prst="rect">
            <a:avLst/>
          </a:prstGeom>
          <a:noFill/>
        </p:spPr>
        <p:txBody>
          <a:bodyPr wrap="square" lIns="76197" tIns="38098" rIns="76197" bIns="38098" rtlCol="0">
            <a:spAutoFit/>
          </a:bodyPr>
          <a:lstStyle/>
          <a:p>
            <a:r>
              <a:rPr lang="en-US" sz="1600" b="1" dirty="0" smtClean="0"/>
              <a:t>diurnal</a:t>
            </a:r>
          </a:p>
          <a:p>
            <a:r>
              <a:rPr lang="en-US" sz="1600" b="1" dirty="0" smtClean="0"/>
              <a:t>flows</a:t>
            </a:r>
            <a:endParaRPr lang="en-US" sz="1600" b="1" dirty="0"/>
          </a:p>
        </p:txBody>
      </p:sp>
      <p:sp>
        <p:nvSpPr>
          <p:cNvPr id="89" name="TextBox 88"/>
          <p:cNvSpPr txBox="1"/>
          <p:nvPr/>
        </p:nvSpPr>
        <p:spPr>
          <a:xfrm>
            <a:off x="244471" y="0"/>
            <a:ext cx="8626744" cy="569383"/>
          </a:xfrm>
          <a:prstGeom prst="rect">
            <a:avLst/>
          </a:prstGeom>
          <a:noFill/>
        </p:spPr>
        <p:txBody>
          <a:bodyPr wrap="square" lIns="76197" tIns="38098" rIns="76197" bIns="38098" rtlCol="0">
            <a:spAutoFit/>
          </a:bodyPr>
          <a:lstStyle/>
          <a:p>
            <a:pPr algn="ctr"/>
            <a:r>
              <a:rPr lang="en-US" sz="3200" b="1" dirty="0" smtClean="0"/>
              <a:t>Simulated Uintah Basin Flow Features</a:t>
            </a:r>
            <a:endParaRPr lang="en-US" sz="3200" b="1" dirty="0"/>
          </a:p>
        </p:txBody>
      </p:sp>
      <p:sp>
        <p:nvSpPr>
          <p:cNvPr id="90" name="TextBox 89"/>
          <p:cNvSpPr txBox="1"/>
          <p:nvPr/>
        </p:nvSpPr>
        <p:spPr>
          <a:xfrm>
            <a:off x="-1" y="5105400"/>
            <a:ext cx="9144001" cy="1554268"/>
          </a:xfrm>
          <a:prstGeom prst="rect">
            <a:avLst/>
          </a:prstGeom>
          <a:noFill/>
        </p:spPr>
        <p:txBody>
          <a:bodyPr wrap="square" lIns="76197" tIns="38098" rIns="76197" bIns="38098" rtlCol="0">
            <a:spAutoFit/>
          </a:bodyPr>
          <a:lstStyle/>
          <a:p>
            <a:pPr marL="342900" indent="-342900">
              <a:buFontTx/>
              <a:buChar char="-"/>
            </a:pPr>
            <a:r>
              <a:rPr lang="en-US" sz="2400" b="1" dirty="0" smtClean="0"/>
              <a:t>Easterly flow stronger during the day, weaker at night</a:t>
            </a:r>
          </a:p>
          <a:p>
            <a:pPr marL="800100" lvl="1" indent="-342900">
              <a:buFontTx/>
              <a:buChar char="-"/>
            </a:pPr>
            <a:r>
              <a:rPr lang="en-US" sz="2400" b="1" dirty="0" smtClean="0"/>
              <a:t>Indicates thermal gradients likely the main driver</a:t>
            </a:r>
          </a:p>
          <a:p>
            <a:pPr marL="800100" lvl="1" indent="-342900">
              <a:buFontTx/>
              <a:buChar char="-"/>
            </a:pPr>
            <a:r>
              <a:rPr lang="en-US" sz="2400" b="1" dirty="0" smtClean="0"/>
              <a:t>Core winds greater than 1 m s</a:t>
            </a:r>
            <a:r>
              <a:rPr lang="en-US" sz="2400" b="1" baseline="30000" dirty="0" smtClean="0"/>
              <a:t>-1</a:t>
            </a:r>
            <a:r>
              <a:rPr lang="en-US" sz="2400" b="1" dirty="0" smtClean="0"/>
              <a:t> during the day</a:t>
            </a:r>
          </a:p>
          <a:p>
            <a:pPr marL="342900" indent="-342900">
              <a:buFontTx/>
              <a:buChar char="-"/>
            </a:pPr>
            <a:r>
              <a:rPr lang="en-US" sz="2400" b="1" dirty="0" smtClean="0"/>
              <a:t>Diurnal flows apparent in day/night plots</a:t>
            </a:r>
          </a:p>
        </p:txBody>
      </p:sp>
      <p:grpSp>
        <p:nvGrpSpPr>
          <p:cNvPr id="3" name="Group 2"/>
          <p:cNvGrpSpPr/>
          <p:nvPr/>
        </p:nvGrpSpPr>
        <p:grpSpPr>
          <a:xfrm>
            <a:off x="1428750" y="1531437"/>
            <a:ext cx="6429375" cy="2034107"/>
            <a:chOff x="1428750" y="1531437"/>
            <a:chExt cx="6429375" cy="2034107"/>
          </a:xfrm>
        </p:grpSpPr>
        <p:sp>
          <p:nvSpPr>
            <p:cNvPr id="52" name="Right Arrow 51"/>
            <p:cNvSpPr/>
            <p:nvPr/>
          </p:nvSpPr>
          <p:spPr>
            <a:xfrm>
              <a:off x="1428750" y="1531437"/>
              <a:ext cx="762000" cy="3048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Arrow 53"/>
            <p:cNvSpPr/>
            <p:nvPr/>
          </p:nvSpPr>
          <p:spPr>
            <a:xfrm rot="10800000">
              <a:off x="7096125" y="3260744"/>
              <a:ext cx="762000" cy="3048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ight Arrow 54"/>
            <p:cNvSpPr/>
            <p:nvPr/>
          </p:nvSpPr>
          <p:spPr>
            <a:xfrm>
              <a:off x="5895975" y="1532896"/>
              <a:ext cx="762000" cy="3048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Arrow 64"/>
            <p:cNvSpPr/>
            <p:nvPr/>
          </p:nvSpPr>
          <p:spPr>
            <a:xfrm rot="10800000">
              <a:off x="2288845" y="3181284"/>
              <a:ext cx="762000" cy="3048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1505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par>
                                <p:cTn id="15" presetID="53" presetClass="entr" presetSubtype="16"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p:cTn id="17" dur="500" fill="hold"/>
                                        <p:tgtEl>
                                          <p:spTgt spid="84"/>
                                        </p:tgtEl>
                                        <p:attrNameLst>
                                          <p:attrName>ppt_w</p:attrName>
                                        </p:attrNameLst>
                                      </p:cBhvr>
                                      <p:tavLst>
                                        <p:tav tm="0">
                                          <p:val>
                                            <p:fltVal val="0"/>
                                          </p:val>
                                        </p:tav>
                                        <p:tav tm="100000">
                                          <p:val>
                                            <p:strVal val="#ppt_w"/>
                                          </p:val>
                                        </p:tav>
                                      </p:tavLst>
                                    </p:anim>
                                    <p:anim calcmode="lin" valueType="num">
                                      <p:cBhvr>
                                        <p:cTn id="18" dur="500" fill="hold"/>
                                        <p:tgtEl>
                                          <p:spTgt spid="84"/>
                                        </p:tgtEl>
                                        <p:attrNameLst>
                                          <p:attrName>ppt_h</p:attrName>
                                        </p:attrNameLst>
                                      </p:cBhvr>
                                      <p:tavLst>
                                        <p:tav tm="0">
                                          <p:val>
                                            <p:fltVal val="0"/>
                                          </p:val>
                                        </p:tav>
                                        <p:tav tm="100000">
                                          <p:val>
                                            <p:strVal val="#ppt_h"/>
                                          </p:val>
                                        </p:tav>
                                      </p:tavLst>
                                    </p:anim>
                                    <p:animEffect transition="in" filter="fade">
                                      <p:cBhvr>
                                        <p:cTn id="19" dur="500"/>
                                        <p:tgtEl>
                                          <p:spTgt spid="84"/>
                                        </p:tgtEl>
                                      </p:cBhvr>
                                    </p:animEffect>
                                  </p:childTnLst>
                                </p:cTn>
                              </p:par>
                              <p:par>
                                <p:cTn id="20" presetID="53" presetClass="entr" presetSubtype="16" fill="hold" nodeType="withEffect">
                                  <p:stCondLst>
                                    <p:cond delay="0"/>
                                  </p:stCondLst>
                                  <p:childTnLst>
                                    <p:set>
                                      <p:cBhvr>
                                        <p:cTn id="21" dur="1" fill="hold">
                                          <p:stCondLst>
                                            <p:cond delay="0"/>
                                          </p:stCondLst>
                                        </p:cTn>
                                        <p:tgtEl>
                                          <p:spTgt spid="85"/>
                                        </p:tgtEl>
                                        <p:attrNameLst>
                                          <p:attrName>style.visibility</p:attrName>
                                        </p:attrNameLst>
                                      </p:cBhvr>
                                      <p:to>
                                        <p:strVal val="visible"/>
                                      </p:to>
                                    </p:set>
                                    <p:anim calcmode="lin" valueType="num">
                                      <p:cBhvr>
                                        <p:cTn id="22" dur="500" fill="hold"/>
                                        <p:tgtEl>
                                          <p:spTgt spid="85"/>
                                        </p:tgtEl>
                                        <p:attrNameLst>
                                          <p:attrName>ppt_w</p:attrName>
                                        </p:attrNameLst>
                                      </p:cBhvr>
                                      <p:tavLst>
                                        <p:tav tm="0">
                                          <p:val>
                                            <p:fltVal val="0"/>
                                          </p:val>
                                        </p:tav>
                                        <p:tav tm="100000">
                                          <p:val>
                                            <p:strVal val="#ppt_w"/>
                                          </p:val>
                                        </p:tav>
                                      </p:tavLst>
                                    </p:anim>
                                    <p:anim calcmode="lin" valueType="num">
                                      <p:cBhvr>
                                        <p:cTn id="23" dur="500" fill="hold"/>
                                        <p:tgtEl>
                                          <p:spTgt spid="85"/>
                                        </p:tgtEl>
                                        <p:attrNameLst>
                                          <p:attrName>ppt_h</p:attrName>
                                        </p:attrNameLst>
                                      </p:cBhvr>
                                      <p:tavLst>
                                        <p:tav tm="0">
                                          <p:val>
                                            <p:fltVal val="0"/>
                                          </p:val>
                                        </p:tav>
                                        <p:tav tm="100000">
                                          <p:val>
                                            <p:strVal val="#ppt_h"/>
                                          </p:val>
                                        </p:tav>
                                      </p:tavLst>
                                    </p:anim>
                                    <p:animEffect transition="in" filter="fade">
                                      <p:cBhvr>
                                        <p:cTn id="24" dur="500"/>
                                        <p:tgtEl>
                                          <p:spTgt spid="85"/>
                                        </p:tgtEl>
                                      </p:cBhvr>
                                    </p:animEffect>
                                  </p:childTnLst>
                                </p:cTn>
                              </p:par>
                              <p:par>
                                <p:cTn id="25" presetID="53" presetClass="entr" presetSubtype="16" fill="hold" nodeType="withEffect">
                                  <p:stCondLst>
                                    <p:cond delay="0"/>
                                  </p:stCondLst>
                                  <p:childTnLst>
                                    <p:set>
                                      <p:cBhvr>
                                        <p:cTn id="26" dur="1" fill="hold">
                                          <p:stCondLst>
                                            <p:cond delay="0"/>
                                          </p:stCondLst>
                                        </p:cTn>
                                        <p:tgtEl>
                                          <p:spTgt spid="86"/>
                                        </p:tgtEl>
                                        <p:attrNameLst>
                                          <p:attrName>style.visibility</p:attrName>
                                        </p:attrNameLst>
                                      </p:cBhvr>
                                      <p:to>
                                        <p:strVal val="visible"/>
                                      </p:to>
                                    </p:set>
                                    <p:anim calcmode="lin" valueType="num">
                                      <p:cBhvr>
                                        <p:cTn id="27" dur="500" fill="hold"/>
                                        <p:tgtEl>
                                          <p:spTgt spid="86"/>
                                        </p:tgtEl>
                                        <p:attrNameLst>
                                          <p:attrName>ppt_w</p:attrName>
                                        </p:attrNameLst>
                                      </p:cBhvr>
                                      <p:tavLst>
                                        <p:tav tm="0">
                                          <p:val>
                                            <p:fltVal val="0"/>
                                          </p:val>
                                        </p:tav>
                                        <p:tav tm="100000">
                                          <p:val>
                                            <p:strVal val="#ppt_w"/>
                                          </p:val>
                                        </p:tav>
                                      </p:tavLst>
                                    </p:anim>
                                    <p:anim calcmode="lin" valueType="num">
                                      <p:cBhvr>
                                        <p:cTn id="28" dur="500" fill="hold"/>
                                        <p:tgtEl>
                                          <p:spTgt spid="86"/>
                                        </p:tgtEl>
                                        <p:attrNameLst>
                                          <p:attrName>ppt_h</p:attrName>
                                        </p:attrNameLst>
                                      </p:cBhvr>
                                      <p:tavLst>
                                        <p:tav tm="0">
                                          <p:val>
                                            <p:fltVal val="0"/>
                                          </p:val>
                                        </p:tav>
                                        <p:tav tm="100000">
                                          <p:val>
                                            <p:strVal val="#ppt_h"/>
                                          </p:val>
                                        </p:tav>
                                      </p:tavLst>
                                    </p:anim>
                                    <p:animEffect transition="in" filter="fade">
                                      <p:cBhvr>
                                        <p:cTn id="29" dur="500"/>
                                        <p:tgtEl>
                                          <p:spTgt spid="8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8"/>
                                        </p:tgtEl>
                                        <p:attrNameLst>
                                          <p:attrName>style.visibility</p:attrName>
                                        </p:attrNameLst>
                                      </p:cBhvr>
                                      <p:to>
                                        <p:strVal val="visible"/>
                                      </p:to>
                                    </p:set>
                                    <p:anim calcmode="lin" valueType="num">
                                      <p:cBhvr>
                                        <p:cTn id="32" dur="500" fill="hold"/>
                                        <p:tgtEl>
                                          <p:spTgt spid="88"/>
                                        </p:tgtEl>
                                        <p:attrNameLst>
                                          <p:attrName>ppt_w</p:attrName>
                                        </p:attrNameLst>
                                      </p:cBhvr>
                                      <p:tavLst>
                                        <p:tav tm="0">
                                          <p:val>
                                            <p:fltVal val="0"/>
                                          </p:val>
                                        </p:tav>
                                        <p:tav tm="100000">
                                          <p:val>
                                            <p:strVal val="#ppt_w"/>
                                          </p:val>
                                        </p:tav>
                                      </p:tavLst>
                                    </p:anim>
                                    <p:anim calcmode="lin" valueType="num">
                                      <p:cBhvr>
                                        <p:cTn id="33" dur="500" fill="hold"/>
                                        <p:tgtEl>
                                          <p:spTgt spid="88"/>
                                        </p:tgtEl>
                                        <p:attrNameLst>
                                          <p:attrName>ppt_h</p:attrName>
                                        </p:attrNameLst>
                                      </p:cBhvr>
                                      <p:tavLst>
                                        <p:tav tm="0">
                                          <p:val>
                                            <p:fltVal val="0"/>
                                          </p:val>
                                        </p:tav>
                                        <p:tav tm="100000">
                                          <p:val>
                                            <p:strVal val="#ppt_h"/>
                                          </p:val>
                                        </p:tav>
                                      </p:tavLst>
                                    </p:anim>
                                    <p:animEffect transition="in" filter="fade">
                                      <p:cBhvr>
                                        <p:cTn id="34"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6850" y="909152"/>
            <a:ext cx="3802749" cy="3443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257801" y="909152"/>
            <a:ext cx="3826594" cy="345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31</a:t>
            </a:fld>
            <a:endParaRPr lang="en-US" dirty="0"/>
          </a:p>
        </p:txBody>
      </p:sp>
      <p:grpSp>
        <p:nvGrpSpPr>
          <p:cNvPr id="6" name="Group 5"/>
          <p:cNvGrpSpPr/>
          <p:nvPr/>
        </p:nvGrpSpPr>
        <p:grpSpPr>
          <a:xfrm>
            <a:off x="-42572" y="575070"/>
            <a:ext cx="9126967" cy="4454130"/>
            <a:chOff x="-42572" y="685800"/>
            <a:chExt cx="9126967" cy="4454130"/>
          </a:xfrm>
        </p:grpSpPr>
        <p:grpSp>
          <p:nvGrpSpPr>
            <p:cNvPr id="5" name="Group 4"/>
            <p:cNvGrpSpPr/>
            <p:nvPr/>
          </p:nvGrpSpPr>
          <p:grpSpPr>
            <a:xfrm>
              <a:off x="-42572" y="685800"/>
              <a:ext cx="9126967" cy="4452537"/>
              <a:chOff x="-42572" y="685800"/>
              <a:chExt cx="9126967" cy="4452537"/>
            </a:xfrm>
          </p:grpSpPr>
          <p:grpSp>
            <p:nvGrpSpPr>
              <p:cNvPr id="4" name="Group 3"/>
              <p:cNvGrpSpPr/>
              <p:nvPr/>
            </p:nvGrpSpPr>
            <p:grpSpPr>
              <a:xfrm>
                <a:off x="-42572" y="685800"/>
                <a:ext cx="9126967" cy="4452537"/>
                <a:chOff x="-42572" y="899295"/>
                <a:chExt cx="9126967" cy="4452537"/>
              </a:xfrm>
            </p:grpSpPr>
            <p:sp>
              <p:nvSpPr>
                <p:cNvPr id="9" name="TextBox 8"/>
                <p:cNvSpPr txBox="1"/>
                <p:nvPr/>
              </p:nvSpPr>
              <p:spPr>
                <a:xfrm>
                  <a:off x="609600" y="899295"/>
                  <a:ext cx="3833750" cy="400110"/>
                </a:xfrm>
                <a:prstGeom prst="rect">
                  <a:avLst/>
                </a:prstGeom>
                <a:noFill/>
                <a:ln w="25400">
                  <a:noFill/>
                </a:ln>
              </p:spPr>
              <p:txBody>
                <a:bodyPr wrap="square" rtlCol="0">
                  <a:spAutoFit/>
                </a:bodyPr>
                <a:lstStyle/>
                <a:p>
                  <a:pPr algn="ctr"/>
                  <a:r>
                    <a:rPr lang="en-US" sz="2000" b="1" dirty="0" smtClean="0"/>
                    <a:t>FULL - mean all hours</a:t>
                  </a:r>
                </a:p>
              </p:txBody>
            </p:sp>
            <p:sp>
              <p:nvSpPr>
                <p:cNvPr id="10" name="TextBox 9"/>
                <p:cNvSpPr txBox="1"/>
                <p:nvPr/>
              </p:nvSpPr>
              <p:spPr>
                <a:xfrm>
                  <a:off x="5257800" y="899295"/>
                  <a:ext cx="3826595" cy="400110"/>
                </a:xfrm>
                <a:prstGeom prst="rect">
                  <a:avLst/>
                </a:prstGeom>
                <a:noFill/>
                <a:ln w="25400">
                  <a:noFill/>
                </a:ln>
              </p:spPr>
              <p:txBody>
                <a:bodyPr wrap="square" rtlCol="0">
                  <a:spAutoFit/>
                </a:bodyPr>
                <a:lstStyle/>
                <a:p>
                  <a:pPr algn="ctr"/>
                  <a:r>
                    <a:rPr lang="en-US" sz="2000" b="1" dirty="0" smtClean="0"/>
                    <a:t>NONE - mean all hours</a:t>
                  </a:r>
                </a:p>
              </p:txBody>
            </p:sp>
            <p:grpSp>
              <p:nvGrpSpPr>
                <p:cNvPr id="2" name="Group 1"/>
                <p:cNvGrpSpPr>
                  <a:grpSpLocks noChangeAspect="1"/>
                </p:cNvGrpSpPr>
                <p:nvPr/>
              </p:nvGrpSpPr>
              <p:grpSpPr>
                <a:xfrm>
                  <a:off x="4545090" y="1150951"/>
                  <a:ext cx="788911" cy="3658398"/>
                  <a:chOff x="-37661" y="855949"/>
                  <a:chExt cx="937928" cy="4349431"/>
                </a:xfrm>
              </p:grpSpPr>
              <p:sp>
                <p:nvSpPr>
                  <p:cNvPr id="33" name="TextBox 32"/>
                  <p:cNvSpPr txBox="1"/>
                  <p:nvPr/>
                </p:nvSpPr>
                <p:spPr>
                  <a:xfrm>
                    <a:off x="372900" y="1834518"/>
                    <a:ext cx="527367" cy="365913"/>
                  </a:xfrm>
                  <a:prstGeom prst="rect">
                    <a:avLst/>
                  </a:prstGeom>
                  <a:noFill/>
                  <a:ln w="12700">
                    <a:noFill/>
                  </a:ln>
                </p:spPr>
                <p:txBody>
                  <a:bodyPr wrap="square" rtlCol="0">
                    <a:spAutoFit/>
                  </a:bodyPr>
                  <a:lstStyle/>
                  <a:p>
                    <a:r>
                      <a:rPr lang="en-US" sz="1400" b="1" dirty="0" smtClean="0"/>
                      <a:t>2.6</a:t>
                    </a:r>
                    <a:endParaRPr lang="en-US" sz="1400" b="1" dirty="0"/>
                  </a:p>
                </p:txBody>
              </p:sp>
              <p:sp>
                <p:nvSpPr>
                  <p:cNvPr id="34" name="TextBox 33"/>
                  <p:cNvSpPr txBox="1"/>
                  <p:nvPr/>
                </p:nvSpPr>
                <p:spPr>
                  <a:xfrm>
                    <a:off x="372899" y="855949"/>
                    <a:ext cx="527367" cy="365913"/>
                  </a:xfrm>
                  <a:prstGeom prst="rect">
                    <a:avLst/>
                  </a:prstGeom>
                  <a:noFill/>
                  <a:ln w="12700">
                    <a:noFill/>
                  </a:ln>
                </p:spPr>
                <p:txBody>
                  <a:bodyPr wrap="square" rtlCol="0">
                    <a:spAutoFit/>
                  </a:bodyPr>
                  <a:lstStyle/>
                  <a:p>
                    <a:r>
                      <a:rPr lang="en-US" sz="1400" b="1" dirty="0" smtClean="0"/>
                      <a:t>3.0</a:t>
                    </a:r>
                    <a:endParaRPr lang="en-US" sz="1400" b="1" dirty="0"/>
                  </a:p>
                </p:txBody>
              </p:sp>
              <p:sp>
                <p:nvSpPr>
                  <p:cNvPr id="35" name="TextBox 34"/>
                  <p:cNvSpPr txBox="1"/>
                  <p:nvPr/>
                </p:nvSpPr>
                <p:spPr>
                  <a:xfrm>
                    <a:off x="372900" y="2849951"/>
                    <a:ext cx="527367" cy="365913"/>
                  </a:xfrm>
                  <a:prstGeom prst="rect">
                    <a:avLst/>
                  </a:prstGeom>
                  <a:noFill/>
                  <a:ln w="12700">
                    <a:noFill/>
                  </a:ln>
                </p:spPr>
                <p:txBody>
                  <a:bodyPr wrap="square" rtlCol="0">
                    <a:spAutoFit/>
                  </a:bodyPr>
                  <a:lstStyle/>
                  <a:p>
                    <a:r>
                      <a:rPr lang="en-US" sz="1400" b="1" dirty="0" smtClean="0"/>
                      <a:t>2.2</a:t>
                    </a:r>
                    <a:endParaRPr lang="en-US" sz="1400" b="1" dirty="0"/>
                  </a:p>
                </p:txBody>
              </p:sp>
              <p:sp>
                <p:nvSpPr>
                  <p:cNvPr id="36" name="TextBox 35"/>
                  <p:cNvSpPr txBox="1"/>
                  <p:nvPr/>
                </p:nvSpPr>
                <p:spPr>
                  <a:xfrm>
                    <a:off x="372900" y="3842939"/>
                    <a:ext cx="527367" cy="365913"/>
                  </a:xfrm>
                  <a:prstGeom prst="rect">
                    <a:avLst/>
                  </a:prstGeom>
                  <a:noFill/>
                  <a:ln w="12700">
                    <a:noFill/>
                  </a:ln>
                </p:spPr>
                <p:txBody>
                  <a:bodyPr wrap="square" rtlCol="0">
                    <a:spAutoFit/>
                  </a:bodyPr>
                  <a:lstStyle/>
                  <a:p>
                    <a:r>
                      <a:rPr lang="en-US" sz="1400" b="1" dirty="0" smtClean="0"/>
                      <a:t>1.8</a:t>
                    </a:r>
                    <a:endParaRPr lang="en-US" sz="1400" b="1" dirty="0"/>
                  </a:p>
                </p:txBody>
              </p:sp>
              <p:sp>
                <p:nvSpPr>
                  <p:cNvPr id="37" name="TextBox 36"/>
                  <p:cNvSpPr txBox="1"/>
                  <p:nvPr/>
                </p:nvSpPr>
                <p:spPr>
                  <a:xfrm>
                    <a:off x="372900" y="2334749"/>
                    <a:ext cx="527367" cy="365913"/>
                  </a:xfrm>
                  <a:prstGeom prst="rect">
                    <a:avLst/>
                  </a:prstGeom>
                  <a:noFill/>
                  <a:ln w="12700">
                    <a:noFill/>
                  </a:ln>
                </p:spPr>
                <p:txBody>
                  <a:bodyPr wrap="square" rtlCol="0">
                    <a:spAutoFit/>
                  </a:bodyPr>
                  <a:lstStyle/>
                  <a:p>
                    <a:r>
                      <a:rPr lang="en-US" sz="1400" b="1" dirty="0" smtClean="0"/>
                      <a:t>2.4</a:t>
                    </a:r>
                    <a:endParaRPr lang="en-US" sz="1400" b="1" dirty="0"/>
                  </a:p>
                </p:txBody>
              </p:sp>
              <p:sp>
                <p:nvSpPr>
                  <p:cNvPr id="38" name="TextBox 37"/>
                  <p:cNvSpPr txBox="1"/>
                  <p:nvPr/>
                </p:nvSpPr>
                <p:spPr>
                  <a:xfrm>
                    <a:off x="372900" y="1328769"/>
                    <a:ext cx="527367" cy="365913"/>
                  </a:xfrm>
                  <a:prstGeom prst="rect">
                    <a:avLst/>
                  </a:prstGeom>
                  <a:noFill/>
                  <a:ln w="12700">
                    <a:noFill/>
                  </a:ln>
                </p:spPr>
                <p:txBody>
                  <a:bodyPr wrap="square" rtlCol="0">
                    <a:spAutoFit/>
                  </a:bodyPr>
                  <a:lstStyle/>
                  <a:p>
                    <a:r>
                      <a:rPr lang="en-US" sz="1400" b="1" dirty="0" smtClean="0"/>
                      <a:t>2.8</a:t>
                    </a:r>
                    <a:endParaRPr lang="en-US" sz="1400" b="1" dirty="0"/>
                  </a:p>
                </p:txBody>
              </p:sp>
              <p:sp>
                <p:nvSpPr>
                  <p:cNvPr id="39" name="TextBox 38"/>
                  <p:cNvSpPr txBox="1"/>
                  <p:nvPr/>
                </p:nvSpPr>
                <p:spPr>
                  <a:xfrm>
                    <a:off x="372900" y="3342708"/>
                    <a:ext cx="527367" cy="365913"/>
                  </a:xfrm>
                  <a:prstGeom prst="rect">
                    <a:avLst/>
                  </a:prstGeom>
                  <a:noFill/>
                  <a:ln w="12700">
                    <a:noFill/>
                  </a:ln>
                </p:spPr>
                <p:txBody>
                  <a:bodyPr wrap="square" rtlCol="0">
                    <a:spAutoFit/>
                  </a:bodyPr>
                  <a:lstStyle/>
                  <a:p>
                    <a:r>
                      <a:rPr lang="en-US" sz="1400" b="1" dirty="0" smtClean="0"/>
                      <a:t>2.0</a:t>
                    </a:r>
                    <a:endParaRPr lang="en-US" sz="1400" b="1" dirty="0"/>
                  </a:p>
                </p:txBody>
              </p:sp>
              <p:sp>
                <p:nvSpPr>
                  <p:cNvPr id="40" name="TextBox 39"/>
                  <p:cNvSpPr txBox="1"/>
                  <p:nvPr/>
                </p:nvSpPr>
                <p:spPr>
                  <a:xfrm>
                    <a:off x="372900" y="4348688"/>
                    <a:ext cx="527367" cy="365913"/>
                  </a:xfrm>
                  <a:prstGeom prst="rect">
                    <a:avLst/>
                  </a:prstGeom>
                  <a:noFill/>
                  <a:ln w="12700">
                    <a:noFill/>
                  </a:ln>
                </p:spPr>
                <p:txBody>
                  <a:bodyPr wrap="square" rtlCol="0">
                    <a:spAutoFit/>
                  </a:bodyPr>
                  <a:lstStyle/>
                  <a:p>
                    <a:r>
                      <a:rPr lang="en-US" sz="1400" b="1" dirty="0" smtClean="0"/>
                      <a:t>1.6</a:t>
                    </a:r>
                    <a:endParaRPr lang="en-US" sz="1400" b="1" dirty="0"/>
                  </a:p>
                </p:txBody>
              </p:sp>
              <p:sp>
                <p:nvSpPr>
                  <p:cNvPr id="41" name="TextBox 40"/>
                  <p:cNvSpPr txBox="1"/>
                  <p:nvPr/>
                </p:nvSpPr>
                <p:spPr>
                  <a:xfrm rot="16200000">
                    <a:off x="-541259" y="3024812"/>
                    <a:ext cx="1409700" cy="402503"/>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42" name="TextBox 41"/>
                  <p:cNvSpPr txBox="1"/>
                  <p:nvPr/>
                </p:nvSpPr>
                <p:spPr>
                  <a:xfrm>
                    <a:off x="369924" y="4839467"/>
                    <a:ext cx="527367" cy="365913"/>
                  </a:xfrm>
                  <a:prstGeom prst="rect">
                    <a:avLst/>
                  </a:prstGeom>
                  <a:noFill/>
                  <a:ln w="12700">
                    <a:noFill/>
                  </a:ln>
                </p:spPr>
                <p:txBody>
                  <a:bodyPr wrap="square" rtlCol="0">
                    <a:spAutoFit/>
                  </a:bodyPr>
                  <a:lstStyle/>
                  <a:p>
                    <a:r>
                      <a:rPr lang="en-US" sz="1400" b="1" dirty="0" smtClean="0"/>
                      <a:t>1.4</a:t>
                    </a:r>
                    <a:endParaRPr lang="en-US" sz="1400" b="1" dirty="0"/>
                  </a:p>
                </p:txBody>
              </p:sp>
            </p:grpSp>
            <p:sp>
              <p:nvSpPr>
                <p:cNvPr id="53" name="TextBox 52"/>
                <p:cNvSpPr txBox="1"/>
                <p:nvPr/>
              </p:nvSpPr>
              <p:spPr>
                <a:xfrm rot="16200000">
                  <a:off x="-467221" y="2960325"/>
                  <a:ext cx="1187851" cy="338554"/>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68" name="TextBox 67"/>
                <p:cNvSpPr txBox="1"/>
                <p:nvPr/>
              </p:nvSpPr>
              <p:spPr>
                <a:xfrm>
                  <a:off x="4419600" y="5041075"/>
                  <a:ext cx="419100" cy="307777"/>
                </a:xfrm>
                <a:prstGeom prst="rect">
                  <a:avLst/>
                </a:prstGeom>
                <a:noFill/>
                <a:ln w="12700">
                  <a:noFill/>
                </a:ln>
              </p:spPr>
              <p:txBody>
                <a:bodyPr wrap="square" rtlCol="0">
                  <a:spAutoFit/>
                </a:bodyPr>
                <a:lstStyle/>
                <a:p>
                  <a:pPr algn="ctr"/>
                  <a:r>
                    <a:rPr lang="en-US" sz="1400" b="1" dirty="0" smtClean="0"/>
                    <a:t>0</a:t>
                  </a:r>
                  <a:endParaRPr lang="en-US" sz="1400" b="1" dirty="0"/>
                </a:p>
              </p:txBody>
            </p:sp>
            <p:sp>
              <p:nvSpPr>
                <p:cNvPr id="69" name="TextBox 68"/>
                <p:cNvSpPr txBox="1"/>
                <p:nvPr/>
              </p:nvSpPr>
              <p:spPr>
                <a:xfrm>
                  <a:off x="1600200" y="5041078"/>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70" name="TextBox 69"/>
                <p:cNvSpPr txBox="1"/>
                <p:nvPr/>
              </p:nvSpPr>
              <p:spPr>
                <a:xfrm>
                  <a:off x="2181225" y="5044055"/>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71" name="TextBox 70"/>
                <p:cNvSpPr txBox="1"/>
                <p:nvPr/>
              </p:nvSpPr>
              <p:spPr>
                <a:xfrm>
                  <a:off x="2733675" y="5041077"/>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72" name="TextBox 71"/>
                <p:cNvSpPr txBox="1"/>
                <p:nvPr/>
              </p:nvSpPr>
              <p:spPr>
                <a:xfrm>
                  <a:off x="3848100" y="5044055"/>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73" name="TextBox 72"/>
                <p:cNvSpPr txBox="1"/>
                <p:nvPr/>
              </p:nvSpPr>
              <p:spPr>
                <a:xfrm>
                  <a:off x="3295650" y="5044055"/>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grpSp>
          <p:sp>
            <p:nvSpPr>
              <p:cNvPr id="74" name="TextBox 73"/>
              <p:cNvSpPr txBox="1"/>
              <p:nvPr/>
            </p:nvSpPr>
            <p:spPr>
              <a:xfrm>
                <a:off x="1257053" y="4610932"/>
                <a:ext cx="647947" cy="307777"/>
              </a:xfrm>
              <a:prstGeom prst="rect">
                <a:avLst/>
              </a:prstGeom>
              <a:noFill/>
              <a:ln w="12700">
                <a:noFill/>
              </a:ln>
            </p:spPr>
            <p:txBody>
              <a:bodyPr wrap="square" rtlCol="0">
                <a:spAutoFit/>
              </a:bodyPr>
              <a:lstStyle/>
              <a:p>
                <a:pPr algn="ctr"/>
                <a:r>
                  <a:rPr lang="en-US" sz="1400" b="1" dirty="0" smtClean="0"/>
                  <a:t>m s</a:t>
                </a:r>
                <a:r>
                  <a:rPr lang="en-US" sz="1400" b="1" baseline="30000" dirty="0" smtClean="0"/>
                  <a:t>-1</a:t>
                </a:r>
                <a:endParaRPr lang="en-US" sz="1400" b="1" baseline="30000" dirty="0"/>
              </a:p>
            </p:txBody>
          </p:sp>
        </p:grpSp>
        <p:pic>
          <p:nvPicPr>
            <p:cNvPr id="5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1"/>
            <a:stretch/>
          </p:blipFill>
          <p:spPr bwMode="auto">
            <a:xfrm rot="5400000">
              <a:off x="4515474" y="1849213"/>
              <a:ext cx="289200" cy="5767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 name="TextBox 58"/>
            <p:cNvSpPr txBox="1"/>
            <p:nvPr/>
          </p:nvSpPr>
          <p:spPr>
            <a:xfrm>
              <a:off x="4981575" y="4829176"/>
              <a:ext cx="419100" cy="307777"/>
            </a:xfrm>
            <a:prstGeom prst="rect">
              <a:avLst/>
            </a:prstGeom>
            <a:noFill/>
            <a:ln w="12700">
              <a:noFill/>
            </a:ln>
          </p:spPr>
          <p:txBody>
            <a:bodyPr wrap="square" rtlCol="0">
              <a:spAutoFit/>
            </a:bodyPr>
            <a:lstStyle/>
            <a:p>
              <a:pPr algn="ctr"/>
              <a:r>
                <a:rPr lang="en-US" sz="1400" b="1" dirty="0" smtClean="0"/>
                <a:t>1</a:t>
              </a:r>
              <a:endParaRPr lang="en-US" sz="1400" b="1" dirty="0"/>
            </a:p>
          </p:txBody>
        </p:sp>
        <p:sp>
          <p:nvSpPr>
            <p:cNvPr id="60" name="TextBox 59"/>
            <p:cNvSpPr txBox="1"/>
            <p:nvPr/>
          </p:nvSpPr>
          <p:spPr>
            <a:xfrm>
              <a:off x="5543550" y="4832153"/>
              <a:ext cx="419100" cy="307777"/>
            </a:xfrm>
            <a:prstGeom prst="rect">
              <a:avLst/>
            </a:prstGeom>
            <a:noFill/>
            <a:ln w="12700">
              <a:noFill/>
            </a:ln>
          </p:spPr>
          <p:txBody>
            <a:bodyPr wrap="square" rtlCol="0">
              <a:spAutoFit/>
            </a:bodyPr>
            <a:lstStyle/>
            <a:p>
              <a:pPr algn="ctr"/>
              <a:r>
                <a:rPr lang="en-US" sz="1400" b="1" dirty="0" smtClean="0"/>
                <a:t>2</a:t>
              </a:r>
              <a:endParaRPr lang="en-US" sz="1400" b="1" dirty="0"/>
            </a:p>
          </p:txBody>
        </p:sp>
        <p:sp>
          <p:nvSpPr>
            <p:cNvPr id="61" name="TextBox 60"/>
            <p:cNvSpPr txBox="1"/>
            <p:nvPr/>
          </p:nvSpPr>
          <p:spPr>
            <a:xfrm>
              <a:off x="6105525" y="4829175"/>
              <a:ext cx="419100" cy="307777"/>
            </a:xfrm>
            <a:prstGeom prst="rect">
              <a:avLst/>
            </a:prstGeom>
            <a:noFill/>
            <a:ln w="12700">
              <a:noFill/>
            </a:ln>
          </p:spPr>
          <p:txBody>
            <a:bodyPr wrap="square" rtlCol="0">
              <a:spAutoFit/>
            </a:bodyPr>
            <a:lstStyle/>
            <a:p>
              <a:pPr algn="ctr"/>
              <a:r>
                <a:rPr lang="en-US" sz="1400" b="1" dirty="0" smtClean="0"/>
                <a:t>3</a:t>
              </a:r>
              <a:endParaRPr lang="en-US" sz="1400" b="1" dirty="0"/>
            </a:p>
          </p:txBody>
        </p:sp>
        <p:sp>
          <p:nvSpPr>
            <p:cNvPr id="62" name="TextBox 61"/>
            <p:cNvSpPr txBox="1"/>
            <p:nvPr/>
          </p:nvSpPr>
          <p:spPr>
            <a:xfrm>
              <a:off x="7229475" y="4832153"/>
              <a:ext cx="419100" cy="307777"/>
            </a:xfrm>
            <a:prstGeom prst="rect">
              <a:avLst/>
            </a:prstGeom>
            <a:noFill/>
            <a:ln w="12700">
              <a:noFill/>
            </a:ln>
          </p:spPr>
          <p:txBody>
            <a:bodyPr wrap="square" rtlCol="0">
              <a:spAutoFit/>
            </a:bodyPr>
            <a:lstStyle/>
            <a:p>
              <a:pPr algn="ctr"/>
              <a:r>
                <a:rPr lang="en-US" sz="1400" b="1" dirty="0" smtClean="0"/>
                <a:t>5</a:t>
              </a:r>
              <a:endParaRPr lang="en-US" sz="1400" b="1" dirty="0"/>
            </a:p>
          </p:txBody>
        </p:sp>
        <p:sp>
          <p:nvSpPr>
            <p:cNvPr id="63" name="TextBox 62"/>
            <p:cNvSpPr txBox="1"/>
            <p:nvPr/>
          </p:nvSpPr>
          <p:spPr>
            <a:xfrm>
              <a:off x="6677025" y="4832153"/>
              <a:ext cx="419100" cy="307777"/>
            </a:xfrm>
            <a:prstGeom prst="rect">
              <a:avLst/>
            </a:prstGeom>
            <a:noFill/>
            <a:ln w="12700">
              <a:noFill/>
            </a:ln>
          </p:spPr>
          <p:txBody>
            <a:bodyPr wrap="square" rtlCol="0">
              <a:spAutoFit/>
            </a:bodyPr>
            <a:lstStyle/>
            <a:p>
              <a:pPr algn="ctr"/>
              <a:r>
                <a:rPr lang="en-US" sz="1400" b="1" dirty="0" smtClean="0"/>
                <a:t>4</a:t>
              </a:r>
              <a:endParaRPr lang="en-US" sz="1400" b="1" dirty="0"/>
            </a:p>
          </p:txBody>
        </p:sp>
        <p:sp>
          <p:nvSpPr>
            <p:cNvPr id="64" name="TextBox 63"/>
            <p:cNvSpPr txBox="1"/>
            <p:nvPr/>
          </p:nvSpPr>
          <p:spPr>
            <a:xfrm>
              <a:off x="254854" y="1761245"/>
              <a:ext cx="443579" cy="307777"/>
            </a:xfrm>
            <a:prstGeom prst="rect">
              <a:avLst/>
            </a:prstGeom>
            <a:noFill/>
            <a:ln w="12700">
              <a:noFill/>
            </a:ln>
          </p:spPr>
          <p:txBody>
            <a:bodyPr wrap="square" rtlCol="0">
              <a:spAutoFit/>
            </a:bodyPr>
            <a:lstStyle/>
            <a:p>
              <a:r>
                <a:rPr lang="en-US" sz="1400" b="1" dirty="0" smtClean="0"/>
                <a:t>2.6</a:t>
              </a:r>
              <a:endParaRPr lang="en-US" sz="1400" b="1" dirty="0"/>
            </a:p>
          </p:txBody>
        </p:sp>
        <p:sp>
          <p:nvSpPr>
            <p:cNvPr id="75" name="TextBox 74"/>
            <p:cNvSpPr txBox="1"/>
            <p:nvPr/>
          </p:nvSpPr>
          <p:spPr>
            <a:xfrm>
              <a:off x="254853" y="938150"/>
              <a:ext cx="443579" cy="307777"/>
            </a:xfrm>
            <a:prstGeom prst="rect">
              <a:avLst/>
            </a:prstGeom>
            <a:noFill/>
            <a:ln w="12700">
              <a:noFill/>
            </a:ln>
          </p:spPr>
          <p:txBody>
            <a:bodyPr wrap="square" rtlCol="0">
              <a:spAutoFit/>
            </a:bodyPr>
            <a:lstStyle/>
            <a:p>
              <a:r>
                <a:rPr lang="en-US" sz="1400" b="1" dirty="0" smtClean="0"/>
                <a:t>3.0</a:t>
              </a:r>
              <a:endParaRPr lang="en-US" sz="1400" b="1" dirty="0"/>
            </a:p>
          </p:txBody>
        </p:sp>
        <p:sp>
          <p:nvSpPr>
            <p:cNvPr id="76" name="TextBox 75"/>
            <p:cNvSpPr txBox="1"/>
            <p:nvPr/>
          </p:nvSpPr>
          <p:spPr>
            <a:xfrm>
              <a:off x="254854" y="2615347"/>
              <a:ext cx="443579" cy="307777"/>
            </a:xfrm>
            <a:prstGeom prst="rect">
              <a:avLst/>
            </a:prstGeom>
            <a:noFill/>
            <a:ln w="12700">
              <a:noFill/>
            </a:ln>
          </p:spPr>
          <p:txBody>
            <a:bodyPr wrap="square" rtlCol="0">
              <a:spAutoFit/>
            </a:bodyPr>
            <a:lstStyle/>
            <a:p>
              <a:r>
                <a:rPr lang="en-US" sz="1400" b="1" dirty="0" smtClean="0"/>
                <a:t>2.2</a:t>
              </a:r>
              <a:endParaRPr lang="en-US" sz="1400" b="1" dirty="0"/>
            </a:p>
          </p:txBody>
        </p:sp>
        <p:sp>
          <p:nvSpPr>
            <p:cNvPr id="77" name="TextBox 76"/>
            <p:cNvSpPr txBox="1"/>
            <p:nvPr/>
          </p:nvSpPr>
          <p:spPr>
            <a:xfrm>
              <a:off x="254854" y="3450570"/>
              <a:ext cx="443579" cy="307777"/>
            </a:xfrm>
            <a:prstGeom prst="rect">
              <a:avLst/>
            </a:prstGeom>
            <a:noFill/>
            <a:ln w="12700">
              <a:noFill/>
            </a:ln>
          </p:spPr>
          <p:txBody>
            <a:bodyPr wrap="square" rtlCol="0">
              <a:spAutoFit/>
            </a:bodyPr>
            <a:lstStyle/>
            <a:p>
              <a:r>
                <a:rPr lang="en-US" sz="1400" b="1" dirty="0" smtClean="0"/>
                <a:t>1.8</a:t>
              </a:r>
              <a:endParaRPr lang="en-US" sz="1400" b="1" dirty="0"/>
            </a:p>
          </p:txBody>
        </p:sp>
        <p:sp>
          <p:nvSpPr>
            <p:cNvPr id="78" name="TextBox 77"/>
            <p:cNvSpPr txBox="1"/>
            <p:nvPr/>
          </p:nvSpPr>
          <p:spPr>
            <a:xfrm>
              <a:off x="254854" y="2182000"/>
              <a:ext cx="443579" cy="307777"/>
            </a:xfrm>
            <a:prstGeom prst="rect">
              <a:avLst/>
            </a:prstGeom>
            <a:noFill/>
            <a:ln w="12700">
              <a:noFill/>
            </a:ln>
          </p:spPr>
          <p:txBody>
            <a:bodyPr wrap="square" rtlCol="0">
              <a:spAutoFit/>
            </a:bodyPr>
            <a:lstStyle/>
            <a:p>
              <a:r>
                <a:rPr lang="en-US" sz="1400" b="1" dirty="0" smtClean="0"/>
                <a:t>2.4</a:t>
              </a:r>
              <a:endParaRPr lang="en-US" sz="1400" b="1" dirty="0"/>
            </a:p>
          </p:txBody>
        </p:sp>
        <p:sp>
          <p:nvSpPr>
            <p:cNvPr id="79" name="TextBox 78"/>
            <p:cNvSpPr txBox="1"/>
            <p:nvPr/>
          </p:nvSpPr>
          <p:spPr>
            <a:xfrm>
              <a:off x="254854" y="1335849"/>
              <a:ext cx="443579" cy="307777"/>
            </a:xfrm>
            <a:prstGeom prst="rect">
              <a:avLst/>
            </a:prstGeom>
            <a:noFill/>
            <a:ln w="12700">
              <a:noFill/>
            </a:ln>
          </p:spPr>
          <p:txBody>
            <a:bodyPr wrap="square" rtlCol="0">
              <a:spAutoFit/>
            </a:bodyPr>
            <a:lstStyle/>
            <a:p>
              <a:r>
                <a:rPr lang="en-US" sz="1400" b="1" dirty="0" smtClean="0"/>
                <a:t>2.8</a:t>
              </a:r>
              <a:endParaRPr lang="en-US" sz="1400" b="1" dirty="0"/>
            </a:p>
          </p:txBody>
        </p:sp>
        <p:sp>
          <p:nvSpPr>
            <p:cNvPr id="80" name="TextBox 79"/>
            <p:cNvSpPr txBox="1"/>
            <p:nvPr/>
          </p:nvSpPr>
          <p:spPr>
            <a:xfrm>
              <a:off x="254854" y="3029815"/>
              <a:ext cx="443579" cy="307777"/>
            </a:xfrm>
            <a:prstGeom prst="rect">
              <a:avLst/>
            </a:prstGeom>
            <a:noFill/>
            <a:ln w="12700">
              <a:noFill/>
            </a:ln>
          </p:spPr>
          <p:txBody>
            <a:bodyPr wrap="square" rtlCol="0">
              <a:spAutoFit/>
            </a:bodyPr>
            <a:lstStyle/>
            <a:p>
              <a:r>
                <a:rPr lang="en-US" sz="1400" b="1" dirty="0" smtClean="0"/>
                <a:t>2.0</a:t>
              </a:r>
              <a:endParaRPr lang="en-US" sz="1400" b="1" dirty="0"/>
            </a:p>
          </p:txBody>
        </p:sp>
        <p:sp>
          <p:nvSpPr>
            <p:cNvPr id="81" name="TextBox 80"/>
            <p:cNvSpPr txBox="1"/>
            <p:nvPr/>
          </p:nvSpPr>
          <p:spPr>
            <a:xfrm>
              <a:off x="254854" y="3875966"/>
              <a:ext cx="443579" cy="307777"/>
            </a:xfrm>
            <a:prstGeom prst="rect">
              <a:avLst/>
            </a:prstGeom>
            <a:noFill/>
            <a:ln w="12700">
              <a:noFill/>
            </a:ln>
          </p:spPr>
          <p:txBody>
            <a:bodyPr wrap="square" rtlCol="0">
              <a:spAutoFit/>
            </a:bodyPr>
            <a:lstStyle/>
            <a:p>
              <a:r>
                <a:rPr lang="en-US" sz="1400" b="1" dirty="0" smtClean="0"/>
                <a:t>1.6</a:t>
              </a:r>
              <a:endParaRPr lang="en-US" sz="1400" b="1" dirty="0"/>
            </a:p>
          </p:txBody>
        </p:sp>
        <p:sp>
          <p:nvSpPr>
            <p:cNvPr id="82" name="TextBox 81"/>
            <p:cNvSpPr txBox="1"/>
            <p:nvPr/>
          </p:nvSpPr>
          <p:spPr>
            <a:xfrm>
              <a:off x="252350" y="4288771"/>
              <a:ext cx="443579" cy="307777"/>
            </a:xfrm>
            <a:prstGeom prst="rect">
              <a:avLst/>
            </a:prstGeom>
            <a:noFill/>
            <a:ln w="12700">
              <a:noFill/>
            </a:ln>
          </p:spPr>
          <p:txBody>
            <a:bodyPr wrap="square" rtlCol="0">
              <a:spAutoFit/>
            </a:bodyPr>
            <a:lstStyle/>
            <a:p>
              <a:r>
                <a:rPr lang="en-US" sz="1400" b="1" dirty="0" smtClean="0"/>
                <a:t>1.4</a:t>
              </a:r>
              <a:endParaRPr lang="en-US" sz="1400" b="1" dirty="0"/>
            </a:p>
          </p:txBody>
        </p:sp>
      </p:grpSp>
      <p:sp>
        <p:nvSpPr>
          <p:cNvPr id="54" name="TextBox 53"/>
          <p:cNvSpPr txBox="1"/>
          <p:nvPr/>
        </p:nvSpPr>
        <p:spPr>
          <a:xfrm>
            <a:off x="244471" y="0"/>
            <a:ext cx="8626744" cy="569383"/>
          </a:xfrm>
          <a:prstGeom prst="rect">
            <a:avLst/>
          </a:prstGeom>
          <a:noFill/>
        </p:spPr>
        <p:txBody>
          <a:bodyPr wrap="square" lIns="76197" tIns="38098" rIns="76197" bIns="38098" rtlCol="0">
            <a:spAutoFit/>
          </a:bodyPr>
          <a:lstStyle/>
          <a:p>
            <a:pPr algn="ctr"/>
            <a:r>
              <a:rPr lang="en-US" sz="3200" b="1" dirty="0" smtClean="0"/>
              <a:t>Snow Cover Differences</a:t>
            </a:r>
            <a:endParaRPr lang="en-US" sz="3200" b="1" dirty="0"/>
          </a:p>
        </p:txBody>
      </p:sp>
      <p:sp>
        <p:nvSpPr>
          <p:cNvPr id="55" name="TextBox 54"/>
          <p:cNvSpPr txBox="1"/>
          <p:nvPr/>
        </p:nvSpPr>
        <p:spPr>
          <a:xfrm>
            <a:off x="-2" y="5029200"/>
            <a:ext cx="9144002" cy="1923599"/>
          </a:xfrm>
          <a:prstGeom prst="rect">
            <a:avLst/>
          </a:prstGeom>
          <a:noFill/>
        </p:spPr>
        <p:txBody>
          <a:bodyPr wrap="square" lIns="76197" tIns="38098" rIns="76197" bIns="38098" rtlCol="0">
            <a:spAutoFit/>
          </a:bodyPr>
          <a:lstStyle/>
          <a:p>
            <a:pPr marL="342900" indent="-342900">
              <a:buFontTx/>
              <a:buChar char="-"/>
            </a:pPr>
            <a:r>
              <a:rPr lang="en-US" sz="2400" b="1" dirty="0" smtClean="0"/>
              <a:t>Core easterly winds weaker and shallower in NONE simulation</a:t>
            </a:r>
          </a:p>
          <a:p>
            <a:pPr marL="342900" indent="-342900">
              <a:buFontTx/>
              <a:buChar char="-"/>
            </a:pPr>
            <a:r>
              <a:rPr lang="en-US" sz="2400" b="1" dirty="0" smtClean="0"/>
              <a:t>Weaker stability in NONE likely allows synoptic-scale westerlies to extend down closer to the surface</a:t>
            </a:r>
          </a:p>
          <a:p>
            <a:pPr marL="342900" indent="-342900">
              <a:buFontTx/>
              <a:buChar char="-"/>
            </a:pPr>
            <a:r>
              <a:rPr lang="en-US" sz="2400" b="1" dirty="0" smtClean="0"/>
              <a:t>Snow removal only affects near-surface atmosphere below capping inversion</a:t>
            </a:r>
          </a:p>
        </p:txBody>
      </p:sp>
      <p:grpSp>
        <p:nvGrpSpPr>
          <p:cNvPr id="3" name="Group 2"/>
          <p:cNvGrpSpPr/>
          <p:nvPr/>
        </p:nvGrpSpPr>
        <p:grpSpPr>
          <a:xfrm>
            <a:off x="1257300" y="1803709"/>
            <a:ext cx="6181725" cy="1885528"/>
            <a:chOff x="1257300" y="1803709"/>
            <a:chExt cx="6181725" cy="1885528"/>
          </a:xfrm>
        </p:grpSpPr>
        <p:sp>
          <p:nvSpPr>
            <p:cNvPr id="46" name="Right Arrow 45"/>
            <p:cNvSpPr/>
            <p:nvPr/>
          </p:nvSpPr>
          <p:spPr>
            <a:xfrm>
              <a:off x="1257300" y="1813122"/>
              <a:ext cx="762000" cy="3048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rot="10800000">
              <a:off x="2352675" y="3186746"/>
              <a:ext cx="762000" cy="3048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Arrow 47"/>
            <p:cNvSpPr/>
            <p:nvPr/>
          </p:nvSpPr>
          <p:spPr>
            <a:xfrm>
              <a:off x="5912551" y="1803709"/>
              <a:ext cx="762000" cy="304800"/>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Arrow 48"/>
            <p:cNvSpPr/>
            <p:nvPr/>
          </p:nvSpPr>
          <p:spPr>
            <a:xfrm rot="10800000">
              <a:off x="6677025" y="3384437"/>
              <a:ext cx="762000" cy="304800"/>
            </a:xfrm>
            <a:prstGeom prst="rightArrow">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8141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1-6 Feb 2013 CAP Evolution</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32</a:t>
            </a:fld>
            <a:endParaRPr lang="en-US" dirty="0"/>
          </a:p>
        </p:txBody>
      </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47775"/>
            <a:ext cx="9144000" cy="33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 y="4800600"/>
            <a:ext cx="8871215" cy="1923599"/>
          </a:xfrm>
          <a:prstGeom prst="rect">
            <a:avLst/>
          </a:prstGeom>
          <a:solidFill>
            <a:schemeClr val="bg1"/>
          </a:solidFill>
        </p:spPr>
        <p:txBody>
          <a:bodyPr wrap="square" lIns="76197" tIns="38098" rIns="76197" bIns="38098" rtlCol="0">
            <a:spAutoFit/>
          </a:bodyPr>
          <a:lstStyle/>
          <a:p>
            <a:pPr marL="342900" indent="-342900">
              <a:buFontTx/>
              <a:buChar char="-"/>
            </a:pPr>
            <a:r>
              <a:rPr lang="en-US" sz="2400" b="1" dirty="0" smtClean="0"/>
              <a:t>Gradual buildup of ozone concentrations during multi-day episode</a:t>
            </a:r>
          </a:p>
          <a:p>
            <a:pPr marL="342900" indent="-342900">
              <a:buFontTx/>
              <a:buChar char="-"/>
            </a:pPr>
            <a:r>
              <a:rPr lang="en-US" sz="2400" b="1" dirty="0" smtClean="0"/>
              <a:t>All Locations exceed NAAQS standard on several days</a:t>
            </a:r>
          </a:p>
          <a:p>
            <a:pPr marL="342900" indent="-342900">
              <a:buFontTx/>
              <a:buChar char="-"/>
            </a:pPr>
            <a:r>
              <a:rPr lang="en-US" sz="2400" b="1" dirty="0" smtClean="0"/>
              <a:t>Ozone depletion seen overnight at Vernal</a:t>
            </a:r>
          </a:p>
          <a:p>
            <a:pPr marL="342900" indent="-342900">
              <a:buFontTx/>
              <a:buChar char="-"/>
            </a:pPr>
            <a:r>
              <a:rPr lang="en-US" sz="2400" b="1" dirty="0" smtClean="0"/>
              <a:t>Horsepool and Ouray above NAAQS nearly all hours after 3 Feb</a:t>
            </a:r>
          </a:p>
          <a:p>
            <a:pPr marL="342900" indent="-342900">
              <a:buFontTx/>
              <a:buChar char="-"/>
            </a:pPr>
            <a:r>
              <a:rPr lang="en-US" sz="2400" b="1" dirty="0" smtClean="0"/>
              <a:t>Strong system cleared basin on 9 Feb</a:t>
            </a:r>
          </a:p>
        </p:txBody>
      </p:sp>
      <p:sp>
        <p:nvSpPr>
          <p:cNvPr id="6" name="TextBox 5"/>
          <p:cNvSpPr txBox="1"/>
          <p:nvPr/>
        </p:nvSpPr>
        <p:spPr>
          <a:xfrm>
            <a:off x="790381" y="990600"/>
            <a:ext cx="7563238" cy="446272"/>
          </a:xfrm>
          <a:prstGeom prst="rect">
            <a:avLst/>
          </a:prstGeom>
          <a:noFill/>
        </p:spPr>
        <p:txBody>
          <a:bodyPr wrap="square" lIns="76197" tIns="38098" rIns="76197" bIns="38098" rtlCol="0">
            <a:spAutoFit/>
          </a:bodyPr>
          <a:lstStyle/>
          <a:p>
            <a:pPr algn="ctr"/>
            <a:r>
              <a:rPr lang="en-US" sz="2400" b="1" dirty="0" smtClean="0"/>
              <a:t>Observed Ozone Concentrations</a:t>
            </a:r>
            <a:endParaRPr lang="en-US" sz="2400" b="1" dirty="0"/>
          </a:p>
        </p:txBody>
      </p:sp>
    </p:spTree>
    <p:extLst>
      <p:ext uri="{BB962C8B-B14F-4D97-AF65-F5344CB8AC3E}">
        <p14:creationId xmlns:p14="http://schemas.microsoft.com/office/powerpoint/2010/main" val="41320786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420586" y="1827311"/>
            <a:ext cx="7723414" cy="5033657"/>
            <a:chOff x="1420586" y="1827311"/>
            <a:chExt cx="7723414" cy="5033657"/>
          </a:xfrm>
        </p:grpSpPr>
        <p:pic>
          <p:nvPicPr>
            <p:cNvPr id="46" name="Picture 2" descr="C:\Users\u0818471\Documents\Thesis\Paper\Figure files\ozone_feb6_mobile.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1603375" y="1827311"/>
              <a:ext cx="7540625" cy="5030689"/>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420586" y="4419600"/>
              <a:ext cx="1028700" cy="8382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5181600" y="5451269"/>
              <a:ext cx="1028700" cy="8382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972300" y="6172199"/>
              <a:ext cx="914400" cy="688769"/>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474026" y="4333749"/>
              <a:ext cx="1191986" cy="584775"/>
            </a:xfrm>
            <a:prstGeom prst="rect">
              <a:avLst/>
            </a:prstGeom>
            <a:noFill/>
          </p:spPr>
          <p:txBody>
            <a:bodyPr wrap="square" rtlCol="0">
              <a:spAutoFit/>
            </a:bodyPr>
            <a:lstStyle/>
            <a:p>
              <a:r>
                <a:rPr lang="en-US" sz="1600" b="1" dirty="0" smtClean="0"/>
                <a:t>Duchesne</a:t>
              </a:r>
            </a:p>
            <a:p>
              <a:r>
                <a:rPr lang="en-US" sz="1600" b="1" dirty="0" smtClean="0"/>
                <a:t>River</a:t>
              </a:r>
              <a:endParaRPr lang="en-US" sz="1600" b="1" dirty="0"/>
            </a:p>
          </p:txBody>
        </p:sp>
        <p:sp>
          <p:nvSpPr>
            <p:cNvPr id="13" name="TextBox 12"/>
            <p:cNvSpPr txBox="1"/>
            <p:nvPr/>
          </p:nvSpPr>
          <p:spPr>
            <a:xfrm>
              <a:off x="6257801" y="4670462"/>
              <a:ext cx="818408" cy="584775"/>
            </a:xfrm>
            <a:prstGeom prst="rect">
              <a:avLst/>
            </a:prstGeom>
            <a:noFill/>
          </p:spPr>
          <p:txBody>
            <a:bodyPr wrap="square" rtlCol="0">
              <a:spAutoFit/>
            </a:bodyPr>
            <a:lstStyle/>
            <a:p>
              <a:r>
                <a:rPr lang="en-US" sz="1600" b="1" dirty="0" smtClean="0"/>
                <a:t>Green</a:t>
              </a:r>
            </a:p>
            <a:p>
              <a:r>
                <a:rPr lang="en-US" sz="1600" b="1" dirty="0" smtClean="0"/>
                <a:t>River</a:t>
              </a:r>
              <a:endParaRPr lang="en-US" sz="1600" b="1" dirty="0"/>
            </a:p>
          </p:txBody>
        </p:sp>
        <p:sp>
          <p:nvSpPr>
            <p:cNvPr id="14" name="TextBox 13"/>
            <p:cNvSpPr txBox="1"/>
            <p:nvPr/>
          </p:nvSpPr>
          <p:spPr>
            <a:xfrm>
              <a:off x="7886700" y="6276193"/>
              <a:ext cx="818408" cy="584775"/>
            </a:xfrm>
            <a:prstGeom prst="rect">
              <a:avLst/>
            </a:prstGeom>
            <a:noFill/>
          </p:spPr>
          <p:txBody>
            <a:bodyPr wrap="square" rtlCol="0">
              <a:spAutoFit/>
            </a:bodyPr>
            <a:lstStyle/>
            <a:p>
              <a:r>
                <a:rPr lang="en-US" sz="1600" b="1" dirty="0" smtClean="0"/>
                <a:t>White</a:t>
              </a:r>
            </a:p>
            <a:p>
              <a:r>
                <a:rPr lang="en-US" sz="1600" b="1" dirty="0" smtClean="0"/>
                <a:t>River</a:t>
              </a:r>
              <a:endParaRPr lang="en-US" sz="1600" b="1" dirty="0"/>
            </a:p>
          </p:txBody>
        </p:sp>
        <p:sp>
          <p:nvSpPr>
            <p:cNvPr id="16" name="Oval 15"/>
            <p:cNvSpPr/>
            <p:nvPr/>
          </p:nvSpPr>
          <p:spPr>
            <a:xfrm>
              <a:off x="7054932" y="3581400"/>
              <a:ext cx="1028700" cy="838200"/>
            </a:xfrm>
            <a:prstGeom prst="ellipse">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a:endCxn id="16" idx="3"/>
            </p:cNvCxnSpPr>
            <p:nvPr/>
          </p:nvCxnSpPr>
          <p:spPr>
            <a:xfrm flipV="1">
              <a:off x="6781800" y="4296848"/>
              <a:ext cx="423782" cy="39736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10" idx="7"/>
            </p:cNvCxnSpPr>
            <p:nvPr/>
          </p:nvCxnSpPr>
          <p:spPr>
            <a:xfrm flipH="1">
              <a:off x="6059650" y="5257800"/>
              <a:ext cx="297740" cy="31622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Mobile Ozone Transect - 6 Feb 2013</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33</a:t>
            </a:fld>
            <a:endParaRPr lang="en-US" dirty="0"/>
          </a:p>
        </p:txBody>
      </p:sp>
      <p:sp>
        <p:nvSpPr>
          <p:cNvPr id="8" name="TextBox 7"/>
          <p:cNvSpPr txBox="1"/>
          <p:nvPr/>
        </p:nvSpPr>
        <p:spPr>
          <a:xfrm>
            <a:off x="4800600" y="581894"/>
            <a:ext cx="4343400" cy="1308046"/>
          </a:xfrm>
          <a:prstGeom prst="rect">
            <a:avLst/>
          </a:prstGeom>
          <a:noFill/>
        </p:spPr>
        <p:txBody>
          <a:bodyPr wrap="square" lIns="76197" tIns="38098" rIns="76197" bIns="38098" rtlCol="0">
            <a:spAutoFit/>
          </a:bodyPr>
          <a:lstStyle/>
          <a:p>
            <a:pPr marL="342900" indent="-342900">
              <a:buFontTx/>
              <a:buChar char="-"/>
            </a:pPr>
            <a:r>
              <a:rPr lang="en-US" sz="2000" b="1" dirty="0" smtClean="0"/>
              <a:t>High concentrations measured through the basin</a:t>
            </a:r>
          </a:p>
          <a:p>
            <a:pPr marL="342900" indent="-342900">
              <a:buFontTx/>
              <a:buChar char="-"/>
            </a:pPr>
            <a:r>
              <a:rPr lang="en-US" sz="2000" b="1" dirty="0" smtClean="0"/>
              <a:t>Greatest values in lower elevations and river valleys</a:t>
            </a:r>
          </a:p>
        </p:txBody>
      </p:sp>
      <p:grpSp>
        <p:nvGrpSpPr>
          <p:cNvPr id="7" name="Group 6"/>
          <p:cNvGrpSpPr/>
          <p:nvPr/>
        </p:nvGrpSpPr>
        <p:grpSpPr>
          <a:xfrm>
            <a:off x="0" y="762001"/>
            <a:ext cx="4800600" cy="2756780"/>
            <a:chOff x="0" y="762001"/>
            <a:chExt cx="4800600" cy="2756780"/>
          </a:xfrm>
        </p:grpSpPr>
        <p:pic>
          <p:nvPicPr>
            <p:cNvPr id="4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762001"/>
              <a:ext cx="4800600" cy="275678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Connector 2"/>
            <p:cNvCxnSpPr/>
            <p:nvPr/>
          </p:nvCxnSpPr>
          <p:spPr>
            <a:xfrm>
              <a:off x="457200" y="2274125"/>
              <a:ext cx="4343400"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967597" y="2345375"/>
              <a:ext cx="727911" cy="307777"/>
            </a:xfrm>
            <a:prstGeom prst="rect">
              <a:avLst/>
            </a:prstGeom>
            <a:solidFill>
              <a:schemeClr val="bg1"/>
            </a:solidFill>
            <a:ln w="25400">
              <a:solidFill>
                <a:schemeClr val="tx1"/>
              </a:solidFill>
            </a:ln>
          </p:spPr>
          <p:txBody>
            <a:bodyPr wrap="square" rtlCol="0">
              <a:spAutoFit/>
            </a:bodyPr>
            <a:lstStyle/>
            <a:p>
              <a:r>
                <a:rPr lang="en-US" sz="1400" b="1" dirty="0" smtClean="0"/>
                <a:t>NAAQS</a:t>
              </a:r>
              <a:endParaRPr lang="en-US" sz="1400" b="1" dirty="0"/>
            </a:p>
          </p:txBody>
        </p:sp>
      </p:grpSp>
      <p:sp>
        <p:nvSpPr>
          <p:cNvPr id="21" name="TextBox 20"/>
          <p:cNvSpPr txBox="1"/>
          <p:nvPr/>
        </p:nvSpPr>
        <p:spPr>
          <a:xfrm>
            <a:off x="6524625" y="2345375"/>
            <a:ext cx="819150" cy="338554"/>
          </a:xfrm>
          <a:prstGeom prst="rect">
            <a:avLst/>
          </a:prstGeom>
          <a:noFill/>
        </p:spPr>
        <p:txBody>
          <a:bodyPr wrap="square" rtlCol="0">
            <a:spAutoFit/>
          </a:bodyPr>
          <a:lstStyle/>
          <a:p>
            <a:r>
              <a:rPr lang="en-US" sz="1600" b="1" dirty="0" smtClean="0"/>
              <a:t>Vernal </a:t>
            </a:r>
            <a:endParaRPr lang="en-US" sz="1600" dirty="0"/>
          </a:p>
        </p:txBody>
      </p:sp>
      <p:sp>
        <p:nvSpPr>
          <p:cNvPr id="24" name="Oval 23"/>
          <p:cNvSpPr>
            <a:spLocks noChangeAspect="1"/>
          </p:cNvSpPr>
          <p:nvPr/>
        </p:nvSpPr>
        <p:spPr>
          <a:xfrm>
            <a:off x="6858000" y="2271875"/>
            <a:ext cx="89358" cy="9032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5" name="TextBox 24"/>
          <p:cNvSpPr txBox="1"/>
          <p:nvPr/>
        </p:nvSpPr>
        <p:spPr>
          <a:xfrm>
            <a:off x="2895600" y="3852446"/>
            <a:ext cx="1164818" cy="338554"/>
          </a:xfrm>
          <a:prstGeom prst="rect">
            <a:avLst/>
          </a:prstGeom>
          <a:noFill/>
        </p:spPr>
        <p:txBody>
          <a:bodyPr wrap="square" rtlCol="0">
            <a:spAutoFit/>
          </a:bodyPr>
          <a:lstStyle/>
          <a:p>
            <a:r>
              <a:rPr lang="en-US" sz="1600" b="1" dirty="0" smtClean="0"/>
              <a:t>Roosevelt</a:t>
            </a:r>
            <a:endParaRPr lang="en-US" sz="1600" dirty="0"/>
          </a:p>
        </p:txBody>
      </p:sp>
      <p:sp>
        <p:nvSpPr>
          <p:cNvPr id="26" name="Oval 25"/>
          <p:cNvSpPr>
            <a:spLocks noChangeAspect="1"/>
          </p:cNvSpPr>
          <p:nvPr/>
        </p:nvSpPr>
        <p:spPr>
          <a:xfrm>
            <a:off x="2864065" y="3932290"/>
            <a:ext cx="89358" cy="9032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0" name="TextBox 39"/>
          <p:cNvSpPr txBox="1"/>
          <p:nvPr/>
        </p:nvSpPr>
        <p:spPr>
          <a:xfrm>
            <a:off x="6084009" y="5937639"/>
            <a:ext cx="697791" cy="338554"/>
          </a:xfrm>
          <a:prstGeom prst="rect">
            <a:avLst/>
          </a:prstGeom>
          <a:noFill/>
        </p:spPr>
        <p:txBody>
          <a:bodyPr wrap="square" rtlCol="0">
            <a:spAutoFit/>
          </a:bodyPr>
          <a:lstStyle/>
          <a:p>
            <a:r>
              <a:rPr lang="en-US" sz="1600" b="1" dirty="0" smtClean="0"/>
              <a:t>Ouray</a:t>
            </a:r>
            <a:endParaRPr lang="en-US" sz="1600" dirty="0"/>
          </a:p>
        </p:txBody>
      </p:sp>
      <p:sp>
        <p:nvSpPr>
          <p:cNvPr id="41" name="Oval 40"/>
          <p:cNvSpPr>
            <a:spLocks noChangeAspect="1"/>
          </p:cNvSpPr>
          <p:nvPr/>
        </p:nvSpPr>
        <p:spPr>
          <a:xfrm>
            <a:off x="5937679" y="6017483"/>
            <a:ext cx="89358" cy="90325"/>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Tree>
    <p:extLst>
      <p:ext uri="{BB962C8B-B14F-4D97-AF65-F5344CB8AC3E}">
        <p14:creationId xmlns:p14="http://schemas.microsoft.com/office/powerpoint/2010/main" val="29724239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648200" y="569383"/>
            <a:ext cx="4406900" cy="323161"/>
          </a:xfrm>
          <a:prstGeom prst="rect">
            <a:avLst/>
          </a:prstGeom>
          <a:solidFill>
            <a:schemeClr val="bg1"/>
          </a:solidFill>
        </p:spPr>
        <p:txBody>
          <a:bodyPr wrap="square" lIns="76197" tIns="38098" rIns="76197" bIns="38098" rtlCol="0">
            <a:spAutoFit/>
          </a:bodyPr>
          <a:lstStyle/>
          <a:p>
            <a:pPr marL="285750" lvl="0" indent="-285750">
              <a:spcBef>
                <a:spcPct val="20000"/>
              </a:spcBef>
              <a:buFontTx/>
              <a:buChar char="-"/>
            </a:pPr>
            <a:endParaRPr lang="en-US" sz="1600" b="1" dirty="0" smtClean="0">
              <a:solidFill>
                <a:prstClr val="black"/>
              </a:solidFill>
            </a:endParaRPr>
          </a:p>
        </p:txBody>
      </p:sp>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Air Quality Simulations</a:t>
            </a:r>
            <a:endParaRPr lang="en-US" sz="3200" b="1" dirty="0"/>
          </a:p>
        </p:txBody>
      </p:sp>
      <p:sp>
        <p:nvSpPr>
          <p:cNvPr id="47"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34</a:t>
            </a:fld>
            <a:endParaRPr lang="en-US" dirty="0"/>
          </a:p>
        </p:txBody>
      </p:sp>
      <p:sp>
        <p:nvSpPr>
          <p:cNvPr id="48" name="TextBox 47"/>
          <p:cNvSpPr txBox="1"/>
          <p:nvPr/>
        </p:nvSpPr>
        <p:spPr>
          <a:xfrm>
            <a:off x="-6264" y="569383"/>
            <a:ext cx="9150263" cy="2662263"/>
          </a:xfrm>
          <a:prstGeom prst="rect">
            <a:avLst/>
          </a:prstGeom>
          <a:noFill/>
        </p:spPr>
        <p:txBody>
          <a:bodyPr wrap="square" lIns="76197" tIns="38098" rIns="76197" bIns="38098" rtlCol="0">
            <a:spAutoFit/>
          </a:bodyPr>
          <a:lstStyle/>
          <a:p>
            <a:pPr marL="800100" lvl="1" indent="-342900">
              <a:buFontTx/>
              <a:buChar char="-"/>
            </a:pPr>
            <a:r>
              <a:rPr lang="en-US" sz="2400" b="1" dirty="0" smtClean="0"/>
              <a:t>Utah Division of Air Quality’s Community Multi-Scale Air Quality Model (CMAQ)</a:t>
            </a:r>
          </a:p>
          <a:p>
            <a:pPr marL="800100" lvl="1" indent="-342900">
              <a:buFontTx/>
              <a:buChar char="-"/>
            </a:pPr>
            <a:r>
              <a:rPr lang="en-US" sz="2400" b="1" dirty="0" smtClean="0"/>
              <a:t>Provided courtesy of Lance Avey</a:t>
            </a:r>
          </a:p>
          <a:p>
            <a:pPr marL="800100" lvl="1" indent="-342900">
              <a:buFontTx/>
              <a:buChar char="-"/>
            </a:pPr>
            <a:r>
              <a:rPr lang="en-US" sz="2400" b="1" dirty="0" smtClean="0"/>
              <a:t>Combines meteorological data, emissions inventory, and chemistry-transport model to simulate pollutant concentrations</a:t>
            </a:r>
          </a:p>
          <a:p>
            <a:pPr marL="800100" lvl="1" indent="-342900">
              <a:buFontTx/>
              <a:buChar char="-"/>
            </a:pPr>
            <a:r>
              <a:rPr lang="en-US" sz="2400" b="1" dirty="0" smtClean="0"/>
              <a:t>Atmospheric variables forced by 4-km domain WRF output</a:t>
            </a:r>
          </a:p>
          <a:p>
            <a:pPr marL="1257300" lvl="2" indent="-342900">
              <a:buFontTx/>
              <a:buChar char="-"/>
            </a:pPr>
            <a:r>
              <a:rPr lang="en-US" sz="2400" b="1" dirty="0" smtClean="0"/>
              <a:t>FULL and NONE simulations</a:t>
            </a:r>
          </a:p>
        </p:txBody>
      </p:sp>
      <p:grpSp>
        <p:nvGrpSpPr>
          <p:cNvPr id="15" name="Group 14"/>
          <p:cNvGrpSpPr/>
          <p:nvPr/>
        </p:nvGrpSpPr>
        <p:grpSpPr>
          <a:xfrm>
            <a:off x="4876800" y="3583542"/>
            <a:ext cx="3984305" cy="3198258"/>
            <a:chOff x="4761016" y="2296323"/>
            <a:chExt cx="3984305" cy="3198258"/>
          </a:xfrm>
        </p:grpSpPr>
        <p:pic>
          <p:nvPicPr>
            <p:cNvPr id="4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048002" y="2296323"/>
              <a:ext cx="3697319" cy="3198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61016" y="3349186"/>
              <a:ext cx="286986" cy="109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Group 22"/>
          <p:cNvGrpSpPr/>
          <p:nvPr/>
        </p:nvGrpSpPr>
        <p:grpSpPr>
          <a:xfrm>
            <a:off x="152400" y="3124200"/>
            <a:ext cx="4267200" cy="3689152"/>
            <a:chOff x="0" y="3293201"/>
            <a:chExt cx="4267200" cy="3689152"/>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00978"/>
              <a:ext cx="3873529" cy="325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TextBox 50"/>
            <p:cNvSpPr txBox="1"/>
            <p:nvPr/>
          </p:nvSpPr>
          <p:spPr>
            <a:xfrm>
              <a:off x="3818796" y="5881253"/>
              <a:ext cx="448403" cy="307777"/>
            </a:xfrm>
            <a:prstGeom prst="rect">
              <a:avLst/>
            </a:prstGeom>
            <a:noFill/>
            <a:ln w="12700">
              <a:noFill/>
            </a:ln>
          </p:spPr>
          <p:txBody>
            <a:bodyPr wrap="square" rtlCol="0">
              <a:spAutoFit/>
            </a:bodyPr>
            <a:lstStyle/>
            <a:p>
              <a:pPr algn="ctr"/>
              <a:r>
                <a:rPr lang="en-US" sz="1400" b="1" dirty="0" smtClean="0"/>
                <a:t>2.0</a:t>
              </a:r>
              <a:endParaRPr lang="en-US" sz="1400" b="1" dirty="0"/>
            </a:p>
          </p:txBody>
        </p:sp>
        <p:sp>
          <p:nvSpPr>
            <p:cNvPr id="52" name="TextBox 51"/>
            <p:cNvSpPr txBox="1"/>
            <p:nvPr/>
          </p:nvSpPr>
          <p:spPr>
            <a:xfrm>
              <a:off x="3802615" y="5079983"/>
              <a:ext cx="464584" cy="307777"/>
            </a:xfrm>
            <a:prstGeom prst="rect">
              <a:avLst/>
            </a:prstGeom>
            <a:noFill/>
            <a:ln w="12700">
              <a:noFill/>
            </a:ln>
          </p:spPr>
          <p:txBody>
            <a:bodyPr wrap="square" rtlCol="0">
              <a:spAutoFit/>
            </a:bodyPr>
            <a:lstStyle/>
            <a:p>
              <a:pPr algn="ctr"/>
              <a:r>
                <a:rPr lang="en-US" sz="1400" b="1" dirty="0" smtClean="0"/>
                <a:t>2.5</a:t>
              </a:r>
              <a:endParaRPr lang="en-US" sz="1400" b="1" dirty="0"/>
            </a:p>
          </p:txBody>
        </p:sp>
        <p:sp>
          <p:nvSpPr>
            <p:cNvPr id="53" name="TextBox 52"/>
            <p:cNvSpPr txBox="1"/>
            <p:nvPr/>
          </p:nvSpPr>
          <p:spPr>
            <a:xfrm>
              <a:off x="3802615" y="6674576"/>
              <a:ext cx="464585" cy="307777"/>
            </a:xfrm>
            <a:prstGeom prst="rect">
              <a:avLst/>
            </a:prstGeom>
            <a:noFill/>
            <a:ln w="12700">
              <a:noFill/>
            </a:ln>
          </p:spPr>
          <p:txBody>
            <a:bodyPr wrap="square" rtlCol="0">
              <a:spAutoFit/>
            </a:bodyPr>
            <a:lstStyle/>
            <a:p>
              <a:pPr algn="ctr"/>
              <a:r>
                <a:rPr lang="en-US" sz="1400" b="1" dirty="0" smtClean="0"/>
                <a:t>1.5</a:t>
              </a:r>
              <a:endParaRPr lang="en-US" sz="1400" b="1" dirty="0"/>
            </a:p>
          </p:txBody>
        </p:sp>
        <p:sp>
          <p:nvSpPr>
            <p:cNvPr id="54" name="TextBox 53"/>
            <p:cNvSpPr txBox="1"/>
            <p:nvPr/>
          </p:nvSpPr>
          <p:spPr>
            <a:xfrm>
              <a:off x="3802615" y="4269833"/>
              <a:ext cx="464584" cy="307777"/>
            </a:xfrm>
            <a:prstGeom prst="rect">
              <a:avLst/>
            </a:prstGeom>
            <a:noFill/>
            <a:ln w="12700">
              <a:noFill/>
            </a:ln>
          </p:spPr>
          <p:txBody>
            <a:bodyPr wrap="square" rtlCol="0">
              <a:spAutoFit/>
            </a:bodyPr>
            <a:lstStyle/>
            <a:p>
              <a:pPr algn="ctr"/>
              <a:r>
                <a:rPr lang="en-US" sz="1400" b="1" dirty="0" smtClean="0"/>
                <a:t>3.0</a:t>
              </a:r>
              <a:endParaRPr lang="en-US" sz="1400" b="1" dirty="0"/>
            </a:p>
          </p:txBody>
        </p:sp>
        <p:sp>
          <p:nvSpPr>
            <p:cNvPr id="55" name="TextBox 54"/>
            <p:cNvSpPr txBox="1"/>
            <p:nvPr/>
          </p:nvSpPr>
          <p:spPr>
            <a:xfrm>
              <a:off x="3802615" y="3471540"/>
              <a:ext cx="464584" cy="307777"/>
            </a:xfrm>
            <a:prstGeom prst="rect">
              <a:avLst/>
            </a:prstGeom>
            <a:noFill/>
            <a:ln w="12700">
              <a:noFill/>
            </a:ln>
          </p:spPr>
          <p:txBody>
            <a:bodyPr wrap="square" rtlCol="0">
              <a:spAutoFit/>
            </a:bodyPr>
            <a:lstStyle/>
            <a:p>
              <a:pPr algn="ctr"/>
              <a:r>
                <a:rPr lang="en-US" sz="1400" b="1" dirty="0" smtClean="0"/>
                <a:t>3.5</a:t>
              </a:r>
              <a:endParaRPr lang="en-US" sz="1400" b="1" dirty="0"/>
            </a:p>
          </p:txBody>
        </p:sp>
        <p:sp>
          <p:nvSpPr>
            <p:cNvPr id="57" name="TextBox 56"/>
            <p:cNvSpPr txBox="1"/>
            <p:nvPr/>
          </p:nvSpPr>
          <p:spPr>
            <a:xfrm>
              <a:off x="3550528" y="3293201"/>
              <a:ext cx="520729" cy="307777"/>
            </a:xfrm>
            <a:prstGeom prst="rect">
              <a:avLst/>
            </a:prstGeom>
            <a:noFill/>
            <a:ln w="12700">
              <a:noFill/>
            </a:ln>
          </p:spPr>
          <p:txBody>
            <a:bodyPr wrap="square" rtlCol="0">
              <a:spAutoFit/>
            </a:bodyPr>
            <a:lstStyle/>
            <a:p>
              <a:pPr algn="ctr"/>
              <a:r>
                <a:rPr lang="en-US" sz="1400" b="1" dirty="0" smtClean="0"/>
                <a:t>km</a:t>
              </a:r>
              <a:endParaRPr lang="en-US" sz="1400" b="1" dirty="0"/>
            </a:p>
          </p:txBody>
        </p:sp>
        <p:sp>
          <p:nvSpPr>
            <p:cNvPr id="63" name="Oval 62"/>
            <p:cNvSpPr/>
            <p:nvPr/>
          </p:nvSpPr>
          <p:spPr>
            <a:xfrm>
              <a:off x="2039319" y="5657531"/>
              <a:ext cx="45719" cy="45719"/>
            </a:xfrm>
            <a:prstGeom prst="ellipse">
              <a:avLst/>
            </a:prstGeom>
            <a:solidFill>
              <a:srgbClr val="FF00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5" name="TextBox 64"/>
            <p:cNvSpPr txBox="1"/>
            <p:nvPr/>
          </p:nvSpPr>
          <p:spPr>
            <a:xfrm>
              <a:off x="1341120" y="5671786"/>
              <a:ext cx="1478280" cy="307777"/>
            </a:xfrm>
            <a:prstGeom prst="rect">
              <a:avLst/>
            </a:prstGeom>
            <a:noFill/>
          </p:spPr>
          <p:txBody>
            <a:bodyPr wrap="square" rtlCol="0">
              <a:spAutoFit/>
            </a:bodyPr>
            <a:lstStyle/>
            <a:p>
              <a:pPr algn="ctr"/>
              <a:r>
                <a:rPr lang="en-US" sz="1400" b="1" dirty="0" smtClean="0">
                  <a:solidFill>
                    <a:srgbClr val="FF0000"/>
                  </a:solidFill>
                </a:rPr>
                <a:t>Seven Sisters</a:t>
              </a:r>
              <a:endParaRPr lang="en-US" sz="1400" b="1" dirty="0">
                <a:solidFill>
                  <a:srgbClr val="FF0000"/>
                </a:solidFill>
              </a:endParaRPr>
            </a:p>
          </p:txBody>
        </p:sp>
        <p:sp>
          <p:nvSpPr>
            <p:cNvPr id="67" name="TextBox 66"/>
            <p:cNvSpPr txBox="1"/>
            <p:nvPr/>
          </p:nvSpPr>
          <p:spPr>
            <a:xfrm>
              <a:off x="971550" y="4945964"/>
              <a:ext cx="974739" cy="307777"/>
            </a:xfrm>
            <a:prstGeom prst="rect">
              <a:avLst/>
            </a:prstGeom>
            <a:noFill/>
          </p:spPr>
          <p:txBody>
            <a:bodyPr wrap="square" rtlCol="0">
              <a:spAutoFit/>
            </a:bodyPr>
            <a:lstStyle/>
            <a:p>
              <a:pPr algn="ctr"/>
              <a:r>
                <a:rPr lang="en-US" sz="1400" b="1" dirty="0" smtClean="0">
                  <a:solidFill>
                    <a:srgbClr val="FF0000"/>
                  </a:solidFill>
                </a:rPr>
                <a:t>Roosevelt</a:t>
              </a:r>
              <a:endParaRPr lang="en-US" sz="1400" b="1" dirty="0">
                <a:solidFill>
                  <a:srgbClr val="FF0000"/>
                </a:solidFill>
              </a:endParaRPr>
            </a:p>
          </p:txBody>
        </p:sp>
        <p:sp>
          <p:nvSpPr>
            <p:cNvPr id="68" name="Oval 67"/>
            <p:cNvSpPr/>
            <p:nvPr/>
          </p:nvSpPr>
          <p:spPr>
            <a:xfrm>
              <a:off x="2039319" y="5503001"/>
              <a:ext cx="45719" cy="45719"/>
            </a:xfrm>
            <a:prstGeom prst="ellipse">
              <a:avLst/>
            </a:prstGeom>
            <a:solidFill>
              <a:srgbClr val="FF00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69" name="TextBox 68"/>
            <p:cNvSpPr txBox="1"/>
            <p:nvPr/>
          </p:nvSpPr>
          <p:spPr>
            <a:xfrm>
              <a:off x="1936764" y="5193295"/>
              <a:ext cx="958836" cy="307777"/>
            </a:xfrm>
            <a:prstGeom prst="rect">
              <a:avLst/>
            </a:prstGeom>
            <a:noFill/>
          </p:spPr>
          <p:txBody>
            <a:bodyPr wrap="square" rtlCol="0">
              <a:spAutoFit/>
            </a:bodyPr>
            <a:lstStyle/>
            <a:p>
              <a:pPr algn="ctr"/>
              <a:r>
                <a:rPr lang="en-US" sz="1400" b="1" dirty="0" smtClean="0">
                  <a:solidFill>
                    <a:srgbClr val="FF0000"/>
                  </a:solidFill>
                </a:rPr>
                <a:t>Horsepool</a:t>
              </a:r>
              <a:endParaRPr lang="en-US" sz="1400" b="1" dirty="0">
                <a:solidFill>
                  <a:srgbClr val="FF0000"/>
                </a:solidFill>
              </a:endParaRPr>
            </a:p>
          </p:txBody>
        </p:sp>
        <p:sp>
          <p:nvSpPr>
            <p:cNvPr id="70" name="Oval 69"/>
            <p:cNvSpPr/>
            <p:nvPr/>
          </p:nvSpPr>
          <p:spPr>
            <a:xfrm>
              <a:off x="1371600" y="5219700"/>
              <a:ext cx="45719" cy="45719"/>
            </a:xfrm>
            <a:prstGeom prst="ellipse">
              <a:avLst/>
            </a:prstGeom>
            <a:solidFill>
              <a:srgbClr val="FF0000"/>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71" name="TextBox 70"/>
          <p:cNvSpPr txBox="1"/>
          <p:nvPr/>
        </p:nvSpPr>
        <p:spPr>
          <a:xfrm>
            <a:off x="6019800" y="3276600"/>
            <a:ext cx="2209800" cy="707886"/>
          </a:xfrm>
          <a:prstGeom prst="rect">
            <a:avLst/>
          </a:prstGeom>
          <a:noFill/>
          <a:ln w="25400">
            <a:noFill/>
          </a:ln>
        </p:spPr>
        <p:txBody>
          <a:bodyPr wrap="square" rtlCol="0">
            <a:spAutoFit/>
          </a:bodyPr>
          <a:lstStyle/>
          <a:p>
            <a:r>
              <a:rPr lang="en-US" sz="2000" b="1" dirty="0" smtClean="0"/>
              <a:t>19 vertical levels</a:t>
            </a:r>
          </a:p>
          <a:p>
            <a:r>
              <a:rPr lang="en-US" sz="2000" b="1" dirty="0" smtClean="0"/>
              <a:t>- 13 below 1km</a:t>
            </a:r>
          </a:p>
        </p:txBody>
      </p:sp>
    </p:spTree>
    <p:extLst>
      <p:ext uri="{BB962C8B-B14F-4D97-AF65-F5344CB8AC3E}">
        <p14:creationId xmlns:p14="http://schemas.microsoft.com/office/powerpoint/2010/main" val="36685044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899295"/>
            <a:ext cx="9144000" cy="4157883"/>
            <a:chOff x="0" y="899295"/>
            <a:chExt cx="9144000" cy="4157883"/>
          </a:xfrm>
        </p:grpSpPr>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37604" y="1316465"/>
              <a:ext cx="4306396" cy="374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0" y="899295"/>
              <a:ext cx="7401703" cy="4136729"/>
              <a:chOff x="0" y="899295"/>
              <a:chExt cx="7401703" cy="4136729"/>
            </a:xfrm>
          </p:grpSpPr>
          <p:grpSp>
            <p:nvGrpSpPr>
              <p:cNvPr id="3" name="Group 2"/>
              <p:cNvGrpSpPr/>
              <p:nvPr/>
            </p:nvGrpSpPr>
            <p:grpSpPr>
              <a:xfrm>
                <a:off x="0" y="899295"/>
                <a:ext cx="7401703" cy="4136729"/>
                <a:chOff x="0" y="899295"/>
                <a:chExt cx="7401703" cy="4136729"/>
              </a:xfrm>
            </p:grpSpPr>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285374"/>
                  <a:ext cx="4276351" cy="374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4308509" y="1295400"/>
                  <a:ext cx="492989" cy="3740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549855" y="899295"/>
                  <a:ext cx="851848" cy="400110"/>
                </a:xfrm>
                <a:prstGeom prst="rect">
                  <a:avLst/>
                </a:prstGeom>
                <a:noFill/>
                <a:ln w="25400">
                  <a:noFill/>
                </a:ln>
              </p:spPr>
              <p:txBody>
                <a:bodyPr wrap="square" rtlCol="0">
                  <a:spAutoFit/>
                </a:bodyPr>
                <a:lstStyle/>
                <a:p>
                  <a:pPr algn="ctr"/>
                  <a:r>
                    <a:rPr lang="en-US" sz="2000" b="1" dirty="0" smtClean="0"/>
                    <a:t>NONE</a:t>
                  </a:r>
                </a:p>
              </p:txBody>
            </p:sp>
            <p:sp>
              <p:nvSpPr>
                <p:cNvPr id="10" name="TextBox 9"/>
                <p:cNvSpPr txBox="1"/>
                <p:nvPr/>
              </p:nvSpPr>
              <p:spPr>
                <a:xfrm>
                  <a:off x="1697229" y="938714"/>
                  <a:ext cx="851848" cy="400110"/>
                </a:xfrm>
                <a:prstGeom prst="rect">
                  <a:avLst/>
                </a:prstGeom>
                <a:noFill/>
                <a:ln w="25400">
                  <a:noFill/>
                </a:ln>
              </p:spPr>
              <p:txBody>
                <a:bodyPr wrap="square" rtlCol="0">
                  <a:spAutoFit/>
                </a:bodyPr>
                <a:lstStyle/>
                <a:p>
                  <a:pPr algn="ctr"/>
                  <a:r>
                    <a:rPr lang="en-US" sz="2000" b="1" dirty="0" smtClean="0"/>
                    <a:t>FULL</a:t>
                  </a:r>
                </a:p>
              </p:txBody>
            </p:sp>
          </p:grpSp>
          <p:sp>
            <p:nvSpPr>
              <p:cNvPr id="14" name="TextBox 13"/>
              <p:cNvSpPr txBox="1"/>
              <p:nvPr/>
            </p:nvSpPr>
            <p:spPr>
              <a:xfrm>
                <a:off x="4230725" y="1040073"/>
                <a:ext cx="469925" cy="307777"/>
              </a:xfrm>
              <a:prstGeom prst="rect">
                <a:avLst/>
              </a:prstGeom>
              <a:noFill/>
              <a:ln w="12700">
                <a:noFill/>
              </a:ln>
            </p:spPr>
            <p:txBody>
              <a:bodyPr wrap="square" rtlCol="0">
                <a:spAutoFit/>
              </a:bodyPr>
              <a:lstStyle/>
              <a:p>
                <a:pPr algn="ctr"/>
                <a:r>
                  <a:rPr lang="en-US" sz="1400" b="1" dirty="0" smtClean="0"/>
                  <a:t>ppb</a:t>
                </a:r>
                <a:endParaRPr lang="en-US" sz="1400" b="1" dirty="0"/>
              </a:p>
            </p:txBody>
          </p:sp>
        </p:grpSp>
      </p:grpSp>
      <p:sp>
        <p:nvSpPr>
          <p:cNvPr id="22" name="TextBox 21"/>
          <p:cNvSpPr txBox="1"/>
          <p:nvPr/>
        </p:nvSpPr>
        <p:spPr>
          <a:xfrm>
            <a:off x="894962" y="0"/>
            <a:ext cx="7563238" cy="938714"/>
          </a:xfrm>
          <a:prstGeom prst="rect">
            <a:avLst/>
          </a:prstGeom>
          <a:noFill/>
        </p:spPr>
        <p:txBody>
          <a:bodyPr wrap="square" lIns="76197" tIns="38098" rIns="76197" bIns="38098" rtlCol="0">
            <a:spAutoFit/>
          </a:bodyPr>
          <a:lstStyle/>
          <a:p>
            <a:pPr algn="ctr"/>
            <a:r>
              <a:rPr lang="en-US" sz="3200" b="1" dirty="0" smtClean="0"/>
              <a:t>CMAQ Mean Afternoon Ozone </a:t>
            </a:r>
          </a:p>
          <a:p>
            <a:pPr algn="ctr"/>
            <a:r>
              <a:rPr lang="en-US" sz="2400" b="1" dirty="0" smtClean="0"/>
              <a:t>1100 - 1700 L</a:t>
            </a:r>
            <a:endParaRPr lang="en-US" sz="24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35</a:t>
            </a:fld>
            <a:endParaRPr lang="en-US" dirty="0"/>
          </a:p>
        </p:txBody>
      </p:sp>
      <p:sp>
        <p:nvSpPr>
          <p:cNvPr id="17" name="Freeform 16"/>
          <p:cNvSpPr>
            <a:spLocks noChangeAspect="1"/>
          </p:cNvSpPr>
          <p:nvPr/>
        </p:nvSpPr>
        <p:spPr>
          <a:xfrm>
            <a:off x="1524000" y="2895366"/>
            <a:ext cx="1219200" cy="836830"/>
          </a:xfrm>
          <a:custGeom>
            <a:avLst/>
            <a:gdLst>
              <a:gd name="connsiteX0" fmla="*/ 911952 w 6821432"/>
              <a:gd name="connsiteY0" fmla="*/ 1869743 h 4682071"/>
              <a:gd name="connsiteX1" fmla="*/ 980190 w 6821432"/>
              <a:gd name="connsiteY1" fmla="*/ 1856095 h 4682071"/>
              <a:gd name="connsiteX2" fmla="*/ 1021134 w 6821432"/>
              <a:gd name="connsiteY2" fmla="*/ 1842448 h 4682071"/>
              <a:gd name="connsiteX3" fmla="*/ 2058364 w 6821432"/>
              <a:gd name="connsiteY3" fmla="*/ 1828800 h 4682071"/>
              <a:gd name="connsiteX4" fmla="*/ 2536035 w 6821432"/>
              <a:gd name="connsiteY4" fmla="*/ 1801504 h 4682071"/>
              <a:gd name="connsiteX5" fmla="*/ 2631570 w 6821432"/>
              <a:gd name="connsiteY5" fmla="*/ 1774209 h 4682071"/>
              <a:gd name="connsiteX6" fmla="*/ 2727104 w 6821432"/>
              <a:gd name="connsiteY6" fmla="*/ 1760561 h 4682071"/>
              <a:gd name="connsiteX7" fmla="*/ 2795343 w 6821432"/>
              <a:gd name="connsiteY7" fmla="*/ 1746913 h 4682071"/>
              <a:gd name="connsiteX8" fmla="*/ 2890877 w 6821432"/>
              <a:gd name="connsiteY8" fmla="*/ 1733266 h 4682071"/>
              <a:gd name="connsiteX9" fmla="*/ 3081946 w 6821432"/>
              <a:gd name="connsiteY9" fmla="*/ 1705970 h 4682071"/>
              <a:gd name="connsiteX10" fmla="*/ 3259367 w 6821432"/>
              <a:gd name="connsiteY10" fmla="*/ 1651379 h 4682071"/>
              <a:gd name="connsiteX11" fmla="*/ 3354901 w 6821432"/>
              <a:gd name="connsiteY11" fmla="*/ 1637731 h 4682071"/>
              <a:gd name="connsiteX12" fmla="*/ 3395844 w 6821432"/>
              <a:gd name="connsiteY12" fmla="*/ 1624083 h 4682071"/>
              <a:gd name="connsiteX13" fmla="*/ 3450435 w 6821432"/>
              <a:gd name="connsiteY13" fmla="*/ 1610436 h 4682071"/>
              <a:gd name="connsiteX14" fmla="*/ 3491378 w 6821432"/>
              <a:gd name="connsiteY14" fmla="*/ 1569492 h 4682071"/>
              <a:gd name="connsiteX15" fmla="*/ 3559617 w 6821432"/>
              <a:gd name="connsiteY15" fmla="*/ 1555845 h 4682071"/>
              <a:gd name="connsiteX16" fmla="*/ 3600561 w 6821432"/>
              <a:gd name="connsiteY16" fmla="*/ 1542197 h 4682071"/>
              <a:gd name="connsiteX17" fmla="*/ 3750686 w 6821432"/>
              <a:gd name="connsiteY17" fmla="*/ 1514901 h 4682071"/>
              <a:gd name="connsiteX18" fmla="*/ 3832573 w 6821432"/>
              <a:gd name="connsiteY18" fmla="*/ 1473958 h 4682071"/>
              <a:gd name="connsiteX19" fmla="*/ 3873516 w 6821432"/>
              <a:gd name="connsiteY19" fmla="*/ 1446663 h 4682071"/>
              <a:gd name="connsiteX20" fmla="*/ 3928107 w 6821432"/>
              <a:gd name="connsiteY20" fmla="*/ 1419367 h 4682071"/>
              <a:gd name="connsiteX21" fmla="*/ 3955402 w 6821432"/>
              <a:gd name="connsiteY21" fmla="*/ 1378424 h 4682071"/>
              <a:gd name="connsiteX22" fmla="*/ 4037289 w 6821432"/>
              <a:gd name="connsiteY22" fmla="*/ 1337480 h 4682071"/>
              <a:gd name="connsiteX23" fmla="*/ 4078232 w 6821432"/>
              <a:gd name="connsiteY23" fmla="*/ 1282889 h 4682071"/>
              <a:gd name="connsiteX24" fmla="*/ 4119175 w 6821432"/>
              <a:gd name="connsiteY24" fmla="*/ 1255594 h 4682071"/>
              <a:gd name="connsiteX25" fmla="*/ 4146471 w 6821432"/>
              <a:gd name="connsiteY25" fmla="*/ 1173707 h 4682071"/>
              <a:gd name="connsiteX26" fmla="*/ 4173767 w 6821432"/>
              <a:gd name="connsiteY26" fmla="*/ 1132764 h 4682071"/>
              <a:gd name="connsiteX27" fmla="*/ 4228358 w 6821432"/>
              <a:gd name="connsiteY27" fmla="*/ 1050878 h 4682071"/>
              <a:gd name="connsiteX28" fmla="*/ 4255653 w 6821432"/>
              <a:gd name="connsiteY28" fmla="*/ 996286 h 4682071"/>
              <a:gd name="connsiteX29" fmla="*/ 4310244 w 6821432"/>
              <a:gd name="connsiteY29" fmla="*/ 900752 h 4682071"/>
              <a:gd name="connsiteX30" fmla="*/ 4337540 w 6821432"/>
              <a:gd name="connsiteY30" fmla="*/ 805218 h 4682071"/>
              <a:gd name="connsiteX31" fmla="*/ 4351187 w 6821432"/>
              <a:gd name="connsiteY31" fmla="*/ 764275 h 4682071"/>
              <a:gd name="connsiteX32" fmla="*/ 4378483 w 6821432"/>
              <a:gd name="connsiteY32" fmla="*/ 668740 h 4682071"/>
              <a:gd name="connsiteX33" fmla="*/ 4405778 w 6821432"/>
              <a:gd name="connsiteY33" fmla="*/ 614149 h 4682071"/>
              <a:gd name="connsiteX34" fmla="*/ 4460370 w 6821432"/>
              <a:gd name="connsiteY34" fmla="*/ 518615 h 4682071"/>
              <a:gd name="connsiteX35" fmla="*/ 4474017 w 6821432"/>
              <a:gd name="connsiteY35" fmla="*/ 477672 h 4682071"/>
              <a:gd name="connsiteX36" fmla="*/ 4487665 w 6821432"/>
              <a:gd name="connsiteY36" fmla="*/ 423080 h 4682071"/>
              <a:gd name="connsiteX37" fmla="*/ 4528608 w 6821432"/>
              <a:gd name="connsiteY37" fmla="*/ 395785 h 4682071"/>
              <a:gd name="connsiteX38" fmla="*/ 4569552 w 6821432"/>
              <a:gd name="connsiteY38" fmla="*/ 272955 h 4682071"/>
              <a:gd name="connsiteX39" fmla="*/ 4583199 w 6821432"/>
              <a:gd name="connsiteY39" fmla="*/ 232012 h 4682071"/>
              <a:gd name="connsiteX40" fmla="*/ 4610495 w 6821432"/>
              <a:gd name="connsiteY40" fmla="*/ 191069 h 4682071"/>
              <a:gd name="connsiteX41" fmla="*/ 4624143 w 6821432"/>
              <a:gd name="connsiteY41" fmla="*/ 136478 h 4682071"/>
              <a:gd name="connsiteX42" fmla="*/ 4746973 w 6821432"/>
              <a:gd name="connsiteY42" fmla="*/ 68239 h 4682071"/>
              <a:gd name="connsiteX43" fmla="*/ 4842507 w 6821432"/>
              <a:gd name="connsiteY43" fmla="*/ 27295 h 4682071"/>
              <a:gd name="connsiteX44" fmla="*/ 4951689 w 6821432"/>
              <a:gd name="connsiteY44" fmla="*/ 13648 h 4682071"/>
              <a:gd name="connsiteX45" fmla="*/ 5047223 w 6821432"/>
              <a:gd name="connsiteY45" fmla="*/ 0 h 4682071"/>
              <a:gd name="connsiteX46" fmla="*/ 5238292 w 6821432"/>
              <a:gd name="connsiteY46" fmla="*/ 27295 h 4682071"/>
              <a:gd name="connsiteX47" fmla="*/ 5279235 w 6821432"/>
              <a:gd name="connsiteY47" fmla="*/ 54591 h 4682071"/>
              <a:gd name="connsiteX48" fmla="*/ 5333826 w 6821432"/>
              <a:gd name="connsiteY48" fmla="*/ 150125 h 4682071"/>
              <a:gd name="connsiteX49" fmla="*/ 5374770 w 6821432"/>
              <a:gd name="connsiteY49" fmla="*/ 245660 h 4682071"/>
              <a:gd name="connsiteX50" fmla="*/ 5388417 w 6821432"/>
              <a:gd name="connsiteY50" fmla="*/ 559558 h 4682071"/>
              <a:gd name="connsiteX51" fmla="*/ 5415713 w 6821432"/>
              <a:gd name="connsiteY51" fmla="*/ 655092 h 4682071"/>
              <a:gd name="connsiteX52" fmla="*/ 5429361 w 6821432"/>
              <a:gd name="connsiteY52" fmla="*/ 709683 h 4682071"/>
              <a:gd name="connsiteX53" fmla="*/ 5443008 w 6821432"/>
              <a:gd name="connsiteY53" fmla="*/ 1037230 h 4682071"/>
              <a:gd name="connsiteX54" fmla="*/ 5470304 w 6821432"/>
              <a:gd name="connsiteY54" fmla="*/ 1146412 h 4682071"/>
              <a:gd name="connsiteX55" fmla="*/ 5456656 w 6821432"/>
              <a:gd name="connsiteY55" fmla="*/ 1405719 h 4682071"/>
              <a:gd name="connsiteX56" fmla="*/ 5470304 w 6821432"/>
              <a:gd name="connsiteY56" fmla="*/ 1678675 h 4682071"/>
              <a:gd name="connsiteX57" fmla="*/ 5483952 w 6821432"/>
              <a:gd name="connsiteY57" fmla="*/ 1719618 h 4682071"/>
              <a:gd name="connsiteX58" fmla="*/ 5497599 w 6821432"/>
              <a:gd name="connsiteY58" fmla="*/ 1774209 h 4682071"/>
              <a:gd name="connsiteX59" fmla="*/ 5511247 w 6821432"/>
              <a:gd name="connsiteY59" fmla="*/ 1815152 h 4682071"/>
              <a:gd name="connsiteX60" fmla="*/ 5538543 w 6821432"/>
              <a:gd name="connsiteY60" fmla="*/ 1910686 h 4682071"/>
              <a:gd name="connsiteX61" fmla="*/ 5579486 w 6821432"/>
              <a:gd name="connsiteY61" fmla="*/ 1937982 h 4682071"/>
              <a:gd name="connsiteX62" fmla="*/ 5620429 w 6821432"/>
              <a:gd name="connsiteY62" fmla="*/ 2033516 h 4682071"/>
              <a:gd name="connsiteX63" fmla="*/ 5634077 w 6821432"/>
              <a:gd name="connsiteY63" fmla="*/ 2074460 h 4682071"/>
              <a:gd name="connsiteX64" fmla="*/ 5675020 w 6821432"/>
              <a:gd name="connsiteY64" fmla="*/ 2088107 h 4682071"/>
              <a:gd name="connsiteX65" fmla="*/ 5770555 w 6821432"/>
              <a:gd name="connsiteY65" fmla="*/ 2183642 h 4682071"/>
              <a:gd name="connsiteX66" fmla="*/ 5866089 w 6821432"/>
              <a:gd name="connsiteY66" fmla="*/ 2279176 h 4682071"/>
              <a:gd name="connsiteX67" fmla="*/ 5961623 w 6821432"/>
              <a:gd name="connsiteY67" fmla="*/ 2374710 h 4682071"/>
              <a:gd name="connsiteX68" fmla="*/ 6002567 w 6821432"/>
              <a:gd name="connsiteY68" fmla="*/ 2402006 h 4682071"/>
              <a:gd name="connsiteX69" fmla="*/ 6043510 w 6821432"/>
              <a:gd name="connsiteY69" fmla="*/ 2415654 h 4682071"/>
              <a:gd name="connsiteX70" fmla="*/ 6057158 w 6821432"/>
              <a:gd name="connsiteY70" fmla="*/ 2456597 h 4682071"/>
              <a:gd name="connsiteX71" fmla="*/ 6139044 w 6821432"/>
              <a:gd name="connsiteY71" fmla="*/ 2497540 h 4682071"/>
              <a:gd name="connsiteX72" fmla="*/ 6166340 w 6821432"/>
              <a:gd name="connsiteY72" fmla="*/ 2538483 h 4682071"/>
              <a:gd name="connsiteX73" fmla="*/ 6248226 w 6821432"/>
              <a:gd name="connsiteY73" fmla="*/ 2579427 h 4682071"/>
              <a:gd name="connsiteX74" fmla="*/ 6343761 w 6821432"/>
              <a:gd name="connsiteY74" fmla="*/ 2661313 h 4682071"/>
              <a:gd name="connsiteX75" fmla="*/ 6439295 w 6821432"/>
              <a:gd name="connsiteY75" fmla="*/ 2729552 h 4682071"/>
              <a:gd name="connsiteX76" fmla="*/ 6480238 w 6821432"/>
              <a:gd name="connsiteY76" fmla="*/ 2770495 h 4682071"/>
              <a:gd name="connsiteX77" fmla="*/ 6534829 w 6821432"/>
              <a:gd name="connsiteY77" fmla="*/ 2797791 h 4682071"/>
              <a:gd name="connsiteX78" fmla="*/ 6562125 w 6821432"/>
              <a:gd name="connsiteY78" fmla="*/ 2838734 h 4682071"/>
              <a:gd name="connsiteX79" fmla="*/ 6644011 w 6821432"/>
              <a:gd name="connsiteY79" fmla="*/ 2879678 h 4682071"/>
              <a:gd name="connsiteX80" fmla="*/ 6684955 w 6821432"/>
              <a:gd name="connsiteY80" fmla="*/ 2934269 h 4682071"/>
              <a:gd name="connsiteX81" fmla="*/ 6725898 w 6821432"/>
              <a:gd name="connsiteY81" fmla="*/ 2975212 h 4682071"/>
              <a:gd name="connsiteX82" fmla="*/ 6739546 w 6821432"/>
              <a:gd name="connsiteY82" fmla="*/ 3029803 h 4682071"/>
              <a:gd name="connsiteX83" fmla="*/ 6766841 w 6821432"/>
              <a:gd name="connsiteY83" fmla="*/ 3070746 h 4682071"/>
              <a:gd name="connsiteX84" fmla="*/ 6780489 w 6821432"/>
              <a:gd name="connsiteY84" fmla="*/ 3125337 h 4682071"/>
              <a:gd name="connsiteX85" fmla="*/ 6821432 w 6821432"/>
              <a:gd name="connsiteY85" fmla="*/ 3248167 h 4682071"/>
              <a:gd name="connsiteX86" fmla="*/ 6807784 w 6821432"/>
              <a:gd name="connsiteY86" fmla="*/ 3562066 h 4682071"/>
              <a:gd name="connsiteX87" fmla="*/ 6794137 w 6821432"/>
              <a:gd name="connsiteY87" fmla="*/ 3603009 h 4682071"/>
              <a:gd name="connsiteX88" fmla="*/ 6766841 w 6821432"/>
              <a:gd name="connsiteY88" fmla="*/ 3643952 h 4682071"/>
              <a:gd name="connsiteX89" fmla="*/ 6698602 w 6821432"/>
              <a:gd name="connsiteY89" fmla="*/ 3712191 h 4682071"/>
              <a:gd name="connsiteX90" fmla="*/ 6657659 w 6821432"/>
              <a:gd name="connsiteY90" fmla="*/ 3794078 h 4682071"/>
              <a:gd name="connsiteX91" fmla="*/ 6616716 w 6821432"/>
              <a:gd name="connsiteY91" fmla="*/ 3821373 h 4682071"/>
              <a:gd name="connsiteX92" fmla="*/ 6575773 w 6821432"/>
              <a:gd name="connsiteY92" fmla="*/ 3862316 h 4682071"/>
              <a:gd name="connsiteX93" fmla="*/ 6480238 w 6821432"/>
              <a:gd name="connsiteY93" fmla="*/ 3930555 h 4682071"/>
              <a:gd name="connsiteX94" fmla="*/ 6425647 w 6821432"/>
              <a:gd name="connsiteY94" fmla="*/ 3957851 h 4682071"/>
              <a:gd name="connsiteX95" fmla="*/ 6330113 w 6821432"/>
              <a:gd name="connsiteY95" fmla="*/ 4012442 h 4682071"/>
              <a:gd name="connsiteX96" fmla="*/ 6234578 w 6821432"/>
              <a:gd name="connsiteY96" fmla="*/ 4039737 h 4682071"/>
              <a:gd name="connsiteX97" fmla="*/ 6193635 w 6821432"/>
              <a:gd name="connsiteY97" fmla="*/ 4053385 h 4682071"/>
              <a:gd name="connsiteX98" fmla="*/ 6152692 w 6821432"/>
              <a:gd name="connsiteY98" fmla="*/ 4080680 h 4682071"/>
              <a:gd name="connsiteX99" fmla="*/ 6070805 w 6821432"/>
              <a:gd name="connsiteY99" fmla="*/ 4107976 h 4682071"/>
              <a:gd name="connsiteX100" fmla="*/ 6029862 w 6821432"/>
              <a:gd name="connsiteY100" fmla="*/ 4121624 h 4682071"/>
              <a:gd name="connsiteX101" fmla="*/ 5934328 w 6821432"/>
              <a:gd name="connsiteY101" fmla="*/ 4176215 h 4682071"/>
              <a:gd name="connsiteX102" fmla="*/ 5893384 w 6821432"/>
              <a:gd name="connsiteY102" fmla="*/ 4189863 h 4682071"/>
              <a:gd name="connsiteX103" fmla="*/ 5838793 w 6821432"/>
              <a:gd name="connsiteY103" fmla="*/ 4230806 h 4682071"/>
              <a:gd name="connsiteX104" fmla="*/ 5825146 w 6821432"/>
              <a:gd name="connsiteY104" fmla="*/ 4271749 h 4682071"/>
              <a:gd name="connsiteX105" fmla="*/ 5743259 w 6821432"/>
              <a:gd name="connsiteY105" fmla="*/ 4367283 h 4682071"/>
              <a:gd name="connsiteX106" fmla="*/ 5715964 w 6821432"/>
              <a:gd name="connsiteY106" fmla="*/ 4462818 h 4682071"/>
              <a:gd name="connsiteX107" fmla="*/ 5702316 w 6821432"/>
              <a:gd name="connsiteY107" fmla="*/ 4531057 h 4682071"/>
              <a:gd name="connsiteX108" fmla="*/ 5688668 w 6821432"/>
              <a:gd name="connsiteY108" fmla="*/ 4572000 h 4682071"/>
              <a:gd name="connsiteX109" fmla="*/ 5552190 w 6821432"/>
              <a:gd name="connsiteY109" fmla="*/ 4640239 h 4682071"/>
              <a:gd name="connsiteX110" fmla="*/ 5511247 w 6821432"/>
              <a:gd name="connsiteY110" fmla="*/ 4667534 h 4682071"/>
              <a:gd name="connsiteX111" fmla="*/ 5265587 w 6821432"/>
              <a:gd name="connsiteY111" fmla="*/ 4653886 h 4682071"/>
              <a:gd name="connsiteX112" fmla="*/ 5170053 w 6821432"/>
              <a:gd name="connsiteY112" fmla="*/ 4612943 h 4682071"/>
              <a:gd name="connsiteX113" fmla="*/ 5142758 w 6821432"/>
              <a:gd name="connsiteY113" fmla="*/ 4572000 h 4682071"/>
              <a:gd name="connsiteX114" fmla="*/ 5060871 w 6821432"/>
              <a:gd name="connsiteY114" fmla="*/ 4531057 h 4682071"/>
              <a:gd name="connsiteX115" fmla="*/ 5019928 w 6821432"/>
              <a:gd name="connsiteY115" fmla="*/ 4503761 h 4682071"/>
              <a:gd name="connsiteX116" fmla="*/ 4965337 w 6821432"/>
              <a:gd name="connsiteY116" fmla="*/ 4490113 h 4682071"/>
              <a:gd name="connsiteX117" fmla="*/ 4924393 w 6821432"/>
              <a:gd name="connsiteY117" fmla="*/ 4476466 h 4682071"/>
              <a:gd name="connsiteX118" fmla="*/ 4828859 w 6821432"/>
              <a:gd name="connsiteY118" fmla="*/ 4449170 h 4682071"/>
              <a:gd name="connsiteX119" fmla="*/ 4378483 w 6821432"/>
              <a:gd name="connsiteY119" fmla="*/ 4462818 h 4682071"/>
              <a:gd name="connsiteX120" fmla="*/ 4296596 w 6821432"/>
              <a:gd name="connsiteY120" fmla="*/ 4476466 h 4682071"/>
              <a:gd name="connsiteX121" fmla="*/ 3764334 w 6821432"/>
              <a:gd name="connsiteY121" fmla="*/ 4449170 h 4682071"/>
              <a:gd name="connsiteX122" fmla="*/ 3723390 w 6821432"/>
              <a:gd name="connsiteY122" fmla="*/ 4421875 h 4682071"/>
              <a:gd name="connsiteX123" fmla="*/ 3668799 w 6821432"/>
              <a:gd name="connsiteY123" fmla="*/ 4394579 h 4682071"/>
              <a:gd name="connsiteX124" fmla="*/ 3627856 w 6821432"/>
              <a:gd name="connsiteY124" fmla="*/ 4312692 h 4682071"/>
              <a:gd name="connsiteX125" fmla="*/ 3641504 w 6821432"/>
              <a:gd name="connsiteY125" fmla="*/ 4135272 h 4682071"/>
              <a:gd name="connsiteX126" fmla="*/ 3777981 w 6821432"/>
              <a:gd name="connsiteY126" fmla="*/ 4039737 h 4682071"/>
              <a:gd name="connsiteX127" fmla="*/ 3818925 w 6821432"/>
              <a:gd name="connsiteY127" fmla="*/ 4026089 h 4682071"/>
              <a:gd name="connsiteX128" fmla="*/ 3832573 w 6821432"/>
              <a:gd name="connsiteY128" fmla="*/ 3971498 h 4682071"/>
              <a:gd name="connsiteX129" fmla="*/ 3818925 w 6821432"/>
              <a:gd name="connsiteY129" fmla="*/ 3930555 h 4682071"/>
              <a:gd name="connsiteX130" fmla="*/ 3764334 w 6821432"/>
              <a:gd name="connsiteY130" fmla="*/ 3835021 h 4682071"/>
              <a:gd name="connsiteX131" fmla="*/ 3750686 w 6821432"/>
              <a:gd name="connsiteY131" fmla="*/ 3780430 h 4682071"/>
              <a:gd name="connsiteX132" fmla="*/ 3723390 w 6821432"/>
              <a:gd name="connsiteY132" fmla="*/ 3384645 h 4682071"/>
              <a:gd name="connsiteX133" fmla="*/ 3696095 w 6821432"/>
              <a:gd name="connsiteY133" fmla="*/ 3111689 h 4682071"/>
              <a:gd name="connsiteX134" fmla="*/ 3668799 w 6821432"/>
              <a:gd name="connsiteY134" fmla="*/ 3016155 h 4682071"/>
              <a:gd name="connsiteX135" fmla="*/ 3655152 w 6821432"/>
              <a:gd name="connsiteY135" fmla="*/ 2975212 h 4682071"/>
              <a:gd name="connsiteX136" fmla="*/ 3641504 w 6821432"/>
              <a:gd name="connsiteY136" fmla="*/ 2920621 h 4682071"/>
              <a:gd name="connsiteX137" fmla="*/ 3600561 w 6821432"/>
              <a:gd name="connsiteY137" fmla="*/ 2893325 h 4682071"/>
              <a:gd name="connsiteX138" fmla="*/ 3464083 w 6821432"/>
              <a:gd name="connsiteY138" fmla="*/ 2866030 h 4682071"/>
              <a:gd name="connsiteX139" fmla="*/ 3273014 w 6821432"/>
              <a:gd name="connsiteY139" fmla="*/ 2811439 h 4682071"/>
              <a:gd name="connsiteX140" fmla="*/ 3191128 w 6821432"/>
              <a:gd name="connsiteY140" fmla="*/ 2797791 h 4682071"/>
              <a:gd name="connsiteX141" fmla="*/ 3150184 w 6821432"/>
              <a:gd name="connsiteY141" fmla="*/ 2784143 h 4682071"/>
              <a:gd name="connsiteX142" fmla="*/ 3095593 w 6821432"/>
              <a:gd name="connsiteY142" fmla="*/ 2770495 h 4682071"/>
              <a:gd name="connsiteX143" fmla="*/ 3000059 w 6821432"/>
              <a:gd name="connsiteY143" fmla="*/ 2743200 h 4682071"/>
              <a:gd name="connsiteX144" fmla="*/ 2904525 w 6821432"/>
              <a:gd name="connsiteY144" fmla="*/ 2702257 h 4682071"/>
              <a:gd name="connsiteX145" fmla="*/ 2754399 w 6821432"/>
              <a:gd name="connsiteY145" fmla="*/ 2661313 h 4682071"/>
              <a:gd name="connsiteX146" fmla="*/ 2658865 w 6821432"/>
              <a:gd name="connsiteY146" fmla="*/ 2647666 h 4682071"/>
              <a:gd name="connsiteX147" fmla="*/ 2590626 w 6821432"/>
              <a:gd name="connsiteY147" fmla="*/ 2620370 h 4682071"/>
              <a:gd name="connsiteX148" fmla="*/ 2112955 w 6821432"/>
              <a:gd name="connsiteY148" fmla="*/ 2634018 h 4682071"/>
              <a:gd name="connsiteX149" fmla="*/ 2017420 w 6821432"/>
              <a:gd name="connsiteY149" fmla="*/ 2661313 h 4682071"/>
              <a:gd name="connsiteX150" fmla="*/ 1962829 w 6821432"/>
              <a:gd name="connsiteY150" fmla="*/ 2702257 h 4682071"/>
              <a:gd name="connsiteX151" fmla="*/ 1921886 w 6821432"/>
              <a:gd name="connsiteY151" fmla="*/ 2838734 h 4682071"/>
              <a:gd name="connsiteX152" fmla="*/ 1908238 w 6821432"/>
              <a:gd name="connsiteY152" fmla="*/ 2879678 h 4682071"/>
              <a:gd name="connsiteX153" fmla="*/ 1894590 w 6821432"/>
              <a:gd name="connsiteY153" fmla="*/ 2934269 h 4682071"/>
              <a:gd name="connsiteX154" fmla="*/ 1853647 w 6821432"/>
              <a:gd name="connsiteY154" fmla="*/ 2975212 h 4682071"/>
              <a:gd name="connsiteX155" fmla="*/ 1812704 w 6821432"/>
              <a:gd name="connsiteY155" fmla="*/ 3029803 h 4682071"/>
              <a:gd name="connsiteX156" fmla="*/ 1771761 w 6821432"/>
              <a:gd name="connsiteY156" fmla="*/ 3043451 h 4682071"/>
              <a:gd name="connsiteX157" fmla="*/ 1730817 w 6821432"/>
              <a:gd name="connsiteY157" fmla="*/ 3070746 h 4682071"/>
              <a:gd name="connsiteX158" fmla="*/ 1676226 w 6821432"/>
              <a:gd name="connsiteY158" fmla="*/ 3098042 h 4682071"/>
              <a:gd name="connsiteX159" fmla="*/ 1635283 w 6821432"/>
              <a:gd name="connsiteY159" fmla="*/ 3138985 h 4682071"/>
              <a:gd name="connsiteX160" fmla="*/ 1580692 w 6821432"/>
              <a:gd name="connsiteY160" fmla="*/ 3152633 h 4682071"/>
              <a:gd name="connsiteX161" fmla="*/ 1539749 w 6821432"/>
              <a:gd name="connsiteY161" fmla="*/ 3166280 h 4682071"/>
              <a:gd name="connsiteX162" fmla="*/ 1444214 w 6821432"/>
              <a:gd name="connsiteY162" fmla="*/ 3193576 h 4682071"/>
              <a:gd name="connsiteX163" fmla="*/ 1389623 w 6821432"/>
              <a:gd name="connsiteY163" fmla="*/ 3220872 h 4682071"/>
              <a:gd name="connsiteX164" fmla="*/ 1089373 w 6821432"/>
              <a:gd name="connsiteY164" fmla="*/ 3193576 h 4682071"/>
              <a:gd name="connsiteX165" fmla="*/ 871008 w 6821432"/>
              <a:gd name="connsiteY165" fmla="*/ 3152633 h 4682071"/>
              <a:gd name="connsiteX166" fmla="*/ 325098 w 6821432"/>
              <a:gd name="connsiteY166" fmla="*/ 3138985 h 4682071"/>
              <a:gd name="connsiteX167" fmla="*/ 284155 w 6821432"/>
              <a:gd name="connsiteY167" fmla="*/ 3111689 h 4682071"/>
              <a:gd name="connsiteX168" fmla="*/ 229564 w 6821432"/>
              <a:gd name="connsiteY168" fmla="*/ 3098042 h 4682071"/>
              <a:gd name="connsiteX169" fmla="*/ 134029 w 6821432"/>
              <a:gd name="connsiteY169" fmla="*/ 3070746 h 4682071"/>
              <a:gd name="connsiteX170" fmla="*/ 65790 w 6821432"/>
              <a:gd name="connsiteY170" fmla="*/ 2961564 h 4682071"/>
              <a:gd name="connsiteX171" fmla="*/ 65790 w 6821432"/>
              <a:gd name="connsiteY171" fmla="*/ 2961564 h 4682071"/>
              <a:gd name="connsiteX172" fmla="*/ 24847 w 6821432"/>
              <a:gd name="connsiteY172" fmla="*/ 2920621 h 4682071"/>
              <a:gd name="connsiteX173" fmla="*/ 24847 w 6821432"/>
              <a:gd name="connsiteY173" fmla="*/ 2456597 h 4682071"/>
              <a:gd name="connsiteX174" fmla="*/ 65790 w 6821432"/>
              <a:gd name="connsiteY174" fmla="*/ 2415654 h 4682071"/>
              <a:gd name="connsiteX175" fmla="*/ 106734 w 6821432"/>
              <a:gd name="connsiteY175" fmla="*/ 2402006 h 4682071"/>
              <a:gd name="connsiteX176" fmla="*/ 147677 w 6821432"/>
              <a:gd name="connsiteY176" fmla="*/ 2374710 h 4682071"/>
              <a:gd name="connsiteX177" fmla="*/ 188620 w 6821432"/>
              <a:gd name="connsiteY177" fmla="*/ 2361063 h 4682071"/>
              <a:gd name="connsiteX178" fmla="*/ 243211 w 6821432"/>
              <a:gd name="connsiteY178" fmla="*/ 2333767 h 4682071"/>
              <a:gd name="connsiteX179" fmla="*/ 338746 w 6821432"/>
              <a:gd name="connsiteY179" fmla="*/ 2265528 h 4682071"/>
              <a:gd name="connsiteX180" fmla="*/ 379689 w 6821432"/>
              <a:gd name="connsiteY180" fmla="*/ 2224585 h 4682071"/>
              <a:gd name="connsiteX181" fmla="*/ 434280 w 6821432"/>
              <a:gd name="connsiteY181" fmla="*/ 2210937 h 4682071"/>
              <a:gd name="connsiteX182" fmla="*/ 475223 w 6821432"/>
              <a:gd name="connsiteY182" fmla="*/ 2197289 h 4682071"/>
              <a:gd name="connsiteX183" fmla="*/ 516167 w 6821432"/>
              <a:gd name="connsiteY183" fmla="*/ 2142698 h 4682071"/>
              <a:gd name="connsiteX184" fmla="*/ 557110 w 6821432"/>
              <a:gd name="connsiteY184" fmla="*/ 2115403 h 4682071"/>
              <a:gd name="connsiteX185" fmla="*/ 598053 w 6821432"/>
              <a:gd name="connsiteY185" fmla="*/ 2033516 h 4682071"/>
              <a:gd name="connsiteX186" fmla="*/ 679940 w 6821432"/>
              <a:gd name="connsiteY186" fmla="*/ 1978925 h 4682071"/>
              <a:gd name="connsiteX187" fmla="*/ 693587 w 6821432"/>
              <a:gd name="connsiteY187" fmla="*/ 1937982 h 4682071"/>
              <a:gd name="connsiteX188" fmla="*/ 775474 w 6821432"/>
              <a:gd name="connsiteY188" fmla="*/ 1910686 h 4682071"/>
              <a:gd name="connsiteX189" fmla="*/ 830065 w 6821432"/>
              <a:gd name="connsiteY189" fmla="*/ 1897039 h 4682071"/>
              <a:gd name="connsiteX190" fmla="*/ 1007486 w 6821432"/>
              <a:gd name="connsiteY190" fmla="*/ 1883391 h 468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21432" h="4682071">
                <a:moveTo>
                  <a:pt x="911952" y="1869743"/>
                </a:moveTo>
                <a:cubicBezTo>
                  <a:pt x="934698" y="1865194"/>
                  <a:pt x="957686" y="1861721"/>
                  <a:pt x="980190" y="1856095"/>
                </a:cubicBezTo>
                <a:cubicBezTo>
                  <a:pt x="994147" y="1852606"/>
                  <a:pt x="1006752" y="1842812"/>
                  <a:pt x="1021134" y="1842448"/>
                </a:cubicBezTo>
                <a:cubicBezTo>
                  <a:pt x="1366797" y="1833697"/>
                  <a:pt x="1712621" y="1833349"/>
                  <a:pt x="2058364" y="1828800"/>
                </a:cubicBezTo>
                <a:cubicBezTo>
                  <a:pt x="2100232" y="1827190"/>
                  <a:pt x="2418811" y="1823483"/>
                  <a:pt x="2536035" y="1801504"/>
                </a:cubicBezTo>
                <a:cubicBezTo>
                  <a:pt x="2568587" y="1795401"/>
                  <a:pt x="2599186" y="1781148"/>
                  <a:pt x="2631570" y="1774209"/>
                </a:cubicBezTo>
                <a:cubicBezTo>
                  <a:pt x="2663024" y="1767469"/>
                  <a:pt x="2695374" y="1765849"/>
                  <a:pt x="2727104" y="1760561"/>
                </a:cubicBezTo>
                <a:cubicBezTo>
                  <a:pt x="2749985" y="1756747"/>
                  <a:pt x="2772462" y="1750726"/>
                  <a:pt x="2795343" y="1746913"/>
                </a:cubicBezTo>
                <a:cubicBezTo>
                  <a:pt x="2827073" y="1741625"/>
                  <a:pt x="2859083" y="1738157"/>
                  <a:pt x="2890877" y="1733266"/>
                </a:cubicBezTo>
                <a:cubicBezTo>
                  <a:pt x="3061446" y="1707025"/>
                  <a:pt x="2875716" y="1731749"/>
                  <a:pt x="3081946" y="1705970"/>
                </a:cubicBezTo>
                <a:cubicBezTo>
                  <a:pt x="3122698" y="1692386"/>
                  <a:pt x="3206313" y="1661025"/>
                  <a:pt x="3259367" y="1651379"/>
                </a:cubicBezTo>
                <a:cubicBezTo>
                  <a:pt x="3291016" y="1645625"/>
                  <a:pt x="3323056" y="1642280"/>
                  <a:pt x="3354901" y="1637731"/>
                </a:cubicBezTo>
                <a:cubicBezTo>
                  <a:pt x="3368549" y="1633182"/>
                  <a:pt x="3382012" y="1628035"/>
                  <a:pt x="3395844" y="1624083"/>
                </a:cubicBezTo>
                <a:cubicBezTo>
                  <a:pt x="3413879" y="1618930"/>
                  <a:pt x="3434149" y="1619742"/>
                  <a:pt x="3450435" y="1610436"/>
                </a:cubicBezTo>
                <a:cubicBezTo>
                  <a:pt x="3467193" y="1600860"/>
                  <a:pt x="3474115" y="1578124"/>
                  <a:pt x="3491378" y="1569492"/>
                </a:cubicBezTo>
                <a:cubicBezTo>
                  <a:pt x="3512126" y="1559118"/>
                  <a:pt x="3537113" y="1561471"/>
                  <a:pt x="3559617" y="1555845"/>
                </a:cubicBezTo>
                <a:cubicBezTo>
                  <a:pt x="3573574" y="1552356"/>
                  <a:pt x="3586454" y="1545018"/>
                  <a:pt x="3600561" y="1542197"/>
                </a:cubicBezTo>
                <a:cubicBezTo>
                  <a:pt x="3845062" y="1493296"/>
                  <a:pt x="3588853" y="1555360"/>
                  <a:pt x="3750686" y="1514901"/>
                </a:cubicBezTo>
                <a:cubicBezTo>
                  <a:pt x="3868021" y="1436679"/>
                  <a:pt x="3719565" y="1530461"/>
                  <a:pt x="3832573" y="1473958"/>
                </a:cubicBezTo>
                <a:cubicBezTo>
                  <a:pt x="3847244" y="1466623"/>
                  <a:pt x="3859275" y="1454801"/>
                  <a:pt x="3873516" y="1446663"/>
                </a:cubicBezTo>
                <a:cubicBezTo>
                  <a:pt x="3891180" y="1436569"/>
                  <a:pt x="3909910" y="1428466"/>
                  <a:pt x="3928107" y="1419367"/>
                </a:cubicBezTo>
                <a:cubicBezTo>
                  <a:pt x="3937205" y="1405719"/>
                  <a:pt x="3943804" y="1390022"/>
                  <a:pt x="3955402" y="1378424"/>
                </a:cubicBezTo>
                <a:cubicBezTo>
                  <a:pt x="3981859" y="1351967"/>
                  <a:pt x="4003989" y="1348580"/>
                  <a:pt x="4037289" y="1337480"/>
                </a:cubicBezTo>
                <a:cubicBezTo>
                  <a:pt x="4050937" y="1319283"/>
                  <a:pt x="4062148" y="1298973"/>
                  <a:pt x="4078232" y="1282889"/>
                </a:cubicBezTo>
                <a:cubicBezTo>
                  <a:pt x="4089830" y="1271291"/>
                  <a:pt x="4110482" y="1269503"/>
                  <a:pt x="4119175" y="1255594"/>
                </a:cubicBezTo>
                <a:cubicBezTo>
                  <a:pt x="4134424" y="1231195"/>
                  <a:pt x="4130511" y="1197647"/>
                  <a:pt x="4146471" y="1173707"/>
                </a:cubicBezTo>
                <a:lnTo>
                  <a:pt x="4173767" y="1132764"/>
                </a:lnTo>
                <a:cubicBezTo>
                  <a:pt x="4203042" y="1044935"/>
                  <a:pt x="4164463" y="1140332"/>
                  <a:pt x="4228358" y="1050878"/>
                </a:cubicBezTo>
                <a:cubicBezTo>
                  <a:pt x="4240183" y="1034322"/>
                  <a:pt x="4245559" y="1013951"/>
                  <a:pt x="4255653" y="996286"/>
                </a:cubicBezTo>
                <a:cubicBezTo>
                  <a:pt x="4294820" y="927744"/>
                  <a:pt x="4274888" y="983250"/>
                  <a:pt x="4310244" y="900752"/>
                </a:cubicBezTo>
                <a:cubicBezTo>
                  <a:pt x="4324268" y="868028"/>
                  <a:pt x="4327646" y="839847"/>
                  <a:pt x="4337540" y="805218"/>
                </a:cubicBezTo>
                <a:cubicBezTo>
                  <a:pt x="4341492" y="791386"/>
                  <a:pt x="4347235" y="778107"/>
                  <a:pt x="4351187" y="764275"/>
                </a:cubicBezTo>
                <a:cubicBezTo>
                  <a:pt x="4361081" y="729644"/>
                  <a:pt x="4364458" y="701465"/>
                  <a:pt x="4378483" y="668740"/>
                </a:cubicBezTo>
                <a:cubicBezTo>
                  <a:pt x="4386497" y="650040"/>
                  <a:pt x="4395684" y="631813"/>
                  <a:pt x="4405778" y="614149"/>
                </a:cubicBezTo>
                <a:cubicBezTo>
                  <a:pt x="4444940" y="545616"/>
                  <a:pt x="4425019" y="601101"/>
                  <a:pt x="4460370" y="518615"/>
                </a:cubicBezTo>
                <a:cubicBezTo>
                  <a:pt x="4466037" y="505392"/>
                  <a:pt x="4470065" y="491504"/>
                  <a:pt x="4474017" y="477672"/>
                </a:cubicBezTo>
                <a:cubicBezTo>
                  <a:pt x="4479170" y="459636"/>
                  <a:pt x="4477260" y="438687"/>
                  <a:pt x="4487665" y="423080"/>
                </a:cubicBezTo>
                <a:cubicBezTo>
                  <a:pt x="4496763" y="409432"/>
                  <a:pt x="4514960" y="404883"/>
                  <a:pt x="4528608" y="395785"/>
                </a:cubicBezTo>
                <a:lnTo>
                  <a:pt x="4569552" y="272955"/>
                </a:lnTo>
                <a:cubicBezTo>
                  <a:pt x="4574101" y="259307"/>
                  <a:pt x="4575219" y="243982"/>
                  <a:pt x="4583199" y="232012"/>
                </a:cubicBezTo>
                <a:lnTo>
                  <a:pt x="4610495" y="191069"/>
                </a:lnTo>
                <a:cubicBezTo>
                  <a:pt x="4615044" y="172872"/>
                  <a:pt x="4614837" y="152764"/>
                  <a:pt x="4624143" y="136478"/>
                </a:cubicBezTo>
                <a:cubicBezTo>
                  <a:pt x="4657622" y="77890"/>
                  <a:pt x="4688231" y="97611"/>
                  <a:pt x="4746973" y="68239"/>
                </a:cubicBezTo>
                <a:cubicBezTo>
                  <a:pt x="4773859" y="54796"/>
                  <a:pt x="4810952" y="33032"/>
                  <a:pt x="4842507" y="27295"/>
                </a:cubicBezTo>
                <a:cubicBezTo>
                  <a:pt x="4878593" y="20734"/>
                  <a:pt x="4915334" y="18495"/>
                  <a:pt x="4951689" y="13648"/>
                </a:cubicBezTo>
                <a:lnTo>
                  <a:pt x="5047223" y="0"/>
                </a:lnTo>
                <a:cubicBezTo>
                  <a:pt x="5085564" y="3486"/>
                  <a:pt x="5185784" y="1041"/>
                  <a:pt x="5238292" y="27295"/>
                </a:cubicBezTo>
                <a:cubicBezTo>
                  <a:pt x="5252963" y="34630"/>
                  <a:pt x="5265587" y="45492"/>
                  <a:pt x="5279235" y="54591"/>
                </a:cubicBezTo>
                <a:cubicBezTo>
                  <a:pt x="5306650" y="95712"/>
                  <a:pt x="5313046" y="101639"/>
                  <a:pt x="5333826" y="150125"/>
                </a:cubicBezTo>
                <a:cubicBezTo>
                  <a:pt x="5394061" y="290674"/>
                  <a:pt x="5284256" y="64636"/>
                  <a:pt x="5374770" y="245660"/>
                </a:cubicBezTo>
                <a:cubicBezTo>
                  <a:pt x="5379319" y="350293"/>
                  <a:pt x="5380680" y="455113"/>
                  <a:pt x="5388417" y="559558"/>
                </a:cubicBezTo>
                <a:cubicBezTo>
                  <a:pt x="5390550" y="588357"/>
                  <a:pt x="5407641" y="626840"/>
                  <a:pt x="5415713" y="655092"/>
                </a:cubicBezTo>
                <a:cubicBezTo>
                  <a:pt x="5420866" y="673127"/>
                  <a:pt x="5424812" y="691486"/>
                  <a:pt x="5429361" y="709683"/>
                </a:cubicBezTo>
                <a:cubicBezTo>
                  <a:pt x="5433910" y="818865"/>
                  <a:pt x="5432808" y="928430"/>
                  <a:pt x="5443008" y="1037230"/>
                </a:cubicBezTo>
                <a:cubicBezTo>
                  <a:pt x="5446510" y="1074580"/>
                  <a:pt x="5468916" y="1108924"/>
                  <a:pt x="5470304" y="1146412"/>
                </a:cubicBezTo>
                <a:cubicBezTo>
                  <a:pt x="5473508" y="1232908"/>
                  <a:pt x="5461205" y="1319283"/>
                  <a:pt x="5456656" y="1405719"/>
                </a:cubicBezTo>
                <a:cubicBezTo>
                  <a:pt x="5461205" y="1496704"/>
                  <a:pt x="5462412" y="1587918"/>
                  <a:pt x="5470304" y="1678675"/>
                </a:cubicBezTo>
                <a:cubicBezTo>
                  <a:pt x="5471550" y="1693007"/>
                  <a:pt x="5480000" y="1705786"/>
                  <a:pt x="5483952" y="1719618"/>
                </a:cubicBezTo>
                <a:cubicBezTo>
                  <a:pt x="5489105" y="1737653"/>
                  <a:pt x="5492446" y="1756174"/>
                  <a:pt x="5497599" y="1774209"/>
                </a:cubicBezTo>
                <a:cubicBezTo>
                  <a:pt x="5501551" y="1788041"/>
                  <a:pt x="5507295" y="1801320"/>
                  <a:pt x="5511247" y="1815152"/>
                </a:cubicBezTo>
                <a:cubicBezTo>
                  <a:pt x="5512337" y="1818967"/>
                  <a:pt x="5531271" y="1901596"/>
                  <a:pt x="5538543" y="1910686"/>
                </a:cubicBezTo>
                <a:cubicBezTo>
                  <a:pt x="5548790" y="1923494"/>
                  <a:pt x="5565838" y="1928883"/>
                  <a:pt x="5579486" y="1937982"/>
                </a:cubicBezTo>
                <a:cubicBezTo>
                  <a:pt x="5607891" y="2051599"/>
                  <a:pt x="5573304" y="1939265"/>
                  <a:pt x="5620429" y="2033516"/>
                </a:cubicBezTo>
                <a:cubicBezTo>
                  <a:pt x="5626863" y="2046383"/>
                  <a:pt x="5623904" y="2064287"/>
                  <a:pt x="5634077" y="2074460"/>
                </a:cubicBezTo>
                <a:cubicBezTo>
                  <a:pt x="5644249" y="2084632"/>
                  <a:pt x="5661372" y="2083558"/>
                  <a:pt x="5675020" y="2088107"/>
                </a:cubicBezTo>
                <a:cubicBezTo>
                  <a:pt x="5737591" y="2181964"/>
                  <a:pt x="5698489" y="2159620"/>
                  <a:pt x="5770555" y="2183642"/>
                </a:cubicBezTo>
                <a:cubicBezTo>
                  <a:pt x="5833126" y="2277498"/>
                  <a:pt x="5794025" y="2255154"/>
                  <a:pt x="5866089" y="2279176"/>
                </a:cubicBezTo>
                <a:cubicBezTo>
                  <a:pt x="5928660" y="2373033"/>
                  <a:pt x="5889558" y="2350690"/>
                  <a:pt x="5961623" y="2374710"/>
                </a:cubicBezTo>
                <a:cubicBezTo>
                  <a:pt x="5975271" y="2383809"/>
                  <a:pt x="5987896" y="2394670"/>
                  <a:pt x="6002567" y="2402006"/>
                </a:cubicBezTo>
                <a:cubicBezTo>
                  <a:pt x="6015434" y="2408440"/>
                  <a:pt x="6033338" y="2405482"/>
                  <a:pt x="6043510" y="2415654"/>
                </a:cubicBezTo>
                <a:cubicBezTo>
                  <a:pt x="6053682" y="2425826"/>
                  <a:pt x="6048171" y="2445364"/>
                  <a:pt x="6057158" y="2456597"/>
                </a:cubicBezTo>
                <a:cubicBezTo>
                  <a:pt x="6076399" y="2480647"/>
                  <a:pt x="6112073" y="2488549"/>
                  <a:pt x="6139044" y="2497540"/>
                </a:cubicBezTo>
                <a:cubicBezTo>
                  <a:pt x="6148143" y="2511188"/>
                  <a:pt x="6154742" y="2526885"/>
                  <a:pt x="6166340" y="2538483"/>
                </a:cubicBezTo>
                <a:cubicBezTo>
                  <a:pt x="6192797" y="2564940"/>
                  <a:pt x="6214925" y="2568326"/>
                  <a:pt x="6248226" y="2579427"/>
                </a:cubicBezTo>
                <a:cubicBezTo>
                  <a:pt x="6330382" y="2688966"/>
                  <a:pt x="6242883" y="2589257"/>
                  <a:pt x="6343761" y="2661313"/>
                </a:cubicBezTo>
                <a:cubicBezTo>
                  <a:pt x="6472862" y="2753529"/>
                  <a:pt x="6289679" y="2654745"/>
                  <a:pt x="6439295" y="2729552"/>
                </a:cubicBezTo>
                <a:cubicBezTo>
                  <a:pt x="6452943" y="2743200"/>
                  <a:pt x="6464532" y="2759277"/>
                  <a:pt x="6480238" y="2770495"/>
                </a:cubicBezTo>
                <a:cubicBezTo>
                  <a:pt x="6496793" y="2782320"/>
                  <a:pt x="6519200" y="2784767"/>
                  <a:pt x="6534829" y="2797791"/>
                </a:cubicBezTo>
                <a:cubicBezTo>
                  <a:pt x="6547430" y="2808292"/>
                  <a:pt x="6550527" y="2827136"/>
                  <a:pt x="6562125" y="2838734"/>
                </a:cubicBezTo>
                <a:cubicBezTo>
                  <a:pt x="6588582" y="2865191"/>
                  <a:pt x="6610710" y="2868577"/>
                  <a:pt x="6644011" y="2879678"/>
                </a:cubicBezTo>
                <a:cubicBezTo>
                  <a:pt x="6657659" y="2897875"/>
                  <a:pt x="6670152" y="2916999"/>
                  <a:pt x="6684955" y="2934269"/>
                </a:cubicBezTo>
                <a:cubicBezTo>
                  <a:pt x="6697516" y="2948923"/>
                  <a:pt x="6716322" y="2958454"/>
                  <a:pt x="6725898" y="2975212"/>
                </a:cubicBezTo>
                <a:cubicBezTo>
                  <a:pt x="6735204" y="2991498"/>
                  <a:pt x="6732157" y="3012563"/>
                  <a:pt x="6739546" y="3029803"/>
                </a:cubicBezTo>
                <a:cubicBezTo>
                  <a:pt x="6746007" y="3044879"/>
                  <a:pt x="6757743" y="3057098"/>
                  <a:pt x="6766841" y="3070746"/>
                </a:cubicBezTo>
                <a:cubicBezTo>
                  <a:pt x="6771390" y="3088943"/>
                  <a:pt x="6774973" y="3107409"/>
                  <a:pt x="6780489" y="3125337"/>
                </a:cubicBezTo>
                <a:cubicBezTo>
                  <a:pt x="6793181" y="3166587"/>
                  <a:pt x="6821432" y="3248167"/>
                  <a:pt x="6821432" y="3248167"/>
                </a:cubicBezTo>
                <a:cubicBezTo>
                  <a:pt x="6816883" y="3352800"/>
                  <a:pt x="6815816" y="3457643"/>
                  <a:pt x="6807784" y="3562066"/>
                </a:cubicBezTo>
                <a:cubicBezTo>
                  <a:pt x="6806681" y="3576409"/>
                  <a:pt x="6800571" y="3590142"/>
                  <a:pt x="6794137" y="3603009"/>
                </a:cubicBezTo>
                <a:cubicBezTo>
                  <a:pt x="6786802" y="3617680"/>
                  <a:pt x="6774979" y="3629711"/>
                  <a:pt x="6766841" y="3643952"/>
                </a:cubicBezTo>
                <a:cubicBezTo>
                  <a:pt x="6727159" y="3713395"/>
                  <a:pt x="6763056" y="3690706"/>
                  <a:pt x="6698602" y="3712191"/>
                </a:cubicBezTo>
                <a:cubicBezTo>
                  <a:pt x="6687502" y="3745492"/>
                  <a:pt x="6684117" y="3767620"/>
                  <a:pt x="6657659" y="3794078"/>
                </a:cubicBezTo>
                <a:cubicBezTo>
                  <a:pt x="6646061" y="3805676"/>
                  <a:pt x="6629317" y="3810872"/>
                  <a:pt x="6616716" y="3821373"/>
                </a:cubicBezTo>
                <a:cubicBezTo>
                  <a:pt x="6601889" y="3833729"/>
                  <a:pt x="6590427" y="3849755"/>
                  <a:pt x="6575773" y="3862316"/>
                </a:cubicBezTo>
                <a:cubicBezTo>
                  <a:pt x="6561125" y="3874872"/>
                  <a:pt x="6501842" y="3918210"/>
                  <a:pt x="6480238" y="3930555"/>
                </a:cubicBezTo>
                <a:cubicBezTo>
                  <a:pt x="6462574" y="3940649"/>
                  <a:pt x="6443311" y="3947757"/>
                  <a:pt x="6425647" y="3957851"/>
                </a:cubicBezTo>
                <a:cubicBezTo>
                  <a:pt x="6357123" y="3997007"/>
                  <a:pt x="6412588" y="3977096"/>
                  <a:pt x="6330113" y="4012442"/>
                </a:cubicBezTo>
                <a:cubicBezTo>
                  <a:pt x="6297396" y="4026463"/>
                  <a:pt x="6269198" y="4029846"/>
                  <a:pt x="6234578" y="4039737"/>
                </a:cubicBezTo>
                <a:cubicBezTo>
                  <a:pt x="6220746" y="4043689"/>
                  <a:pt x="6206502" y="4046951"/>
                  <a:pt x="6193635" y="4053385"/>
                </a:cubicBezTo>
                <a:cubicBezTo>
                  <a:pt x="6178964" y="4060720"/>
                  <a:pt x="6167681" y="4074018"/>
                  <a:pt x="6152692" y="4080680"/>
                </a:cubicBezTo>
                <a:cubicBezTo>
                  <a:pt x="6126400" y="4092365"/>
                  <a:pt x="6098101" y="4098877"/>
                  <a:pt x="6070805" y="4107976"/>
                </a:cubicBezTo>
                <a:cubicBezTo>
                  <a:pt x="6057157" y="4112525"/>
                  <a:pt x="6041832" y="4113644"/>
                  <a:pt x="6029862" y="4121624"/>
                </a:cubicBezTo>
                <a:cubicBezTo>
                  <a:pt x="5988745" y="4149035"/>
                  <a:pt x="5982809" y="4155437"/>
                  <a:pt x="5934328" y="4176215"/>
                </a:cubicBezTo>
                <a:cubicBezTo>
                  <a:pt x="5921105" y="4181882"/>
                  <a:pt x="5907032" y="4185314"/>
                  <a:pt x="5893384" y="4189863"/>
                </a:cubicBezTo>
                <a:cubicBezTo>
                  <a:pt x="5875187" y="4203511"/>
                  <a:pt x="5853355" y="4213332"/>
                  <a:pt x="5838793" y="4230806"/>
                </a:cubicBezTo>
                <a:cubicBezTo>
                  <a:pt x="5829583" y="4241858"/>
                  <a:pt x="5831580" y="4258882"/>
                  <a:pt x="5825146" y="4271749"/>
                </a:cubicBezTo>
                <a:cubicBezTo>
                  <a:pt x="5804362" y="4313317"/>
                  <a:pt x="5776835" y="4333707"/>
                  <a:pt x="5743259" y="4367283"/>
                </a:cubicBezTo>
                <a:cubicBezTo>
                  <a:pt x="5728059" y="4412883"/>
                  <a:pt x="5727390" y="4411401"/>
                  <a:pt x="5715964" y="4462818"/>
                </a:cubicBezTo>
                <a:cubicBezTo>
                  <a:pt x="5710932" y="4485462"/>
                  <a:pt x="5707942" y="4508553"/>
                  <a:pt x="5702316" y="4531057"/>
                </a:cubicBezTo>
                <a:cubicBezTo>
                  <a:pt x="5698827" y="4545013"/>
                  <a:pt x="5698840" y="4561828"/>
                  <a:pt x="5688668" y="4572000"/>
                </a:cubicBezTo>
                <a:cubicBezTo>
                  <a:pt x="5634505" y="4626163"/>
                  <a:pt x="5613832" y="4624828"/>
                  <a:pt x="5552190" y="4640239"/>
                </a:cubicBezTo>
                <a:cubicBezTo>
                  <a:pt x="5538542" y="4649337"/>
                  <a:pt x="5526323" y="4661073"/>
                  <a:pt x="5511247" y="4667534"/>
                </a:cubicBezTo>
                <a:cubicBezTo>
                  <a:pt x="5430804" y="4702010"/>
                  <a:pt x="5349814" y="4665919"/>
                  <a:pt x="5265587" y="4653886"/>
                </a:cubicBezTo>
                <a:cubicBezTo>
                  <a:pt x="5237141" y="4644404"/>
                  <a:pt x="5192541" y="4631683"/>
                  <a:pt x="5170053" y="4612943"/>
                </a:cubicBezTo>
                <a:cubicBezTo>
                  <a:pt x="5157452" y="4602442"/>
                  <a:pt x="5154356" y="4583598"/>
                  <a:pt x="5142758" y="4572000"/>
                </a:cubicBezTo>
                <a:cubicBezTo>
                  <a:pt x="5116300" y="4545542"/>
                  <a:pt x="5094172" y="4542157"/>
                  <a:pt x="5060871" y="4531057"/>
                </a:cubicBezTo>
                <a:cubicBezTo>
                  <a:pt x="5047223" y="4521958"/>
                  <a:pt x="5035004" y="4510222"/>
                  <a:pt x="5019928" y="4503761"/>
                </a:cubicBezTo>
                <a:cubicBezTo>
                  <a:pt x="5002688" y="4496372"/>
                  <a:pt x="4983372" y="4495266"/>
                  <a:pt x="4965337" y="4490113"/>
                </a:cubicBezTo>
                <a:cubicBezTo>
                  <a:pt x="4951504" y="4486161"/>
                  <a:pt x="4938172" y="4480600"/>
                  <a:pt x="4924393" y="4476466"/>
                </a:cubicBezTo>
                <a:cubicBezTo>
                  <a:pt x="4892671" y="4466949"/>
                  <a:pt x="4860704" y="4458269"/>
                  <a:pt x="4828859" y="4449170"/>
                </a:cubicBezTo>
                <a:cubicBezTo>
                  <a:pt x="4678734" y="4453719"/>
                  <a:pt x="4528480" y="4455126"/>
                  <a:pt x="4378483" y="4462818"/>
                </a:cubicBezTo>
                <a:cubicBezTo>
                  <a:pt x="4350847" y="4464235"/>
                  <a:pt x="4324261" y="4477081"/>
                  <a:pt x="4296596" y="4476466"/>
                </a:cubicBezTo>
                <a:cubicBezTo>
                  <a:pt x="4118986" y="4472519"/>
                  <a:pt x="3941755" y="4458269"/>
                  <a:pt x="3764334" y="4449170"/>
                </a:cubicBezTo>
                <a:cubicBezTo>
                  <a:pt x="3750686" y="4440072"/>
                  <a:pt x="3737632" y="4430013"/>
                  <a:pt x="3723390" y="4421875"/>
                </a:cubicBezTo>
                <a:cubicBezTo>
                  <a:pt x="3705726" y="4411781"/>
                  <a:pt x="3684428" y="4407604"/>
                  <a:pt x="3668799" y="4394579"/>
                </a:cubicBezTo>
                <a:cubicBezTo>
                  <a:pt x="3644378" y="4374228"/>
                  <a:pt x="3637171" y="4340637"/>
                  <a:pt x="3627856" y="4312692"/>
                </a:cubicBezTo>
                <a:cubicBezTo>
                  <a:pt x="3632405" y="4253552"/>
                  <a:pt x="3620999" y="4190930"/>
                  <a:pt x="3641504" y="4135272"/>
                </a:cubicBezTo>
                <a:cubicBezTo>
                  <a:pt x="3672275" y="4051751"/>
                  <a:pt x="3717223" y="4057097"/>
                  <a:pt x="3777981" y="4039737"/>
                </a:cubicBezTo>
                <a:cubicBezTo>
                  <a:pt x="3791814" y="4035785"/>
                  <a:pt x="3805277" y="4030638"/>
                  <a:pt x="3818925" y="4026089"/>
                </a:cubicBezTo>
                <a:cubicBezTo>
                  <a:pt x="3823474" y="4007892"/>
                  <a:pt x="3832573" y="3990255"/>
                  <a:pt x="3832573" y="3971498"/>
                </a:cubicBezTo>
                <a:cubicBezTo>
                  <a:pt x="3832573" y="3957112"/>
                  <a:pt x="3824592" y="3943778"/>
                  <a:pt x="3818925" y="3930555"/>
                </a:cubicBezTo>
                <a:cubicBezTo>
                  <a:pt x="3798147" y="3882073"/>
                  <a:pt x="3791746" y="3876139"/>
                  <a:pt x="3764334" y="3835021"/>
                </a:cubicBezTo>
                <a:cubicBezTo>
                  <a:pt x="3759785" y="3816824"/>
                  <a:pt x="3753339" y="3798999"/>
                  <a:pt x="3750686" y="3780430"/>
                </a:cubicBezTo>
                <a:cubicBezTo>
                  <a:pt x="3733726" y="3661711"/>
                  <a:pt x="3729406" y="3492936"/>
                  <a:pt x="3723390" y="3384645"/>
                </a:cubicBezTo>
                <a:cubicBezTo>
                  <a:pt x="3705218" y="3057540"/>
                  <a:pt x="3734925" y="3241120"/>
                  <a:pt x="3696095" y="3111689"/>
                </a:cubicBezTo>
                <a:cubicBezTo>
                  <a:pt x="3686578" y="3079967"/>
                  <a:pt x="3678316" y="3047877"/>
                  <a:pt x="3668799" y="3016155"/>
                </a:cubicBezTo>
                <a:cubicBezTo>
                  <a:pt x="3664665" y="3002376"/>
                  <a:pt x="3659104" y="2989044"/>
                  <a:pt x="3655152" y="2975212"/>
                </a:cubicBezTo>
                <a:cubicBezTo>
                  <a:pt x="3649999" y="2957177"/>
                  <a:pt x="3651909" y="2936228"/>
                  <a:pt x="3641504" y="2920621"/>
                </a:cubicBezTo>
                <a:cubicBezTo>
                  <a:pt x="3632406" y="2906973"/>
                  <a:pt x="3615232" y="2900660"/>
                  <a:pt x="3600561" y="2893325"/>
                </a:cubicBezTo>
                <a:cubicBezTo>
                  <a:pt x="3559454" y="2872772"/>
                  <a:pt x="3505984" y="2874410"/>
                  <a:pt x="3464083" y="2866030"/>
                </a:cubicBezTo>
                <a:cubicBezTo>
                  <a:pt x="3208809" y="2814974"/>
                  <a:pt x="3481129" y="2863467"/>
                  <a:pt x="3273014" y="2811439"/>
                </a:cubicBezTo>
                <a:cubicBezTo>
                  <a:pt x="3246168" y="2804728"/>
                  <a:pt x="3218141" y="2803794"/>
                  <a:pt x="3191128" y="2797791"/>
                </a:cubicBezTo>
                <a:cubicBezTo>
                  <a:pt x="3177084" y="2794670"/>
                  <a:pt x="3164017" y="2788095"/>
                  <a:pt x="3150184" y="2784143"/>
                </a:cubicBezTo>
                <a:cubicBezTo>
                  <a:pt x="3132149" y="2778990"/>
                  <a:pt x="3113628" y="2775648"/>
                  <a:pt x="3095593" y="2770495"/>
                </a:cubicBezTo>
                <a:cubicBezTo>
                  <a:pt x="2958538" y="2731337"/>
                  <a:pt x="3170721" y="2785866"/>
                  <a:pt x="3000059" y="2743200"/>
                </a:cubicBezTo>
                <a:cubicBezTo>
                  <a:pt x="2937729" y="2701645"/>
                  <a:pt x="2981639" y="2724289"/>
                  <a:pt x="2904525" y="2702257"/>
                </a:cubicBezTo>
                <a:cubicBezTo>
                  <a:pt x="2837898" y="2683221"/>
                  <a:pt x="2851707" y="2675213"/>
                  <a:pt x="2754399" y="2661313"/>
                </a:cubicBezTo>
                <a:lnTo>
                  <a:pt x="2658865" y="2647666"/>
                </a:lnTo>
                <a:cubicBezTo>
                  <a:pt x="2636119" y="2638567"/>
                  <a:pt x="2614752" y="2624628"/>
                  <a:pt x="2590626" y="2620370"/>
                </a:cubicBezTo>
                <a:cubicBezTo>
                  <a:pt x="2417097" y="2589747"/>
                  <a:pt x="2299463" y="2617800"/>
                  <a:pt x="2112955" y="2634018"/>
                </a:cubicBezTo>
                <a:cubicBezTo>
                  <a:pt x="2101143" y="2636971"/>
                  <a:pt x="2032644" y="2652614"/>
                  <a:pt x="2017420" y="2661313"/>
                </a:cubicBezTo>
                <a:cubicBezTo>
                  <a:pt x="1997671" y="2672598"/>
                  <a:pt x="1981026" y="2688609"/>
                  <a:pt x="1962829" y="2702257"/>
                </a:cubicBezTo>
                <a:cubicBezTo>
                  <a:pt x="1897961" y="2896863"/>
                  <a:pt x="1963140" y="2694346"/>
                  <a:pt x="1921886" y="2838734"/>
                </a:cubicBezTo>
                <a:cubicBezTo>
                  <a:pt x="1917934" y="2852567"/>
                  <a:pt x="1912190" y="2865845"/>
                  <a:pt x="1908238" y="2879678"/>
                </a:cubicBezTo>
                <a:cubicBezTo>
                  <a:pt x="1903085" y="2897713"/>
                  <a:pt x="1903896" y="2917983"/>
                  <a:pt x="1894590" y="2934269"/>
                </a:cubicBezTo>
                <a:cubicBezTo>
                  <a:pt x="1885014" y="2951027"/>
                  <a:pt x="1866208" y="2960558"/>
                  <a:pt x="1853647" y="2975212"/>
                </a:cubicBezTo>
                <a:cubicBezTo>
                  <a:pt x="1838844" y="2992482"/>
                  <a:pt x="1830178" y="3015241"/>
                  <a:pt x="1812704" y="3029803"/>
                </a:cubicBezTo>
                <a:cubicBezTo>
                  <a:pt x="1801652" y="3039013"/>
                  <a:pt x="1784628" y="3037017"/>
                  <a:pt x="1771761" y="3043451"/>
                </a:cubicBezTo>
                <a:cubicBezTo>
                  <a:pt x="1757090" y="3050786"/>
                  <a:pt x="1745059" y="3062608"/>
                  <a:pt x="1730817" y="3070746"/>
                </a:cubicBezTo>
                <a:cubicBezTo>
                  <a:pt x="1713153" y="3080840"/>
                  <a:pt x="1692781" y="3086217"/>
                  <a:pt x="1676226" y="3098042"/>
                </a:cubicBezTo>
                <a:cubicBezTo>
                  <a:pt x="1660520" y="3109260"/>
                  <a:pt x="1652041" y="3129409"/>
                  <a:pt x="1635283" y="3138985"/>
                </a:cubicBezTo>
                <a:cubicBezTo>
                  <a:pt x="1618997" y="3148291"/>
                  <a:pt x="1598727" y="3147480"/>
                  <a:pt x="1580692" y="3152633"/>
                </a:cubicBezTo>
                <a:cubicBezTo>
                  <a:pt x="1566860" y="3156585"/>
                  <a:pt x="1553581" y="3162328"/>
                  <a:pt x="1539749" y="3166280"/>
                </a:cubicBezTo>
                <a:cubicBezTo>
                  <a:pt x="1505125" y="3176172"/>
                  <a:pt x="1476934" y="3179553"/>
                  <a:pt x="1444214" y="3193576"/>
                </a:cubicBezTo>
                <a:cubicBezTo>
                  <a:pt x="1425514" y="3201590"/>
                  <a:pt x="1407820" y="3211773"/>
                  <a:pt x="1389623" y="3220872"/>
                </a:cubicBezTo>
                <a:cubicBezTo>
                  <a:pt x="1345049" y="3217157"/>
                  <a:pt x="1142850" y="3201216"/>
                  <a:pt x="1089373" y="3193576"/>
                </a:cubicBezTo>
                <a:cubicBezTo>
                  <a:pt x="956908" y="3174652"/>
                  <a:pt x="1124631" y="3158974"/>
                  <a:pt x="871008" y="3152633"/>
                </a:cubicBezTo>
                <a:lnTo>
                  <a:pt x="325098" y="3138985"/>
                </a:lnTo>
                <a:cubicBezTo>
                  <a:pt x="311450" y="3129886"/>
                  <a:pt x="299231" y="3118150"/>
                  <a:pt x="284155" y="3111689"/>
                </a:cubicBezTo>
                <a:cubicBezTo>
                  <a:pt x="266915" y="3104300"/>
                  <a:pt x="247599" y="3103195"/>
                  <a:pt x="229564" y="3098042"/>
                </a:cubicBezTo>
                <a:cubicBezTo>
                  <a:pt x="92469" y="3058873"/>
                  <a:pt x="304740" y="3113424"/>
                  <a:pt x="134029" y="3070746"/>
                </a:cubicBezTo>
                <a:cubicBezTo>
                  <a:pt x="69146" y="3027491"/>
                  <a:pt x="98273" y="3059012"/>
                  <a:pt x="65790" y="2961564"/>
                </a:cubicBezTo>
                <a:lnTo>
                  <a:pt x="65790" y="2961564"/>
                </a:lnTo>
                <a:lnTo>
                  <a:pt x="24847" y="2920621"/>
                </a:lnTo>
                <a:cubicBezTo>
                  <a:pt x="-5076" y="2741084"/>
                  <a:pt x="-11343" y="2737066"/>
                  <a:pt x="24847" y="2456597"/>
                </a:cubicBezTo>
                <a:cubicBezTo>
                  <a:pt x="27317" y="2437455"/>
                  <a:pt x="49731" y="2426360"/>
                  <a:pt x="65790" y="2415654"/>
                </a:cubicBezTo>
                <a:cubicBezTo>
                  <a:pt x="77760" y="2407674"/>
                  <a:pt x="93086" y="2406555"/>
                  <a:pt x="106734" y="2402006"/>
                </a:cubicBezTo>
                <a:cubicBezTo>
                  <a:pt x="120382" y="2392907"/>
                  <a:pt x="133006" y="2382045"/>
                  <a:pt x="147677" y="2374710"/>
                </a:cubicBezTo>
                <a:cubicBezTo>
                  <a:pt x="160544" y="2368276"/>
                  <a:pt x="175397" y="2366730"/>
                  <a:pt x="188620" y="2361063"/>
                </a:cubicBezTo>
                <a:cubicBezTo>
                  <a:pt x="207320" y="2353049"/>
                  <a:pt x="225547" y="2343861"/>
                  <a:pt x="243211" y="2333767"/>
                </a:cubicBezTo>
                <a:cubicBezTo>
                  <a:pt x="264821" y="2321419"/>
                  <a:pt x="324091" y="2278090"/>
                  <a:pt x="338746" y="2265528"/>
                </a:cubicBezTo>
                <a:cubicBezTo>
                  <a:pt x="353400" y="2252967"/>
                  <a:pt x="362931" y="2234161"/>
                  <a:pt x="379689" y="2224585"/>
                </a:cubicBezTo>
                <a:cubicBezTo>
                  <a:pt x="395975" y="2215279"/>
                  <a:pt x="416245" y="2216090"/>
                  <a:pt x="434280" y="2210937"/>
                </a:cubicBezTo>
                <a:cubicBezTo>
                  <a:pt x="448112" y="2206985"/>
                  <a:pt x="461575" y="2201838"/>
                  <a:pt x="475223" y="2197289"/>
                </a:cubicBezTo>
                <a:cubicBezTo>
                  <a:pt x="488871" y="2179092"/>
                  <a:pt x="500083" y="2158782"/>
                  <a:pt x="516167" y="2142698"/>
                </a:cubicBezTo>
                <a:cubicBezTo>
                  <a:pt x="527765" y="2131100"/>
                  <a:pt x="546863" y="2128211"/>
                  <a:pt x="557110" y="2115403"/>
                </a:cubicBezTo>
                <a:cubicBezTo>
                  <a:pt x="612275" y="2046448"/>
                  <a:pt x="521356" y="2100626"/>
                  <a:pt x="598053" y="2033516"/>
                </a:cubicBezTo>
                <a:cubicBezTo>
                  <a:pt x="622741" y="2011913"/>
                  <a:pt x="679940" y="1978925"/>
                  <a:pt x="679940" y="1978925"/>
                </a:cubicBezTo>
                <a:cubicBezTo>
                  <a:pt x="684489" y="1965277"/>
                  <a:pt x="681881" y="1946344"/>
                  <a:pt x="693587" y="1937982"/>
                </a:cubicBezTo>
                <a:cubicBezTo>
                  <a:pt x="717000" y="1921258"/>
                  <a:pt x="747561" y="1917664"/>
                  <a:pt x="775474" y="1910686"/>
                </a:cubicBezTo>
                <a:cubicBezTo>
                  <a:pt x="793671" y="1906137"/>
                  <a:pt x="811497" y="1899692"/>
                  <a:pt x="830065" y="1897039"/>
                </a:cubicBezTo>
                <a:cubicBezTo>
                  <a:pt x="935109" y="1882033"/>
                  <a:pt x="934260" y="1883391"/>
                  <a:pt x="1007486" y="1883391"/>
                </a:cubicBezTo>
              </a:path>
            </a:pathLst>
          </a:cu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0" y="5055156"/>
            <a:ext cx="9144000" cy="1554268"/>
          </a:xfrm>
          <a:prstGeom prst="rect">
            <a:avLst/>
          </a:prstGeom>
          <a:solidFill>
            <a:schemeClr val="bg1"/>
          </a:solidFill>
        </p:spPr>
        <p:txBody>
          <a:bodyPr wrap="square" lIns="76197" tIns="38098" rIns="76197" bIns="38098" rtlCol="0">
            <a:spAutoFit/>
          </a:bodyPr>
          <a:lstStyle/>
          <a:p>
            <a:pPr marL="342900" indent="-342900">
              <a:buFontTx/>
              <a:buChar char="-"/>
            </a:pPr>
            <a:r>
              <a:rPr lang="en-US" sz="2400" b="1" dirty="0" smtClean="0"/>
              <a:t>Concentrations in FULL simulation 15-30% greater than NONE</a:t>
            </a:r>
          </a:p>
          <a:p>
            <a:pPr marL="342900" indent="-342900">
              <a:buFontTx/>
              <a:buChar char="-"/>
            </a:pPr>
            <a:r>
              <a:rPr lang="en-US" sz="2400" b="1" dirty="0" smtClean="0"/>
              <a:t>Areal extent of region exceeding NAAQS 6 times larger in FULL</a:t>
            </a:r>
          </a:p>
          <a:p>
            <a:pPr marL="342900" indent="-342900">
              <a:buFontTx/>
              <a:buChar char="-"/>
            </a:pPr>
            <a:r>
              <a:rPr lang="en-US" sz="2400" b="1" dirty="0" smtClean="0"/>
              <a:t>FULL simulation adequately represents observations in southeast quadrant, underpredicts concentrations elsewhere</a:t>
            </a:r>
          </a:p>
        </p:txBody>
      </p:sp>
    </p:spTree>
    <p:extLst>
      <p:ext uri="{BB962C8B-B14F-4D97-AF65-F5344CB8AC3E}">
        <p14:creationId xmlns:p14="http://schemas.microsoft.com/office/powerpoint/2010/main" val="3023469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938714"/>
          </a:xfrm>
          <a:prstGeom prst="rect">
            <a:avLst/>
          </a:prstGeom>
          <a:noFill/>
        </p:spPr>
        <p:txBody>
          <a:bodyPr wrap="square" lIns="76197" tIns="38098" rIns="76197" bIns="38098" rtlCol="0">
            <a:spAutoFit/>
          </a:bodyPr>
          <a:lstStyle/>
          <a:p>
            <a:pPr algn="ctr"/>
            <a:r>
              <a:rPr lang="en-US" sz="3200" b="1" dirty="0" smtClean="0"/>
              <a:t>CMAQ Mean Afternoon Ozone </a:t>
            </a:r>
          </a:p>
          <a:p>
            <a:pPr algn="ctr"/>
            <a:r>
              <a:rPr lang="en-US" sz="2400" b="1" dirty="0" smtClean="0"/>
              <a:t>1100 - 1700 L</a:t>
            </a:r>
            <a:endParaRPr lang="en-US" sz="24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36</a:t>
            </a:fld>
            <a:endParaRPr lang="en-US" dirty="0"/>
          </a:p>
        </p:txBody>
      </p:sp>
      <p:grpSp>
        <p:nvGrpSpPr>
          <p:cNvPr id="5" name="Group 4"/>
          <p:cNvGrpSpPr/>
          <p:nvPr/>
        </p:nvGrpSpPr>
        <p:grpSpPr>
          <a:xfrm>
            <a:off x="-42577" y="742890"/>
            <a:ext cx="9126973" cy="4395447"/>
            <a:chOff x="-42577" y="742890"/>
            <a:chExt cx="9126973" cy="4395447"/>
          </a:xfrm>
        </p:grpSpPr>
        <p:grpSp>
          <p:nvGrpSpPr>
            <p:cNvPr id="4" name="Group 3"/>
            <p:cNvGrpSpPr/>
            <p:nvPr/>
          </p:nvGrpSpPr>
          <p:grpSpPr>
            <a:xfrm>
              <a:off x="-42577" y="742890"/>
              <a:ext cx="9126973" cy="4395447"/>
              <a:chOff x="-42577" y="956385"/>
              <a:chExt cx="9126973" cy="4395447"/>
            </a:xfrm>
          </p:grpSpPr>
          <p:sp>
            <p:nvSpPr>
              <p:cNvPr id="9" name="TextBox 8"/>
              <p:cNvSpPr txBox="1"/>
              <p:nvPr/>
            </p:nvSpPr>
            <p:spPr>
              <a:xfrm>
                <a:off x="2095836" y="956385"/>
                <a:ext cx="851848" cy="400110"/>
              </a:xfrm>
              <a:prstGeom prst="rect">
                <a:avLst/>
              </a:prstGeom>
              <a:noFill/>
              <a:ln w="25400">
                <a:noFill/>
              </a:ln>
            </p:spPr>
            <p:txBody>
              <a:bodyPr wrap="square" rtlCol="0">
                <a:spAutoFit/>
              </a:bodyPr>
              <a:lstStyle/>
              <a:p>
                <a:pPr algn="ctr"/>
                <a:r>
                  <a:rPr lang="en-US" sz="2000" b="1" dirty="0" smtClean="0"/>
                  <a:t>FULL</a:t>
                </a:r>
              </a:p>
            </p:txBody>
          </p:sp>
          <p:sp>
            <p:nvSpPr>
              <p:cNvPr id="10" name="TextBox 9"/>
              <p:cNvSpPr txBox="1"/>
              <p:nvPr/>
            </p:nvSpPr>
            <p:spPr>
              <a:xfrm>
                <a:off x="6691952" y="956385"/>
                <a:ext cx="851848" cy="400110"/>
              </a:xfrm>
              <a:prstGeom prst="rect">
                <a:avLst/>
              </a:prstGeom>
              <a:noFill/>
              <a:ln w="25400">
                <a:noFill/>
              </a:ln>
            </p:spPr>
            <p:txBody>
              <a:bodyPr wrap="square" rtlCol="0">
                <a:spAutoFit/>
              </a:bodyPr>
              <a:lstStyle/>
              <a:p>
                <a:pPr algn="ctr"/>
                <a:r>
                  <a:rPr lang="en-US" sz="2000" b="1" dirty="0" smtClean="0"/>
                  <a:t>NONE</a:t>
                </a:r>
              </a:p>
            </p:txBody>
          </p:sp>
          <p:grpSp>
            <p:nvGrpSpPr>
              <p:cNvPr id="2" name="Group 1"/>
              <p:cNvGrpSpPr>
                <a:grpSpLocks noChangeAspect="1"/>
              </p:cNvGrpSpPr>
              <p:nvPr/>
            </p:nvGrpSpPr>
            <p:grpSpPr>
              <a:xfrm>
                <a:off x="609600" y="1150951"/>
                <a:ext cx="4724401" cy="3668528"/>
                <a:chOff x="-4716522" y="855949"/>
                <a:chExt cx="5616789" cy="4361476"/>
              </a:xfrm>
            </p:grpSpPr>
            <p:pic>
              <p:nvPicPr>
                <p:cNvPr id="3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16522" y="974441"/>
                  <a:ext cx="4546694" cy="4092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372900" y="1742977"/>
                  <a:ext cx="527367" cy="365913"/>
                </a:xfrm>
                <a:prstGeom prst="rect">
                  <a:avLst/>
                </a:prstGeom>
                <a:noFill/>
                <a:ln w="12700">
                  <a:noFill/>
                </a:ln>
              </p:spPr>
              <p:txBody>
                <a:bodyPr wrap="square" rtlCol="0">
                  <a:spAutoFit/>
                </a:bodyPr>
                <a:lstStyle/>
                <a:p>
                  <a:r>
                    <a:rPr lang="en-US" sz="1400" b="1" dirty="0" smtClean="0"/>
                    <a:t>2.6</a:t>
                  </a:r>
                  <a:endParaRPr lang="en-US" sz="1400" b="1" dirty="0"/>
                </a:p>
              </p:txBody>
            </p:sp>
            <p:sp>
              <p:nvSpPr>
                <p:cNvPr id="34" name="TextBox 33"/>
                <p:cNvSpPr txBox="1"/>
                <p:nvPr/>
              </p:nvSpPr>
              <p:spPr>
                <a:xfrm>
                  <a:off x="372899" y="855949"/>
                  <a:ext cx="527367" cy="365913"/>
                </a:xfrm>
                <a:prstGeom prst="rect">
                  <a:avLst/>
                </a:prstGeom>
                <a:noFill/>
                <a:ln w="12700">
                  <a:noFill/>
                </a:ln>
              </p:spPr>
              <p:txBody>
                <a:bodyPr wrap="square" rtlCol="0">
                  <a:spAutoFit/>
                </a:bodyPr>
                <a:lstStyle/>
                <a:p>
                  <a:r>
                    <a:rPr lang="en-US" sz="1400" b="1" dirty="0" smtClean="0"/>
                    <a:t>3.0</a:t>
                  </a:r>
                  <a:endParaRPr lang="en-US" sz="1400" b="1" dirty="0"/>
                </a:p>
              </p:txBody>
            </p:sp>
            <p:sp>
              <p:nvSpPr>
                <p:cNvPr id="35" name="TextBox 34"/>
                <p:cNvSpPr txBox="1"/>
                <p:nvPr/>
              </p:nvSpPr>
              <p:spPr>
                <a:xfrm>
                  <a:off x="372900" y="2633941"/>
                  <a:ext cx="527367" cy="365913"/>
                </a:xfrm>
                <a:prstGeom prst="rect">
                  <a:avLst/>
                </a:prstGeom>
                <a:noFill/>
                <a:ln w="12700">
                  <a:noFill/>
                </a:ln>
              </p:spPr>
              <p:txBody>
                <a:bodyPr wrap="square" rtlCol="0">
                  <a:spAutoFit/>
                </a:bodyPr>
                <a:lstStyle/>
                <a:p>
                  <a:r>
                    <a:rPr lang="en-US" sz="1400" b="1" dirty="0" smtClean="0"/>
                    <a:t>2.2</a:t>
                  </a:r>
                  <a:endParaRPr lang="en-US" sz="1400" b="1" dirty="0"/>
                </a:p>
              </p:txBody>
            </p:sp>
            <p:sp>
              <p:nvSpPr>
                <p:cNvPr id="36" name="TextBox 35"/>
                <p:cNvSpPr txBox="1"/>
                <p:nvPr/>
              </p:nvSpPr>
              <p:spPr>
                <a:xfrm>
                  <a:off x="372900" y="3507352"/>
                  <a:ext cx="527367" cy="365913"/>
                </a:xfrm>
                <a:prstGeom prst="rect">
                  <a:avLst/>
                </a:prstGeom>
                <a:noFill/>
                <a:ln w="12700">
                  <a:noFill/>
                </a:ln>
              </p:spPr>
              <p:txBody>
                <a:bodyPr wrap="square" rtlCol="0">
                  <a:spAutoFit/>
                </a:bodyPr>
                <a:lstStyle/>
                <a:p>
                  <a:r>
                    <a:rPr lang="en-US" sz="1400" b="1" dirty="0" smtClean="0"/>
                    <a:t>1.8</a:t>
                  </a:r>
                  <a:endParaRPr lang="en-US" sz="1400" b="1" dirty="0"/>
                </a:p>
              </p:txBody>
            </p:sp>
            <p:sp>
              <p:nvSpPr>
                <p:cNvPr id="37" name="TextBox 36"/>
                <p:cNvSpPr txBox="1"/>
                <p:nvPr/>
              </p:nvSpPr>
              <p:spPr>
                <a:xfrm>
                  <a:off x="372900" y="2186492"/>
                  <a:ext cx="527367" cy="365913"/>
                </a:xfrm>
                <a:prstGeom prst="rect">
                  <a:avLst/>
                </a:prstGeom>
                <a:noFill/>
                <a:ln w="12700">
                  <a:noFill/>
                </a:ln>
              </p:spPr>
              <p:txBody>
                <a:bodyPr wrap="square" rtlCol="0">
                  <a:spAutoFit/>
                </a:bodyPr>
                <a:lstStyle/>
                <a:p>
                  <a:r>
                    <a:rPr lang="en-US" sz="1400" b="1" dirty="0" smtClean="0"/>
                    <a:t>2.4</a:t>
                  </a:r>
                  <a:endParaRPr lang="en-US" sz="1400" b="1" dirty="0"/>
                </a:p>
              </p:txBody>
            </p:sp>
            <p:sp>
              <p:nvSpPr>
                <p:cNvPr id="38" name="TextBox 37"/>
                <p:cNvSpPr txBox="1"/>
                <p:nvPr/>
              </p:nvSpPr>
              <p:spPr>
                <a:xfrm>
                  <a:off x="372900" y="1299463"/>
                  <a:ext cx="527367" cy="365913"/>
                </a:xfrm>
                <a:prstGeom prst="rect">
                  <a:avLst/>
                </a:prstGeom>
                <a:noFill/>
                <a:ln w="12700">
                  <a:noFill/>
                </a:ln>
              </p:spPr>
              <p:txBody>
                <a:bodyPr wrap="square" rtlCol="0">
                  <a:spAutoFit/>
                </a:bodyPr>
                <a:lstStyle/>
                <a:p>
                  <a:r>
                    <a:rPr lang="en-US" sz="1400" b="1" dirty="0" smtClean="0"/>
                    <a:t>2.8</a:t>
                  </a:r>
                  <a:endParaRPr lang="en-US" sz="1400" b="1" dirty="0"/>
                </a:p>
              </p:txBody>
            </p:sp>
            <p:sp>
              <p:nvSpPr>
                <p:cNvPr id="39" name="TextBox 38"/>
                <p:cNvSpPr txBox="1"/>
                <p:nvPr/>
              </p:nvSpPr>
              <p:spPr>
                <a:xfrm>
                  <a:off x="372900" y="3077455"/>
                  <a:ext cx="527367" cy="365913"/>
                </a:xfrm>
                <a:prstGeom prst="rect">
                  <a:avLst/>
                </a:prstGeom>
                <a:noFill/>
                <a:ln w="12700">
                  <a:noFill/>
                </a:ln>
              </p:spPr>
              <p:txBody>
                <a:bodyPr wrap="square" rtlCol="0">
                  <a:spAutoFit/>
                </a:bodyPr>
                <a:lstStyle/>
                <a:p>
                  <a:r>
                    <a:rPr lang="en-US" sz="1400" b="1" dirty="0" smtClean="0"/>
                    <a:t>2.0</a:t>
                  </a:r>
                  <a:endParaRPr lang="en-US" sz="1400" b="1" dirty="0"/>
                </a:p>
              </p:txBody>
            </p:sp>
            <p:sp>
              <p:nvSpPr>
                <p:cNvPr id="40" name="TextBox 39"/>
                <p:cNvSpPr txBox="1"/>
                <p:nvPr/>
              </p:nvSpPr>
              <p:spPr>
                <a:xfrm>
                  <a:off x="372900" y="3959153"/>
                  <a:ext cx="527367" cy="365913"/>
                </a:xfrm>
                <a:prstGeom prst="rect">
                  <a:avLst/>
                </a:prstGeom>
                <a:noFill/>
                <a:ln w="12700">
                  <a:noFill/>
                </a:ln>
              </p:spPr>
              <p:txBody>
                <a:bodyPr wrap="square" rtlCol="0">
                  <a:spAutoFit/>
                </a:bodyPr>
                <a:lstStyle/>
                <a:p>
                  <a:r>
                    <a:rPr lang="en-US" sz="1400" b="1" dirty="0" smtClean="0"/>
                    <a:t>1.6</a:t>
                  </a:r>
                  <a:endParaRPr lang="en-US" sz="1400" b="1" dirty="0"/>
                </a:p>
              </p:txBody>
            </p:sp>
            <p:sp>
              <p:nvSpPr>
                <p:cNvPr id="41" name="TextBox 40"/>
                <p:cNvSpPr txBox="1"/>
                <p:nvPr/>
              </p:nvSpPr>
              <p:spPr>
                <a:xfrm rot="16200000">
                  <a:off x="-541259" y="3024813"/>
                  <a:ext cx="1409699" cy="402503"/>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42" name="TextBox 41"/>
                <p:cNvSpPr txBox="1"/>
                <p:nvPr/>
              </p:nvSpPr>
              <p:spPr>
                <a:xfrm>
                  <a:off x="369924" y="4398545"/>
                  <a:ext cx="527367" cy="365913"/>
                </a:xfrm>
                <a:prstGeom prst="rect">
                  <a:avLst/>
                </a:prstGeom>
                <a:noFill/>
                <a:ln w="12700">
                  <a:noFill/>
                </a:ln>
              </p:spPr>
              <p:txBody>
                <a:bodyPr wrap="square" rtlCol="0">
                  <a:spAutoFit/>
                </a:bodyPr>
                <a:lstStyle/>
                <a:p>
                  <a:r>
                    <a:rPr lang="en-US" sz="1400" b="1" dirty="0" smtClean="0"/>
                    <a:t>1.4</a:t>
                  </a:r>
                  <a:endParaRPr lang="en-US" sz="1400" b="1" dirty="0"/>
                </a:p>
              </p:txBody>
            </p:sp>
            <p:sp>
              <p:nvSpPr>
                <p:cNvPr id="43" name="TextBox 42"/>
                <p:cNvSpPr txBox="1"/>
                <p:nvPr/>
              </p:nvSpPr>
              <p:spPr>
                <a:xfrm>
                  <a:off x="369923" y="4851512"/>
                  <a:ext cx="527367" cy="365913"/>
                </a:xfrm>
                <a:prstGeom prst="rect">
                  <a:avLst/>
                </a:prstGeom>
                <a:noFill/>
                <a:ln w="12700">
                  <a:noFill/>
                </a:ln>
              </p:spPr>
              <p:txBody>
                <a:bodyPr wrap="square" rtlCol="0">
                  <a:spAutoFit/>
                </a:bodyPr>
                <a:lstStyle/>
                <a:p>
                  <a:r>
                    <a:rPr lang="en-US" sz="1400" b="1" dirty="0" smtClean="0"/>
                    <a:t>1.2</a:t>
                  </a:r>
                  <a:endParaRPr lang="en-US" sz="1400" b="1" dirty="0"/>
                </a:p>
              </p:txBody>
            </p:sp>
          </p:grpSp>
          <p:grpSp>
            <p:nvGrpSpPr>
              <p:cNvPr id="3" name="Group 2"/>
              <p:cNvGrpSpPr>
                <a:grpSpLocks noChangeAspect="1"/>
              </p:cNvGrpSpPr>
              <p:nvPr/>
            </p:nvGrpSpPr>
            <p:grpSpPr>
              <a:xfrm>
                <a:off x="-42577" y="1143000"/>
                <a:ext cx="9126973" cy="3666425"/>
                <a:chOff x="2606503" y="1402905"/>
                <a:chExt cx="10831536" cy="4351180"/>
              </a:xfrm>
            </p:grpSpPr>
            <p:pic>
              <p:nvPicPr>
                <p:cNvPr id="4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896785" y="1510161"/>
                  <a:ext cx="4541254" cy="409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TextBox 44"/>
                <p:cNvSpPr txBox="1"/>
                <p:nvPr/>
              </p:nvSpPr>
              <p:spPr>
                <a:xfrm>
                  <a:off x="2937897" y="2273403"/>
                  <a:ext cx="623449" cy="365259"/>
                </a:xfrm>
                <a:prstGeom prst="rect">
                  <a:avLst/>
                </a:prstGeom>
                <a:noFill/>
                <a:ln w="12700">
                  <a:noFill/>
                </a:ln>
              </p:spPr>
              <p:txBody>
                <a:bodyPr wrap="square" rtlCol="0">
                  <a:spAutoFit/>
                </a:bodyPr>
                <a:lstStyle/>
                <a:p>
                  <a:r>
                    <a:rPr lang="en-US" sz="1400" b="1" dirty="0" smtClean="0"/>
                    <a:t>2.6</a:t>
                  </a:r>
                  <a:endParaRPr lang="en-US" sz="1400" b="1" dirty="0"/>
                </a:p>
              </p:txBody>
            </p:sp>
            <p:sp>
              <p:nvSpPr>
                <p:cNvPr id="46" name="TextBox 45"/>
                <p:cNvSpPr txBox="1"/>
                <p:nvPr/>
              </p:nvSpPr>
              <p:spPr>
                <a:xfrm>
                  <a:off x="2937897" y="1402905"/>
                  <a:ext cx="623449" cy="365259"/>
                </a:xfrm>
                <a:prstGeom prst="rect">
                  <a:avLst/>
                </a:prstGeom>
                <a:noFill/>
                <a:ln w="12700">
                  <a:noFill/>
                </a:ln>
              </p:spPr>
              <p:txBody>
                <a:bodyPr wrap="square" rtlCol="0">
                  <a:spAutoFit/>
                </a:bodyPr>
                <a:lstStyle/>
                <a:p>
                  <a:r>
                    <a:rPr lang="en-US" sz="1400" b="1" dirty="0" smtClean="0"/>
                    <a:t>3.0</a:t>
                  </a:r>
                  <a:endParaRPr lang="en-US" sz="1400" b="1" dirty="0"/>
                </a:p>
              </p:txBody>
            </p:sp>
            <p:sp>
              <p:nvSpPr>
                <p:cNvPr id="47" name="TextBox 46"/>
                <p:cNvSpPr txBox="1"/>
                <p:nvPr/>
              </p:nvSpPr>
              <p:spPr>
                <a:xfrm>
                  <a:off x="2937897" y="3172568"/>
                  <a:ext cx="623449" cy="365259"/>
                </a:xfrm>
                <a:prstGeom prst="rect">
                  <a:avLst/>
                </a:prstGeom>
                <a:noFill/>
                <a:ln w="12700">
                  <a:noFill/>
                </a:ln>
              </p:spPr>
              <p:txBody>
                <a:bodyPr wrap="square" rtlCol="0">
                  <a:spAutoFit/>
                </a:bodyPr>
                <a:lstStyle/>
                <a:p>
                  <a:r>
                    <a:rPr lang="en-US" sz="1400" b="1" dirty="0" smtClean="0"/>
                    <a:t>2.2</a:t>
                  </a:r>
                  <a:endParaRPr lang="en-US" sz="1400" b="1" dirty="0"/>
                </a:p>
              </p:txBody>
            </p:sp>
            <p:sp>
              <p:nvSpPr>
                <p:cNvPr id="48" name="TextBox 47"/>
                <p:cNvSpPr txBox="1"/>
                <p:nvPr/>
              </p:nvSpPr>
              <p:spPr>
                <a:xfrm>
                  <a:off x="2937897" y="4060779"/>
                  <a:ext cx="623449" cy="365259"/>
                </a:xfrm>
                <a:prstGeom prst="rect">
                  <a:avLst/>
                </a:prstGeom>
                <a:noFill/>
                <a:ln w="12700">
                  <a:noFill/>
                </a:ln>
              </p:spPr>
              <p:txBody>
                <a:bodyPr wrap="square" rtlCol="0">
                  <a:spAutoFit/>
                </a:bodyPr>
                <a:lstStyle/>
                <a:p>
                  <a:r>
                    <a:rPr lang="en-US" sz="1400" b="1" dirty="0" smtClean="0"/>
                    <a:t>1.8</a:t>
                  </a:r>
                  <a:endParaRPr lang="en-US" sz="1400" b="1" dirty="0"/>
                </a:p>
              </p:txBody>
            </p:sp>
            <p:sp>
              <p:nvSpPr>
                <p:cNvPr id="49" name="TextBox 48"/>
                <p:cNvSpPr txBox="1"/>
                <p:nvPr/>
              </p:nvSpPr>
              <p:spPr>
                <a:xfrm>
                  <a:off x="2937897" y="2725560"/>
                  <a:ext cx="623449" cy="365259"/>
                </a:xfrm>
                <a:prstGeom prst="rect">
                  <a:avLst/>
                </a:prstGeom>
                <a:noFill/>
                <a:ln w="12700">
                  <a:noFill/>
                </a:ln>
              </p:spPr>
              <p:txBody>
                <a:bodyPr wrap="square" rtlCol="0">
                  <a:spAutoFit/>
                </a:bodyPr>
                <a:lstStyle/>
                <a:p>
                  <a:r>
                    <a:rPr lang="en-US" sz="1400" b="1" dirty="0" smtClean="0"/>
                    <a:t>2.4</a:t>
                  </a:r>
                  <a:endParaRPr lang="en-US" sz="1400" b="1" dirty="0"/>
                </a:p>
              </p:txBody>
            </p:sp>
            <p:sp>
              <p:nvSpPr>
                <p:cNvPr id="50" name="TextBox 49"/>
                <p:cNvSpPr txBox="1"/>
                <p:nvPr/>
              </p:nvSpPr>
              <p:spPr>
                <a:xfrm>
                  <a:off x="2937897" y="1855062"/>
                  <a:ext cx="623449" cy="365259"/>
                </a:xfrm>
                <a:prstGeom prst="rect">
                  <a:avLst/>
                </a:prstGeom>
                <a:noFill/>
                <a:ln w="12700">
                  <a:noFill/>
                </a:ln>
              </p:spPr>
              <p:txBody>
                <a:bodyPr wrap="square" rtlCol="0">
                  <a:spAutoFit/>
                </a:bodyPr>
                <a:lstStyle/>
                <a:p>
                  <a:r>
                    <a:rPr lang="en-US" sz="1400" b="1" dirty="0" smtClean="0"/>
                    <a:t>2.8</a:t>
                  </a:r>
                  <a:endParaRPr lang="en-US" sz="1400" b="1" dirty="0"/>
                </a:p>
              </p:txBody>
            </p:sp>
            <p:sp>
              <p:nvSpPr>
                <p:cNvPr id="51" name="TextBox 50"/>
                <p:cNvSpPr txBox="1"/>
                <p:nvPr/>
              </p:nvSpPr>
              <p:spPr>
                <a:xfrm>
                  <a:off x="2937897" y="3617893"/>
                  <a:ext cx="623449" cy="365259"/>
                </a:xfrm>
                <a:prstGeom prst="rect">
                  <a:avLst/>
                </a:prstGeom>
                <a:noFill/>
                <a:ln w="12700">
                  <a:noFill/>
                </a:ln>
              </p:spPr>
              <p:txBody>
                <a:bodyPr wrap="square" rtlCol="0">
                  <a:spAutoFit/>
                </a:bodyPr>
                <a:lstStyle/>
                <a:p>
                  <a:r>
                    <a:rPr lang="en-US" sz="1400" b="1" dirty="0" smtClean="0"/>
                    <a:t>2.0</a:t>
                  </a:r>
                  <a:endParaRPr lang="en-US" sz="1400" b="1" dirty="0"/>
                </a:p>
              </p:txBody>
            </p:sp>
            <p:sp>
              <p:nvSpPr>
                <p:cNvPr id="52" name="TextBox 51"/>
                <p:cNvSpPr txBox="1"/>
                <p:nvPr/>
              </p:nvSpPr>
              <p:spPr>
                <a:xfrm>
                  <a:off x="2937897" y="4512562"/>
                  <a:ext cx="623449" cy="365259"/>
                </a:xfrm>
                <a:prstGeom prst="rect">
                  <a:avLst/>
                </a:prstGeom>
                <a:noFill/>
                <a:ln w="12700">
                  <a:noFill/>
                </a:ln>
              </p:spPr>
              <p:txBody>
                <a:bodyPr wrap="square" rtlCol="0">
                  <a:spAutoFit/>
                </a:bodyPr>
                <a:lstStyle/>
                <a:p>
                  <a:r>
                    <a:rPr lang="en-US" sz="1400" b="1" dirty="0" smtClean="0"/>
                    <a:t>1.6</a:t>
                  </a:r>
                  <a:endParaRPr lang="en-US" sz="1400" b="1" dirty="0"/>
                </a:p>
              </p:txBody>
            </p:sp>
            <p:sp>
              <p:nvSpPr>
                <p:cNvPr id="53" name="TextBox 52"/>
                <p:cNvSpPr txBox="1"/>
                <p:nvPr/>
              </p:nvSpPr>
              <p:spPr>
                <a:xfrm rot="16200000">
                  <a:off x="2102546" y="3559642"/>
                  <a:ext cx="1409698" cy="401783"/>
                </a:xfrm>
                <a:prstGeom prst="rect">
                  <a:avLst/>
                </a:prstGeom>
                <a:noFill/>
                <a:ln w="12700">
                  <a:noFill/>
                </a:ln>
              </p:spPr>
              <p:txBody>
                <a:bodyPr wrap="square" rtlCol="0">
                  <a:spAutoFit/>
                </a:bodyPr>
                <a:lstStyle/>
                <a:p>
                  <a:pPr algn="ctr"/>
                  <a:r>
                    <a:rPr lang="en-US" sz="1600" b="1" dirty="0" smtClean="0"/>
                    <a:t>Height (km)</a:t>
                  </a:r>
                  <a:endParaRPr lang="en-US" sz="1600" b="1" dirty="0"/>
                </a:p>
              </p:txBody>
            </p:sp>
            <p:sp>
              <p:nvSpPr>
                <p:cNvPr id="54" name="TextBox 53"/>
                <p:cNvSpPr txBox="1"/>
                <p:nvPr/>
              </p:nvSpPr>
              <p:spPr>
                <a:xfrm>
                  <a:off x="2934922" y="4939015"/>
                  <a:ext cx="623449" cy="365259"/>
                </a:xfrm>
                <a:prstGeom prst="rect">
                  <a:avLst/>
                </a:prstGeom>
                <a:noFill/>
                <a:ln w="12700">
                  <a:noFill/>
                </a:ln>
              </p:spPr>
              <p:txBody>
                <a:bodyPr wrap="square" rtlCol="0">
                  <a:spAutoFit/>
                </a:bodyPr>
                <a:lstStyle/>
                <a:p>
                  <a:r>
                    <a:rPr lang="en-US" sz="1400" b="1" dirty="0" smtClean="0"/>
                    <a:t>1.4</a:t>
                  </a:r>
                  <a:endParaRPr lang="en-US" sz="1400" b="1" dirty="0"/>
                </a:p>
              </p:txBody>
            </p:sp>
            <p:sp>
              <p:nvSpPr>
                <p:cNvPr id="55" name="TextBox 54"/>
                <p:cNvSpPr txBox="1"/>
                <p:nvPr/>
              </p:nvSpPr>
              <p:spPr>
                <a:xfrm>
                  <a:off x="2934921" y="5388826"/>
                  <a:ext cx="623449" cy="365259"/>
                </a:xfrm>
                <a:prstGeom prst="rect">
                  <a:avLst/>
                </a:prstGeom>
                <a:noFill/>
                <a:ln w="12700">
                  <a:noFill/>
                </a:ln>
              </p:spPr>
              <p:txBody>
                <a:bodyPr wrap="square" rtlCol="0">
                  <a:spAutoFit/>
                </a:bodyPr>
                <a:lstStyle/>
                <a:p>
                  <a:r>
                    <a:rPr lang="en-US" sz="1400" b="1" dirty="0" smtClean="0"/>
                    <a:t>1.2</a:t>
                  </a:r>
                  <a:endParaRPr lang="en-US" sz="1400" b="1" dirty="0"/>
                </a:p>
              </p:txBody>
            </p:sp>
          </p:grpSp>
          <p:pic>
            <p:nvPicPr>
              <p:cNvPr id="6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5400000">
                <a:off x="4524181" y="2041032"/>
                <a:ext cx="304800" cy="5835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TextBox 65"/>
              <p:cNvSpPr txBox="1"/>
              <p:nvPr/>
            </p:nvSpPr>
            <p:spPr>
              <a:xfrm>
                <a:off x="7246720" y="5044055"/>
                <a:ext cx="485105" cy="307777"/>
              </a:xfrm>
              <a:prstGeom prst="rect">
                <a:avLst/>
              </a:prstGeom>
              <a:noFill/>
              <a:ln w="12700">
                <a:noFill/>
              </a:ln>
            </p:spPr>
            <p:txBody>
              <a:bodyPr wrap="square" rtlCol="0">
                <a:spAutoFit/>
              </a:bodyPr>
              <a:lstStyle/>
              <a:p>
                <a:pPr algn="ctr"/>
                <a:r>
                  <a:rPr lang="en-US" sz="1400" b="1" dirty="0" smtClean="0"/>
                  <a:t>100</a:t>
                </a:r>
                <a:endParaRPr lang="en-US" sz="1400" b="1" dirty="0"/>
              </a:p>
            </p:txBody>
          </p:sp>
          <p:sp>
            <p:nvSpPr>
              <p:cNvPr id="67" name="TextBox 66"/>
              <p:cNvSpPr txBox="1"/>
              <p:nvPr/>
            </p:nvSpPr>
            <p:spPr>
              <a:xfrm>
                <a:off x="6465125" y="5041076"/>
                <a:ext cx="419100" cy="307777"/>
              </a:xfrm>
              <a:prstGeom prst="rect">
                <a:avLst/>
              </a:prstGeom>
              <a:noFill/>
              <a:ln w="12700">
                <a:noFill/>
              </a:ln>
            </p:spPr>
            <p:txBody>
              <a:bodyPr wrap="square" rtlCol="0">
                <a:spAutoFit/>
              </a:bodyPr>
              <a:lstStyle/>
              <a:p>
                <a:pPr algn="ctr"/>
                <a:r>
                  <a:rPr lang="en-US" sz="1400" b="1" dirty="0" smtClean="0"/>
                  <a:t>90</a:t>
                </a:r>
                <a:endParaRPr lang="en-US" sz="1400" b="1" dirty="0"/>
              </a:p>
            </p:txBody>
          </p:sp>
          <p:sp>
            <p:nvSpPr>
              <p:cNvPr id="68" name="TextBox 67"/>
              <p:cNvSpPr txBox="1"/>
              <p:nvPr/>
            </p:nvSpPr>
            <p:spPr>
              <a:xfrm>
                <a:off x="5653150" y="5041075"/>
                <a:ext cx="419100" cy="307777"/>
              </a:xfrm>
              <a:prstGeom prst="rect">
                <a:avLst/>
              </a:prstGeom>
              <a:noFill/>
              <a:ln w="12700">
                <a:noFill/>
              </a:ln>
            </p:spPr>
            <p:txBody>
              <a:bodyPr wrap="square" rtlCol="0">
                <a:spAutoFit/>
              </a:bodyPr>
              <a:lstStyle/>
              <a:p>
                <a:pPr algn="ctr"/>
                <a:r>
                  <a:rPr lang="en-US" sz="1400" b="1" dirty="0" smtClean="0"/>
                  <a:t>80</a:t>
                </a:r>
                <a:endParaRPr lang="en-US" sz="1400" b="1" dirty="0"/>
              </a:p>
            </p:txBody>
          </p:sp>
          <p:sp>
            <p:nvSpPr>
              <p:cNvPr id="69" name="TextBox 68"/>
              <p:cNvSpPr txBox="1"/>
              <p:nvPr/>
            </p:nvSpPr>
            <p:spPr>
              <a:xfrm>
                <a:off x="1600200" y="5041078"/>
                <a:ext cx="419100" cy="307777"/>
              </a:xfrm>
              <a:prstGeom prst="rect">
                <a:avLst/>
              </a:prstGeom>
              <a:noFill/>
              <a:ln w="12700">
                <a:noFill/>
              </a:ln>
            </p:spPr>
            <p:txBody>
              <a:bodyPr wrap="square" rtlCol="0">
                <a:spAutoFit/>
              </a:bodyPr>
              <a:lstStyle/>
              <a:p>
                <a:pPr algn="ctr"/>
                <a:r>
                  <a:rPr lang="en-US" sz="1400" b="1" dirty="0" smtClean="0"/>
                  <a:t>30</a:t>
                </a:r>
                <a:endParaRPr lang="en-US" sz="1400" b="1" dirty="0"/>
              </a:p>
            </p:txBody>
          </p:sp>
          <p:sp>
            <p:nvSpPr>
              <p:cNvPr id="70" name="TextBox 69"/>
              <p:cNvSpPr txBox="1"/>
              <p:nvPr/>
            </p:nvSpPr>
            <p:spPr>
              <a:xfrm>
                <a:off x="2412175" y="5044055"/>
                <a:ext cx="419100" cy="307777"/>
              </a:xfrm>
              <a:prstGeom prst="rect">
                <a:avLst/>
              </a:prstGeom>
              <a:noFill/>
              <a:ln w="12700">
                <a:noFill/>
              </a:ln>
            </p:spPr>
            <p:txBody>
              <a:bodyPr wrap="square" rtlCol="0">
                <a:spAutoFit/>
              </a:bodyPr>
              <a:lstStyle/>
              <a:p>
                <a:pPr algn="ctr"/>
                <a:r>
                  <a:rPr lang="en-US" sz="1400" b="1" dirty="0" smtClean="0"/>
                  <a:t>40</a:t>
                </a:r>
                <a:endParaRPr lang="en-US" sz="1400" b="1" dirty="0"/>
              </a:p>
            </p:txBody>
          </p:sp>
          <p:sp>
            <p:nvSpPr>
              <p:cNvPr id="71" name="TextBox 70"/>
              <p:cNvSpPr txBox="1"/>
              <p:nvPr/>
            </p:nvSpPr>
            <p:spPr>
              <a:xfrm>
                <a:off x="3212275" y="5041077"/>
                <a:ext cx="419100" cy="307777"/>
              </a:xfrm>
              <a:prstGeom prst="rect">
                <a:avLst/>
              </a:prstGeom>
              <a:noFill/>
              <a:ln w="12700">
                <a:noFill/>
              </a:ln>
            </p:spPr>
            <p:txBody>
              <a:bodyPr wrap="square" rtlCol="0">
                <a:spAutoFit/>
              </a:bodyPr>
              <a:lstStyle/>
              <a:p>
                <a:pPr algn="ctr"/>
                <a:r>
                  <a:rPr lang="en-US" sz="1400" b="1" dirty="0" smtClean="0"/>
                  <a:t>50</a:t>
                </a:r>
                <a:endParaRPr lang="en-US" sz="1400" b="1" dirty="0"/>
              </a:p>
            </p:txBody>
          </p:sp>
          <p:sp>
            <p:nvSpPr>
              <p:cNvPr id="72" name="TextBox 71"/>
              <p:cNvSpPr txBox="1"/>
              <p:nvPr/>
            </p:nvSpPr>
            <p:spPr>
              <a:xfrm>
                <a:off x="4838700" y="5044055"/>
                <a:ext cx="419100" cy="307777"/>
              </a:xfrm>
              <a:prstGeom prst="rect">
                <a:avLst/>
              </a:prstGeom>
              <a:noFill/>
              <a:ln w="12700">
                <a:noFill/>
              </a:ln>
            </p:spPr>
            <p:txBody>
              <a:bodyPr wrap="square" rtlCol="0">
                <a:spAutoFit/>
              </a:bodyPr>
              <a:lstStyle/>
              <a:p>
                <a:pPr algn="ctr"/>
                <a:r>
                  <a:rPr lang="en-US" sz="1400" b="1" dirty="0" smtClean="0"/>
                  <a:t>70</a:t>
                </a:r>
                <a:endParaRPr lang="en-US" sz="1400" b="1" dirty="0"/>
              </a:p>
            </p:txBody>
          </p:sp>
          <p:sp>
            <p:nvSpPr>
              <p:cNvPr id="73" name="TextBox 72"/>
              <p:cNvSpPr txBox="1"/>
              <p:nvPr/>
            </p:nvSpPr>
            <p:spPr>
              <a:xfrm>
                <a:off x="4024250" y="5044055"/>
                <a:ext cx="419100" cy="307777"/>
              </a:xfrm>
              <a:prstGeom prst="rect">
                <a:avLst/>
              </a:prstGeom>
              <a:noFill/>
              <a:ln w="12700">
                <a:noFill/>
              </a:ln>
            </p:spPr>
            <p:txBody>
              <a:bodyPr wrap="square" rtlCol="0">
                <a:spAutoFit/>
              </a:bodyPr>
              <a:lstStyle/>
              <a:p>
                <a:pPr algn="ctr"/>
                <a:r>
                  <a:rPr lang="en-US" sz="1400" b="1" dirty="0" smtClean="0"/>
                  <a:t>60</a:t>
                </a:r>
                <a:endParaRPr lang="en-US" sz="1400" b="1" dirty="0"/>
              </a:p>
            </p:txBody>
          </p:sp>
        </p:grpSp>
        <p:sp>
          <p:nvSpPr>
            <p:cNvPr id="74" name="TextBox 73"/>
            <p:cNvSpPr txBox="1"/>
            <p:nvPr/>
          </p:nvSpPr>
          <p:spPr>
            <a:xfrm>
              <a:off x="1321022" y="4610932"/>
              <a:ext cx="469925" cy="307777"/>
            </a:xfrm>
            <a:prstGeom prst="rect">
              <a:avLst/>
            </a:prstGeom>
            <a:noFill/>
            <a:ln w="12700">
              <a:noFill/>
            </a:ln>
          </p:spPr>
          <p:txBody>
            <a:bodyPr wrap="square" rtlCol="0">
              <a:spAutoFit/>
            </a:bodyPr>
            <a:lstStyle/>
            <a:p>
              <a:pPr algn="ctr"/>
              <a:r>
                <a:rPr lang="en-US" sz="1400" b="1" dirty="0" smtClean="0"/>
                <a:t>ppb</a:t>
              </a:r>
              <a:endParaRPr lang="en-US" sz="1400" b="1" dirty="0"/>
            </a:p>
          </p:txBody>
        </p:sp>
      </p:grpSp>
      <p:sp>
        <p:nvSpPr>
          <p:cNvPr id="57" name="TextBox 56"/>
          <p:cNvSpPr txBox="1"/>
          <p:nvPr/>
        </p:nvSpPr>
        <p:spPr>
          <a:xfrm>
            <a:off x="0" y="5116328"/>
            <a:ext cx="9144000" cy="1554268"/>
          </a:xfrm>
          <a:prstGeom prst="rect">
            <a:avLst/>
          </a:prstGeom>
          <a:noFill/>
        </p:spPr>
        <p:txBody>
          <a:bodyPr wrap="square" lIns="76197" tIns="38098" rIns="76197" bIns="38098" rtlCol="0">
            <a:spAutoFit/>
          </a:bodyPr>
          <a:lstStyle/>
          <a:p>
            <a:pPr marL="342900" indent="-342900">
              <a:buFontTx/>
              <a:buChar char="-"/>
            </a:pPr>
            <a:r>
              <a:rPr lang="en-US" sz="2400" b="1" dirty="0" smtClean="0"/>
              <a:t>Ozone concentrations notably higher in FULL simulation</a:t>
            </a:r>
          </a:p>
          <a:p>
            <a:pPr marL="342900" indent="-342900">
              <a:buFontTx/>
              <a:buChar char="-"/>
            </a:pPr>
            <a:r>
              <a:rPr lang="en-US" sz="2400" b="1" dirty="0" smtClean="0"/>
              <a:t>Drop-off to background level (~60 ppb) occurs near 2000 m in FULL</a:t>
            </a:r>
          </a:p>
          <a:p>
            <a:pPr marL="800100" lvl="1" indent="-342900">
              <a:buFontTx/>
              <a:buChar char="-"/>
            </a:pPr>
            <a:r>
              <a:rPr lang="en-US" sz="2400" b="1" dirty="0" smtClean="0"/>
              <a:t>Observed drop-off to ~60 ppb around 1900 m at Horsepool (Karion et al. 2014)</a:t>
            </a:r>
          </a:p>
        </p:txBody>
      </p:sp>
    </p:spTree>
    <p:extLst>
      <p:ext uri="{BB962C8B-B14F-4D97-AF65-F5344CB8AC3E}">
        <p14:creationId xmlns:p14="http://schemas.microsoft.com/office/powerpoint/2010/main" val="23920542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CMAQ Ozone Variations</a:t>
            </a:r>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37</a:t>
            </a:fld>
            <a:endParaRPr lang="en-US"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30324"/>
            <a:ext cx="9144000" cy="2289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819400"/>
            <a:ext cx="9144000" cy="22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0" y="5116329"/>
            <a:ext cx="9144000" cy="1923599"/>
          </a:xfrm>
          <a:prstGeom prst="rect">
            <a:avLst/>
          </a:prstGeom>
          <a:noFill/>
        </p:spPr>
        <p:txBody>
          <a:bodyPr wrap="square" lIns="76197" tIns="38098" rIns="76197" bIns="38098" rtlCol="0">
            <a:spAutoFit/>
          </a:bodyPr>
          <a:lstStyle/>
          <a:p>
            <a:pPr marL="342900" indent="-342900">
              <a:buFontTx/>
              <a:buChar char="-"/>
            </a:pPr>
            <a:r>
              <a:rPr lang="en-US" sz="2400" b="1" dirty="0" smtClean="0"/>
              <a:t>Simulated zone concentrations remain under NAAQS at Roosevelt</a:t>
            </a:r>
          </a:p>
          <a:p>
            <a:pPr marL="342900" indent="-342900">
              <a:buFontTx/>
              <a:buChar char="-"/>
            </a:pPr>
            <a:r>
              <a:rPr lang="en-US" sz="2400" b="1" dirty="0" smtClean="0"/>
              <a:t>Ozone concentrations at Seven Sisters are simulated quite well</a:t>
            </a:r>
          </a:p>
          <a:p>
            <a:pPr marL="342900" indent="-342900">
              <a:buFontTx/>
              <a:buChar char="-"/>
            </a:pPr>
            <a:r>
              <a:rPr lang="en-US" sz="2400" b="1" dirty="0" smtClean="0"/>
              <a:t>Performance disparity among locations illustrates CMAQ’s struggle to represent broad extent of observed high ozone concentrations</a:t>
            </a:r>
          </a:p>
          <a:p>
            <a:pPr marL="342900" indent="-342900">
              <a:buFontTx/>
              <a:buChar char="-"/>
            </a:pPr>
            <a:endParaRPr lang="en-US" sz="2400" b="1" dirty="0" smtClean="0"/>
          </a:p>
        </p:txBody>
      </p:sp>
    </p:spTree>
    <p:extLst>
      <p:ext uri="{BB962C8B-B14F-4D97-AF65-F5344CB8AC3E}">
        <p14:creationId xmlns:p14="http://schemas.microsoft.com/office/powerpoint/2010/main" val="29409570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894962" y="0"/>
            <a:ext cx="7563238" cy="569383"/>
          </a:xfrm>
          <a:prstGeom prst="rect">
            <a:avLst/>
          </a:prstGeom>
          <a:noFill/>
        </p:spPr>
        <p:txBody>
          <a:bodyPr wrap="square" lIns="76197" tIns="38098" rIns="76197" bIns="38098" rtlCol="0">
            <a:spAutoFit/>
          </a:bodyPr>
          <a:lstStyle/>
          <a:p>
            <a:pPr algn="ctr"/>
            <a:r>
              <a:rPr lang="en-US" sz="3200" b="1" dirty="0" smtClean="0"/>
              <a:t>CMAQ Ozone Variations (Horsepool)</a:t>
            </a:r>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38</a:t>
            </a:fld>
            <a:endParaRPr lang="en-US" dirty="0"/>
          </a:p>
        </p:txBody>
      </p:sp>
      <p:grpSp>
        <p:nvGrpSpPr>
          <p:cNvPr id="9" name="Group 8"/>
          <p:cNvGrpSpPr/>
          <p:nvPr/>
        </p:nvGrpSpPr>
        <p:grpSpPr>
          <a:xfrm>
            <a:off x="0" y="609600"/>
            <a:ext cx="9144000" cy="5818909"/>
            <a:chOff x="0" y="609600"/>
            <a:chExt cx="9144000" cy="5818909"/>
          </a:xfrm>
        </p:grpSpPr>
        <p:grpSp>
          <p:nvGrpSpPr>
            <p:cNvPr id="8" name="Group 7"/>
            <p:cNvGrpSpPr/>
            <p:nvPr/>
          </p:nvGrpSpPr>
          <p:grpSpPr>
            <a:xfrm>
              <a:off x="0" y="609600"/>
              <a:ext cx="9144000" cy="5818909"/>
              <a:chOff x="0" y="609600"/>
              <a:chExt cx="9144000" cy="5818909"/>
            </a:xfrm>
          </p:grpSpPr>
          <p:grpSp>
            <p:nvGrpSpPr>
              <p:cNvPr id="10" name="Group 9"/>
              <p:cNvGrpSpPr>
                <a:grpSpLocks noChangeAspect="1"/>
              </p:cNvGrpSpPr>
              <p:nvPr/>
            </p:nvGrpSpPr>
            <p:grpSpPr>
              <a:xfrm>
                <a:off x="0" y="609600"/>
                <a:ext cx="9144000" cy="5818909"/>
                <a:chOff x="0" y="609600"/>
                <a:chExt cx="7772400" cy="4946073"/>
              </a:xfrm>
            </p:grpSpPr>
            <p:grpSp>
              <p:nvGrpSpPr>
                <p:cNvPr id="35" name="Group 34"/>
                <p:cNvGrpSpPr/>
                <p:nvPr/>
              </p:nvGrpSpPr>
              <p:grpSpPr>
                <a:xfrm>
                  <a:off x="0" y="609600"/>
                  <a:ext cx="7772400" cy="4946073"/>
                  <a:chOff x="0" y="609600"/>
                  <a:chExt cx="7772400" cy="4946073"/>
                </a:xfrm>
              </p:grpSpPr>
              <p:pic>
                <p:nvPicPr>
                  <p:cNvPr id="38" name="Picture 2" descr="C:\Users\u0818471\Documents\Thesis\Time-Heights\TIME_HEIGHT_THETA_OZONE_SNOW_FULL.t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09600"/>
                    <a:ext cx="7772400" cy="494607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descr="C:\Users\u0818471\Documents\Thesis\Time-Heights\TIME_HEIGHT_THETA_OZONE_NO_SNOW.tif"/>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0" y="3124199"/>
                    <a:ext cx="7219950" cy="21721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u0818471\Documents\Thesis\Time-Heights\TIME_HEIGHT_THETA_OZONE_SNOW_FULL.tif"/>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77287" y="2778825"/>
                    <a:ext cx="6830788" cy="2800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u0818471\Documents\Thesis\Time-Heights\TIME_HEIGHT_THETA_OZONE_SNOW_FULL.tif"/>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378260" y="5008405"/>
                    <a:ext cx="6830788" cy="2800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769144" y="4979039"/>
                  <a:ext cx="6238709" cy="261617"/>
                  <a:chOff x="769144" y="5273931"/>
                  <a:chExt cx="6238709" cy="261617"/>
                </a:xfrm>
              </p:grpSpPr>
              <p:sp>
                <p:nvSpPr>
                  <p:cNvPr id="29" name="TextBox 28"/>
                  <p:cNvSpPr txBox="1"/>
                  <p:nvPr/>
                </p:nvSpPr>
                <p:spPr>
                  <a:xfrm>
                    <a:off x="769144" y="5273937"/>
                    <a:ext cx="748598" cy="261611"/>
                  </a:xfrm>
                  <a:prstGeom prst="rect">
                    <a:avLst/>
                  </a:prstGeom>
                  <a:noFill/>
                  <a:ln w="12700">
                    <a:noFill/>
                  </a:ln>
                </p:spPr>
                <p:txBody>
                  <a:bodyPr wrap="square" rtlCol="0">
                    <a:spAutoFit/>
                  </a:bodyPr>
                  <a:lstStyle/>
                  <a:p>
                    <a:pPr algn="ctr"/>
                    <a:r>
                      <a:rPr lang="en-US" sz="1400" b="1" dirty="0" smtClean="0"/>
                      <a:t>1 Feb</a:t>
                    </a:r>
                    <a:endParaRPr lang="en-US" sz="1400" b="1" dirty="0"/>
                  </a:p>
                </p:txBody>
              </p:sp>
              <p:sp>
                <p:nvSpPr>
                  <p:cNvPr id="30" name="TextBox 29"/>
                  <p:cNvSpPr txBox="1"/>
                  <p:nvPr/>
                </p:nvSpPr>
                <p:spPr>
                  <a:xfrm>
                    <a:off x="1857138" y="5273936"/>
                    <a:ext cx="748598" cy="261611"/>
                  </a:xfrm>
                  <a:prstGeom prst="rect">
                    <a:avLst/>
                  </a:prstGeom>
                  <a:noFill/>
                  <a:ln w="12700">
                    <a:noFill/>
                  </a:ln>
                </p:spPr>
                <p:txBody>
                  <a:bodyPr wrap="square" rtlCol="0">
                    <a:spAutoFit/>
                  </a:bodyPr>
                  <a:lstStyle/>
                  <a:p>
                    <a:pPr algn="ctr"/>
                    <a:r>
                      <a:rPr lang="en-US" sz="1400" b="1" dirty="0" smtClean="0"/>
                      <a:t>2 Feb</a:t>
                    </a:r>
                    <a:endParaRPr lang="en-US" sz="1400" b="1" dirty="0"/>
                  </a:p>
                </p:txBody>
              </p:sp>
              <p:sp>
                <p:nvSpPr>
                  <p:cNvPr id="31" name="TextBox 30"/>
                  <p:cNvSpPr txBox="1"/>
                  <p:nvPr/>
                </p:nvSpPr>
                <p:spPr>
                  <a:xfrm>
                    <a:off x="6259255" y="5273934"/>
                    <a:ext cx="748598" cy="261611"/>
                  </a:xfrm>
                  <a:prstGeom prst="rect">
                    <a:avLst/>
                  </a:prstGeom>
                  <a:noFill/>
                  <a:ln w="12700">
                    <a:noFill/>
                  </a:ln>
                </p:spPr>
                <p:txBody>
                  <a:bodyPr wrap="square" rtlCol="0">
                    <a:spAutoFit/>
                  </a:bodyPr>
                  <a:lstStyle/>
                  <a:p>
                    <a:pPr algn="ctr"/>
                    <a:r>
                      <a:rPr lang="en-US" sz="1400" b="1" dirty="0" smtClean="0"/>
                      <a:t>6 Feb</a:t>
                    </a:r>
                    <a:endParaRPr lang="en-US" sz="1400" b="1" dirty="0"/>
                  </a:p>
                </p:txBody>
              </p:sp>
              <p:sp>
                <p:nvSpPr>
                  <p:cNvPr id="32" name="TextBox 31"/>
                  <p:cNvSpPr txBox="1"/>
                  <p:nvPr/>
                </p:nvSpPr>
                <p:spPr>
                  <a:xfrm>
                    <a:off x="4068505" y="5273931"/>
                    <a:ext cx="748598" cy="261611"/>
                  </a:xfrm>
                  <a:prstGeom prst="rect">
                    <a:avLst/>
                  </a:prstGeom>
                  <a:noFill/>
                  <a:ln w="12700">
                    <a:noFill/>
                  </a:ln>
                </p:spPr>
                <p:txBody>
                  <a:bodyPr wrap="square" rtlCol="0">
                    <a:spAutoFit/>
                  </a:bodyPr>
                  <a:lstStyle/>
                  <a:p>
                    <a:pPr algn="ctr"/>
                    <a:r>
                      <a:rPr lang="en-US" sz="1400" b="1" dirty="0" smtClean="0"/>
                      <a:t>4 Feb</a:t>
                    </a:r>
                    <a:endParaRPr lang="en-US" sz="1400" b="1" dirty="0"/>
                  </a:p>
                </p:txBody>
              </p:sp>
              <p:sp>
                <p:nvSpPr>
                  <p:cNvPr id="33" name="TextBox 32"/>
                  <p:cNvSpPr txBox="1"/>
                  <p:nvPr/>
                </p:nvSpPr>
                <p:spPr>
                  <a:xfrm>
                    <a:off x="2954437" y="5273932"/>
                    <a:ext cx="748598" cy="261611"/>
                  </a:xfrm>
                  <a:prstGeom prst="rect">
                    <a:avLst/>
                  </a:prstGeom>
                  <a:noFill/>
                  <a:ln w="12700">
                    <a:noFill/>
                  </a:ln>
                </p:spPr>
                <p:txBody>
                  <a:bodyPr wrap="square" rtlCol="0">
                    <a:spAutoFit/>
                  </a:bodyPr>
                  <a:lstStyle/>
                  <a:p>
                    <a:pPr algn="ctr"/>
                    <a:r>
                      <a:rPr lang="en-US" sz="1400" b="1" dirty="0" smtClean="0"/>
                      <a:t>3 Feb</a:t>
                    </a:r>
                    <a:endParaRPr lang="en-US" sz="1400" b="1" dirty="0"/>
                  </a:p>
                </p:txBody>
              </p:sp>
              <p:sp>
                <p:nvSpPr>
                  <p:cNvPr id="34" name="TextBox 33"/>
                  <p:cNvSpPr txBox="1"/>
                  <p:nvPr/>
                </p:nvSpPr>
                <p:spPr>
                  <a:xfrm>
                    <a:off x="5156832" y="5273934"/>
                    <a:ext cx="748598" cy="261611"/>
                  </a:xfrm>
                  <a:prstGeom prst="rect">
                    <a:avLst/>
                  </a:prstGeom>
                  <a:noFill/>
                  <a:ln w="12700">
                    <a:noFill/>
                  </a:ln>
                </p:spPr>
                <p:txBody>
                  <a:bodyPr wrap="square" rtlCol="0">
                    <a:spAutoFit/>
                  </a:bodyPr>
                  <a:lstStyle/>
                  <a:p>
                    <a:pPr algn="ctr"/>
                    <a:r>
                      <a:rPr lang="en-US" sz="1400" b="1" dirty="0" smtClean="0"/>
                      <a:t>5 Feb</a:t>
                    </a:r>
                    <a:endParaRPr lang="en-US" sz="1400" b="1" dirty="0"/>
                  </a:p>
                </p:txBody>
              </p:sp>
            </p:grpSp>
          </p:grpSp>
          <p:sp>
            <p:nvSpPr>
              <p:cNvPr id="44" name="TextBox 43"/>
              <p:cNvSpPr txBox="1"/>
              <p:nvPr/>
            </p:nvSpPr>
            <p:spPr>
              <a:xfrm>
                <a:off x="770205" y="1032325"/>
                <a:ext cx="677596" cy="369332"/>
              </a:xfrm>
              <a:prstGeom prst="rect">
                <a:avLst/>
              </a:prstGeom>
              <a:solidFill>
                <a:schemeClr val="bg1"/>
              </a:solidFill>
              <a:ln w="12700">
                <a:solidFill>
                  <a:schemeClr val="tx1"/>
                </a:solidFill>
              </a:ln>
            </p:spPr>
            <p:txBody>
              <a:bodyPr wrap="square" rtlCol="0">
                <a:spAutoFit/>
              </a:bodyPr>
              <a:lstStyle/>
              <a:p>
                <a:pPr algn="ctr"/>
                <a:r>
                  <a:rPr lang="en-US" b="1" dirty="0" smtClean="0"/>
                  <a:t>FULL</a:t>
                </a:r>
                <a:endParaRPr lang="en-US" b="1" dirty="0"/>
              </a:p>
            </p:txBody>
          </p:sp>
          <p:sp>
            <p:nvSpPr>
              <p:cNvPr id="45" name="TextBox 44"/>
              <p:cNvSpPr txBox="1"/>
              <p:nvPr/>
            </p:nvSpPr>
            <p:spPr>
              <a:xfrm>
                <a:off x="770204" y="3657600"/>
                <a:ext cx="753795" cy="369332"/>
              </a:xfrm>
              <a:prstGeom prst="rect">
                <a:avLst/>
              </a:prstGeom>
              <a:solidFill>
                <a:schemeClr val="bg1"/>
              </a:solidFill>
              <a:ln w="12700">
                <a:solidFill>
                  <a:schemeClr val="tx1"/>
                </a:solidFill>
              </a:ln>
            </p:spPr>
            <p:txBody>
              <a:bodyPr wrap="square" rtlCol="0">
                <a:spAutoFit/>
              </a:bodyPr>
              <a:lstStyle/>
              <a:p>
                <a:pPr algn="ctr"/>
                <a:r>
                  <a:rPr lang="en-US" b="1" dirty="0" smtClean="0"/>
                  <a:t>NONE</a:t>
                </a:r>
                <a:endParaRPr lang="en-US" b="1" dirty="0"/>
              </a:p>
            </p:txBody>
          </p:sp>
          <p:cxnSp>
            <p:nvCxnSpPr>
              <p:cNvPr id="37" name="Straight Connector 36"/>
              <p:cNvCxnSpPr/>
              <p:nvPr/>
            </p:nvCxnSpPr>
            <p:spPr>
              <a:xfrm>
                <a:off x="685800" y="2250375"/>
                <a:ext cx="7772400"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85800" y="4888675"/>
                <a:ext cx="7772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p:cNvCxnSpPr/>
            <p:nvPr/>
          </p:nvCxnSpPr>
          <p:spPr>
            <a:xfrm flipV="1">
              <a:off x="1987550" y="5715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3282950" y="5715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4578350" y="5715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861050" y="5715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7162800" y="571500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1990725" y="310515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3286125" y="310515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4581525" y="310515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5864225" y="310515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7165975" y="3105150"/>
              <a:ext cx="0" cy="9307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904875" y="3124206"/>
              <a:ext cx="880704" cy="307778"/>
            </a:xfrm>
            <a:prstGeom prst="rect">
              <a:avLst/>
            </a:prstGeom>
            <a:noFill/>
            <a:ln w="12700">
              <a:noFill/>
            </a:ln>
          </p:spPr>
          <p:txBody>
            <a:bodyPr wrap="square" rtlCol="0">
              <a:spAutoFit/>
            </a:bodyPr>
            <a:lstStyle/>
            <a:p>
              <a:pPr algn="ctr"/>
              <a:r>
                <a:rPr lang="en-US" sz="1400" b="1" dirty="0" smtClean="0"/>
                <a:t>1 Feb</a:t>
              </a:r>
              <a:endParaRPr lang="en-US" sz="1400" b="1" dirty="0"/>
            </a:p>
          </p:txBody>
        </p:sp>
        <p:sp>
          <p:nvSpPr>
            <p:cNvPr id="69" name="TextBox 68"/>
            <p:cNvSpPr txBox="1"/>
            <p:nvPr/>
          </p:nvSpPr>
          <p:spPr>
            <a:xfrm>
              <a:off x="2184868" y="3124206"/>
              <a:ext cx="880704" cy="307778"/>
            </a:xfrm>
            <a:prstGeom prst="rect">
              <a:avLst/>
            </a:prstGeom>
            <a:noFill/>
            <a:ln w="12700">
              <a:noFill/>
            </a:ln>
          </p:spPr>
          <p:txBody>
            <a:bodyPr wrap="square" rtlCol="0">
              <a:spAutoFit/>
            </a:bodyPr>
            <a:lstStyle/>
            <a:p>
              <a:pPr algn="ctr"/>
              <a:r>
                <a:rPr lang="en-US" sz="1400" b="1" dirty="0" smtClean="0"/>
                <a:t>2 Feb</a:t>
              </a:r>
              <a:endParaRPr lang="en-US" sz="1400" b="1" dirty="0"/>
            </a:p>
          </p:txBody>
        </p:sp>
        <p:sp>
          <p:nvSpPr>
            <p:cNvPr id="70" name="TextBox 69"/>
            <p:cNvSpPr txBox="1"/>
            <p:nvPr/>
          </p:nvSpPr>
          <p:spPr>
            <a:xfrm>
              <a:off x="7363829" y="3124204"/>
              <a:ext cx="880704" cy="307778"/>
            </a:xfrm>
            <a:prstGeom prst="rect">
              <a:avLst/>
            </a:prstGeom>
            <a:noFill/>
            <a:ln w="12700">
              <a:noFill/>
            </a:ln>
          </p:spPr>
          <p:txBody>
            <a:bodyPr wrap="square" rtlCol="0">
              <a:spAutoFit/>
            </a:bodyPr>
            <a:lstStyle/>
            <a:p>
              <a:pPr algn="ctr"/>
              <a:r>
                <a:rPr lang="en-US" sz="1400" b="1" dirty="0" smtClean="0"/>
                <a:t>6 Feb</a:t>
              </a:r>
              <a:endParaRPr lang="en-US" sz="1400" b="1" dirty="0"/>
            </a:p>
          </p:txBody>
        </p:sp>
        <p:sp>
          <p:nvSpPr>
            <p:cNvPr id="71" name="TextBox 70"/>
            <p:cNvSpPr txBox="1"/>
            <p:nvPr/>
          </p:nvSpPr>
          <p:spPr>
            <a:xfrm>
              <a:off x="4786476" y="3124200"/>
              <a:ext cx="880704" cy="307778"/>
            </a:xfrm>
            <a:prstGeom prst="rect">
              <a:avLst/>
            </a:prstGeom>
            <a:noFill/>
            <a:ln w="12700">
              <a:noFill/>
            </a:ln>
          </p:spPr>
          <p:txBody>
            <a:bodyPr wrap="square" rtlCol="0">
              <a:spAutoFit/>
            </a:bodyPr>
            <a:lstStyle/>
            <a:p>
              <a:pPr algn="ctr"/>
              <a:r>
                <a:rPr lang="en-US" sz="1400" b="1" dirty="0" smtClean="0"/>
                <a:t>4 Feb</a:t>
              </a:r>
              <a:endParaRPr lang="en-US" sz="1400" b="1" dirty="0"/>
            </a:p>
          </p:txBody>
        </p:sp>
        <p:sp>
          <p:nvSpPr>
            <p:cNvPr id="72" name="TextBox 71"/>
            <p:cNvSpPr txBox="1"/>
            <p:nvPr/>
          </p:nvSpPr>
          <p:spPr>
            <a:xfrm>
              <a:off x="3475808" y="3124201"/>
              <a:ext cx="880704" cy="307778"/>
            </a:xfrm>
            <a:prstGeom prst="rect">
              <a:avLst/>
            </a:prstGeom>
            <a:noFill/>
            <a:ln w="12700">
              <a:noFill/>
            </a:ln>
          </p:spPr>
          <p:txBody>
            <a:bodyPr wrap="square" rtlCol="0">
              <a:spAutoFit/>
            </a:bodyPr>
            <a:lstStyle/>
            <a:p>
              <a:pPr algn="ctr"/>
              <a:r>
                <a:rPr lang="en-US" sz="1400" b="1" dirty="0" smtClean="0"/>
                <a:t>3 Feb</a:t>
              </a:r>
              <a:endParaRPr lang="en-US" sz="1400" b="1" dirty="0"/>
            </a:p>
          </p:txBody>
        </p:sp>
        <p:sp>
          <p:nvSpPr>
            <p:cNvPr id="73" name="TextBox 72"/>
            <p:cNvSpPr txBox="1"/>
            <p:nvPr/>
          </p:nvSpPr>
          <p:spPr>
            <a:xfrm>
              <a:off x="6066861" y="3124204"/>
              <a:ext cx="880704" cy="307778"/>
            </a:xfrm>
            <a:prstGeom prst="rect">
              <a:avLst/>
            </a:prstGeom>
            <a:noFill/>
            <a:ln w="12700">
              <a:noFill/>
            </a:ln>
          </p:spPr>
          <p:txBody>
            <a:bodyPr wrap="square" rtlCol="0">
              <a:spAutoFit/>
            </a:bodyPr>
            <a:lstStyle/>
            <a:p>
              <a:pPr algn="ctr"/>
              <a:r>
                <a:rPr lang="en-US" sz="1400" b="1" dirty="0" smtClean="0"/>
                <a:t>5 Feb</a:t>
              </a:r>
              <a:endParaRPr lang="en-US" sz="1400" b="1" dirty="0"/>
            </a:p>
          </p:txBody>
        </p:sp>
      </p:grpSp>
    </p:spTree>
    <p:extLst>
      <p:ext uri="{BB962C8B-B14F-4D97-AF65-F5344CB8AC3E}">
        <p14:creationId xmlns:p14="http://schemas.microsoft.com/office/powerpoint/2010/main" val="4610269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Conclusions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39</a:t>
            </a:fld>
            <a:endParaRPr lang="en-US" dirty="0"/>
          </a:p>
        </p:txBody>
      </p:sp>
      <p:sp>
        <p:nvSpPr>
          <p:cNvPr id="31" name="TextBox 30"/>
          <p:cNvSpPr txBox="1"/>
          <p:nvPr/>
        </p:nvSpPr>
        <p:spPr>
          <a:xfrm>
            <a:off x="0" y="990600"/>
            <a:ext cx="9144000" cy="4693589"/>
          </a:xfrm>
          <a:prstGeom prst="rect">
            <a:avLst/>
          </a:prstGeom>
          <a:noFill/>
        </p:spPr>
        <p:txBody>
          <a:bodyPr wrap="square" lIns="76197" tIns="38098" rIns="76197" bIns="38098" rtlCol="0">
            <a:spAutoFit/>
          </a:bodyPr>
          <a:lstStyle/>
          <a:p>
            <a:pPr marL="342900" lvl="0" indent="-342900">
              <a:buFont typeface="Arial" panose="020B0604020202020204" pitchFamily="34" charset="0"/>
              <a:buChar char="•"/>
            </a:pPr>
            <a:r>
              <a:rPr lang="en-US" sz="2400" b="1" i="1" dirty="0"/>
              <a:t>What is the sensitivity of </a:t>
            </a:r>
            <a:r>
              <a:rPr lang="en-US" sz="2400" b="1" i="1" dirty="0" smtClean="0"/>
              <a:t>simulated CAP </a:t>
            </a:r>
            <a:r>
              <a:rPr lang="en-US" sz="2400" b="1" i="1" dirty="0"/>
              <a:t>structure and evolution to cloud microphysics</a:t>
            </a:r>
            <a:r>
              <a:rPr lang="en-US" sz="2400" b="1" i="1" dirty="0" smtClean="0"/>
              <a:t>?</a:t>
            </a:r>
          </a:p>
          <a:p>
            <a:pPr marL="800100" lvl="1" indent="-342900">
              <a:buFont typeface="Calibri" panose="020F0502020204030204" pitchFamily="34" charset="0"/>
              <a:buChar char="‐"/>
            </a:pPr>
            <a:r>
              <a:rPr lang="en-US" sz="2000" b="1" dirty="0" smtClean="0"/>
              <a:t>Simulated ice fog leads to reduced 2-m temperature bias and shallower, more realistic mixed layer within CAP vs. liquid stratus</a:t>
            </a:r>
          </a:p>
          <a:p>
            <a:pPr marL="800100" lvl="1" indent="-342900">
              <a:buFont typeface="Calibri" panose="020F0502020204030204" pitchFamily="34" charset="0"/>
              <a:buChar char="‐"/>
            </a:pPr>
            <a:r>
              <a:rPr lang="en-US" sz="2000" b="1" dirty="0" smtClean="0"/>
              <a:t>Improvement attributed to changes in longwave radiation and greater cooling due to cloud phase change</a:t>
            </a:r>
          </a:p>
          <a:p>
            <a:pPr marL="342900" lvl="0" indent="-342900">
              <a:buFont typeface="Arial" panose="020B0604020202020204" pitchFamily="34" charset="0"/>
              <a:buChar char="•"/>
            </a:pPr>
            <a:endParaRPr lang="en-US" sz="2400" b="1" i="1" dirty="0"/>
          </a:p>
          <a:p>
            <a:pPr marL="342900" lvl="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r>
              <a:rPr lang="en-US" sz="2400" b="1" i="1" dirty="0" smtClean="0"/>
              <a:t>How </a:t>
            </a:r>
            <a:r>
              <a:rPr lang="en-US" sz="2400" b="1" i="1" dirty="0"/>
              <a:t>do snow cover variations affect CAP simulations and structure</a:t>
            </a:r>
            <a:r>
              <a:rPr lang="en-US" sz="2400" b="1" i="1" dirty="0" smtClean="0"/>
              <a:t>?</a:t>
            </a:r>
          </a:p>
          <a:p>
            <a:pPr marL="800100" lvl="1" indent="-342900">
              <a:buFont typeface="Calibri" panose="020F0502020204030204" pitchFamily="34" charset="0"/>
              <a:buChar char="‐"/>
            </a:pPr>
            <a:r>
              <a:rPr lang="en-US" sz="2000" b="1" dirty="0" smtClean="0"/>
              <a:t>Removing snow from basin results in much greater 2-m temperatures and a much deeper boundary layer</a:t>
            </a:r>
          </a:p>
          <a:p>
            <a:pPr marL="800100" lvl="1" indent="-342900">
              <a:buFont typeface="Calibri" panose="020F0502020204030204" pitchFamily="34" charset="0"/>
              <a:buChar char="‐"/>
            </a:pPr>
            <a:r>
              <a:rPr lang="en-US" sz="2000" b="1" dirty="0" smtClean="0"/>
              <a:t>Differences contained in lowest ~1 km AGL due to strong stability above CAP</a:t>
            </a:r>
          </a:p>
          <a:p>
            <a:pPr lvl="0"/>
            <a:endParaRPr lang="en-US" sz="2000" b="1" dirty="0"/>
          </a:p>
          <a:p>
            <a:endParaRPr lang="en-US" sz="2000" b="1" dirty="0"/>
          </a:p>
        </p:txBody>
      </p:sp>
    </p:spTree>
    <p:extLst>
      <p:ext uri="{BB962C8B-B14F-4D97-AF65-F5344CB8AC3E}">
        <p14:creationId xmlns:p14="http://schemas.microsoft.com/office/powerpoint/2010/main" val="556865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85800" y="0"/>
            <a:ext cx="7772400" cy="569383"/>
          </a:xfrm>
          <a:prstGeom prst="rect">
            <a:avLst/>
          </a:prstGeom>
          <a:noFill/>
        </p:spPr>
        <p:txBody>
          <a:bodyPr wrap="square" lIns="76197" tIns="38098" rIns="76197" bIns="38098" rtlCol="0">
            <a:spAutoFit/>
          </a:bodyPr>
          <a:lstStyle/>
          <a:p>
            <a:pPr algn="ctr"/>
            <a:r>
              <a:rPr lang="en-US" sz="3200" b="1" dirty="0" smtClean="0"/>
              <a:t>Background - Ozone in Rural Basins</a:t>
            </a:r>
            <a:endParaRPr lang="en-US" sz="3200" b="1" dirty="0"/>
          </a:p>
        </p:txBody>
      </p:sp>
      <p:sp>
        <p:nvSpPr>
          <p:cNvPr id="11"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a:t>
            </a:fld>
            <a:endParaRPr lang="en-US" dirty="0"/>
          </a:p>
        </p:txBody>
      </p:sp>
      <p:sp>
        <p:nvSpPr>
          <p:cNvPr id="13" name="TextBox 12"/>
          <p:cNvSpPr txBox="1"/>
          <p:nvPr/>
        </p:nvSpPr>
        <p:spPr>
          <a:xfrm>
            <a:off x="-1" y="491226"/>
            <a:ext cx="9144001" cy="3154706"/>
          </a:xfrm>
          <a:prstGeom prst="rect">
            <a:avLst/>
          </a:prstGeom>
          <a:noFill/>
        </p:spPr>
        <p:txBody>
          <a:bodyPr wrap="square" lIns="76197" tIns="38098" rIns="76197" bIns="38098" rtlCol="0">
            <a:spAutoFit/>
          </a:bodyPr>
          <a:lstStyle/>
          <a:p>
            <a:pPr marL="285739" indent="-285739">
              <a:buFontTx/>
              <a:buChar char="-"/>
            </a:pPr>
            <a:endParaRPr lang="en-US" sz="2000" b="1" dirty="0" smtClean="0"/>
          </a:p>
          <a:p>
            <a:pPr marL="285739" indent="-285739">
              <a:buFontTx/>
              <a:buChar char="-"/>
            </a:pPr>
            <a:r>
              <a:rPr lang="en-US" sz="2400" b="1" dirty="0" smtClean="0"/>
              <a:t>2005 - High wintertime ozone concentrations first analyzed in Upper Green River Basin, WY (Schnell et al. 2009)</a:t>
            </a:r>
          </a:p>
          <a:p>
            <a:pPr marL="742939" lvl="1" indent="-285739">
              <a:buFontTx/>
              <a:buChar char="-"/>
            </a:pPr>
            <a:r>
              <a:rPr lang="en-US" sz="2400" b="1" dirty="0" smtClean="0"/>
              <a:t>2008 - Several instances where ozone exceeded 100 ppb</a:t>
            </a:r>
          </a:p>
          <a:p>
            <a:pPr marL="285739" indent="-285739">
              <a:buFontTx/>
              <a:buChar char="-"/>
            </a:pPr>
            <a:r>
              <a:rPr lang="en-US" sz="2400" b="1" dirty="0" smtClean="0"/>
              <a:t>2009 - High ozone levels first detected in Uintah Basin</a:t>
            </a:r>
          </a:p>
          <a:p>
            <a:pPr marL="285739" indent="-285739">
              <a:buFontTx/>
              <a:buChar char="-"/>
            </a:pPr>
            <a:r>
              <a:rPr lang="en-US" sz="2400" b="1" dirty="0" smtClean="0"/>
              <a:t>2012 - WY counties designated as non-attainment areas</a:t>
            </a:r>
          </a:p>
          <a:p>
            <a:pPr marL="742939" lvl="1" indent="-285739">
              <a:buFontTx/>
              <a:buChar char="-"/>
            </a:pPr>
            <a:endParaRPr lang="en-US" sz="2000" b="1" dirty="0" smtClean="0"/>
          </a:p>
          <a:p>
            <a:pPr marL="285739" indent="-285739">
              <a:buFontTx/>
              <a:buChar char="-"/>
            </a:pPr>
            <a:endParaRPr lang="en-US" sz="2000" b="1" dirty="0"/>
          </a:p>
          <a:p>
            <a:pPr marL="742920" lvl="1" indent="-285739">
              <a:buFontTx/>
              <a:buChar char="-"/>
            </a:pPr>
            <a:endParaRPr lang="en-US" sz="2000" b="1" dirty="0"/>
          </a:p>
        </p:txBody>
      </p:sp>
      <p:grpSp>
        <p:nvGrpSpPr>
          <p:cNvPr id="19" name="Group 18"/>
          <p:cNvGrpSpPr/>
          <p:nvPr/>
        </p:nvGrpSpPr>
        <p:grpSpPr>
          <a:xfrm>
            <a:off x="91554" y="2979438"/>
            <a:ext cx="3140015" cy="3787577"/>
            <a:chOff x="5943600" y="2994223"/>
            <a:chExt cx="3140015" cy="3787577"/>
          </a:xfrm>
        </p:grpSpPr>
        <p:grpSp>
          <p:nvGrpSpPr>
            <p:cNvPr id="6" name="Group 5"/>
            <p:cNvGrpSpPr/>
            <p:nvPr/>
          </p:nvGrpSpPr>
          <p:grpSpPr>
            <a:xfrm>
              <a:off x="5943600" y="2994804"/>
              <a:ext cx="3140015" cy="3786996"/>
              <a:chOff x="5943600" y="2994804"/>
              <a:chExt cx="3140015" cy="3786996"/>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943600" y="2994804"/>
                <a:ext cx="3140015" cy="3786996"/>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0" name="Group 9"/>
              <p:cNvGrpSpPr/>
              <p:nvPr/>
            </p:nvGrpSpPr>
            <p:grpSpPr>
              <a:xfrm>
                <a:off x="7753350" y="4495800"/>
                <a:ext cx="1143000" cy="609600"/>
                <a:chOff x="7753350" y="4495800"/>
                <a:chExt cx="1143000" cy="609600"/>
              </a:xfrm>
            </p:grpSpPr>
            <p:sp>
              <p:nvSpPr>
                <p:cNvPr id="14" name="Oval 13"/>
                <p:cNvSpPr/>
                <p:nvPr/>
              </p:nvSpPr>
              <p:spPr>
                <a:xfrm>
                  <a:off x="7753350" y="4495800"/>
                  <a:ext cx="1066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753350" y="4645223"/>
                  <a:ext cx="1143000" cy="307777"/>
                </a:xfrm>
                <a:prstGeom prst="rect">
                  <a:avLst/>
                </a:prstGeom>
                <a:noFill/>
              </p:spPr>
              <p:txBody>
                <a:bodyPr wrap="square" rtlCol="0">
                  <a:spAutoFit/>
                </a:bodyPr>
                <a:lstStyle/>
                <a:p>
                  <a:r>
                    <a:rPr lang="en-US" sz="1400" b="1" dirty="0" smtClean="0"/>
                    <a:t>Uintah Basin</a:t>
                  </a:r>
                  <a:endParaRPr lang="en-US" sz="1400" b="1" dirty="0"/>
                </a:p>
              </p:txBody>
            </p:sp>
          </p:grpSp>
        </p:grpSp>
        <p:sp>
          <p:nvSpPr>
            <p:cNvPr id="17" name="Oval 16"/>
            <p:cNvSpPr/>
            <p:nvPr/>
          </p:nvSpPr>
          <p:spPr>
            <a:xfrm rot="14520248">
              <a:off x="7822268" y="3110633"/>
              <a:ext cx="602285" cy="3694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248400" y="3082323"/>
              <a:ext cx="1143000" cy="523220"/>
            </a:xfrm>
            <a:prstGeom prst="rect">
              <a:avLst/>
            </a:prstGeom>
            <a:solidFill>
              <a:schemeClr val="bg1"/>
            </a:solidFill>
            <a:ln>
              <a:solidFill>
                <a:schemeClr val="tx1"/>
              </a:solidFill>
            </a:ln>
          </p:spPr>
          <p:txBody>
            <a:bodyPr wrap="square" rtlCol="0">
              <a:spAutoFit/>
            </a:bodyPr>
            <a:lstStyle/>
            <a:p>
              <a:r>
                <a:rPr lang="en-US" sz="1400" b="1" dirty="0" smtClean="0"/>
                <a:t>Upper Green River Basin</a:t>
              </a:r>
              <a:endParaRPr lang="en-US" sz="1400" b="1" dirty="0"/>
            </a:p>
          </p:txBody>
        </p:sp>
        <p:cxnSp>
          <p:nvCxnSpPr>
            <p:cNvPr id="3" name="Straight Arrow Connector 2"/>
            <p:cNvCxnSpPr/>
            <p:nvPr/>
          </p:nvCxnSpPr>
          <p:spPr>
            <a:xfrm>
              <a:off x="7391400" y="3343933"/>
              <a:ext cx="73201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1" name="TextBox 20"/>
          <p:cNvSpPr txBox="1"/>
          <p:nvPr/>
        </p:nvSpPr>
        <p:spPr>
          <a:xfrm>
            <a:off x="3505200" y="2743200"/>
            <a:ext cx="5486400" cy="2539153"/>
          </a:xfrm>
          <a:prstGeom prst="rect">
            <a:avLst/>
          </a:prstGeom>
          <a:noFill/>
        </p:spPr>
        <p:txBody>
          <a:bodyPr wrap="square" lIns="76197" tIns="38098" rIns="76197" bIns="38098" rtlCol="0">
            <a:spAutoFit/>
          </a:bodyPr>
          <a:lstStyle/>
          <a:p>
            <a:r>
              <a:rPr lang="en-US" sz="2400" b="1" dirty="0" smtClean="0"/>
              <a:t>Upper Green River and Uintah Basins share many characteristics:</a:t>
            </a:r>
          </a:p>
          <a:p>
            <a:pPr marL="800100" lvl="1" indent="-342900">
              <a:buFont typeface="Calibri" panose="020F0502020204030204" pitchFamily="34" charset="0"/>
              <a:buChar char="‐"/>
            </a:pPr>
            <a:r>
              <a:rPr lang="en-US" sz="2400" b="1" dirty="0" smtClean="0"/>
              <a:t>Extensive oil &amp; gas operations</a:t>
            </a:r>
          </a:p>
          <a:p>
            <a:pPr marL="800100" lvl="1" indent="-342900">
              <a:buFont typeface="Calibri" panose="020F0502020204030204" pitchFamily="34" charset="0"/>
              <a:buChar char="‐"/>
            </a:pPr>
            <a:r>
              <a:rPr lang="en-US" sz="2400" b="1" dirty="0" smtClean="0"/>
              <a:t>Frequent winter snow cover</a:t>
            </a:r>
          </a:p>
          <a:p>
            <a:pPr marL="800100" lvl="1" indent="-342900">
              <a:buFont typeface="Calibri" panose="020F0502020204030204" pitchFamily="34" charset="0"/>
              <a:buChar char="‐"/>
            </a:pPr>
            <a:r>
              <a:rPr lang="en-US" sz="2400" b="1" dirty="0" smtClean="0"/>
              <a:t>Similar climate and vegetation</a:t>
            </a:r>
          </a:p>
          <a:p>
            <a:pPr marL="285739" indent="-285739">
              <a:buFontTx/>
              <a:buChar char="-"/>
            </a:pPr>
            <a:endParaRPr lang="en-US" sz="2000" b="1" dirty="0" smtClean="0"/>
          </a:p>
          <a:p>
            <a:pPr marL="742920" lvl="1" indent="-285739">
              <a:buFontTx/>
              <a:buChar char="-"/>
            </a:pPr>
            <a:endParaRPr lang="en-US" sz="2000" b="1" dirty="0"/>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352800" y="4887117"/>
            <a:ext cx="5608554" cy="1642771"/>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7625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Conclusions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40</a:t>
            </a:fld>
            <a:endParaRPr lang="en-US" dirty="0"/>
          </a:p>
        </p:txBody>
      </p:sp>
      <p:sp>
        <p:nvSpPr>
          <p:cNvPr id="31" name="TextBox 30"/>
          <p:cNvSpPr txBox="1"/>
          <p:nvPr/>
        </p:nvSpPr>
        <p:spPr>
          <a:xfrm>
            <a:off x="0" y="990600"/>
            <a:ext cx="9144000" cy="5432252"/>
          </a:xfrm>
          <a:prstGeom prst="rect">
            <a:avLst/>
          </a:prstGeom>
          <a:noFill/>
        </p:spPr>
        <p:txBody>
          <a:bodyPr wrap="square" lIns="76197" tIns="38098" rIns="76197" bIns="38098" rtlCol="0">
            <a:spAutoFit/>
          </a:bodyPr>
          <a:lstStyle/>
          <a:p>
            <a:pPr marL="342900" indent="-342900">
              <a:buFont typeface="Arial" panose="020B0604020202020204" pitchFamily="34" charset="0"/>
              <a:buChar char="•"/>
            </a:pPr>
            <a:r>
              <a:rPr lang="en-US" sz="2400" b="1" i="1" dirty="0" smtClean="0"/>
              <a:t>What </a:t>
            </a:r>
            <a:r>
              <a:rPr lang="en-US" sz="2400" b="1" i="1" dirty="0"/>
              <a:t>are the important wind flow regimes in the Uintah Basin CAP?  Can they be diagnosed by mesoscale modeling and how might they affect air quality in the basin</a:t>
            </a:r>
            <a:r>
              <a:rPr lang="en-US" sz="2400" b="1" i="1" dirty="0" smtClean="0"/>
              <a:t>?</a:t>
            </a:r>
          </a:p>
          <a:p>
            <a:pPr marL="800100" lvl="1" indent="-342900">
              <a:buFont typeface="Calibri" panose="020F0502020204030204" pitchFamily="34" charset="0"/>
              <a:buChar char="‐"/>
            </a:pPr>
            <a:r>
              <a:rPr lang="en-US" sz="2000" b="1" dirty="0" smtClean="0"/>
              <a:t>1.3 km simulations resolve flow features fairly well</a:t>
            </a:r>
          </a:p>
          <a:p>
            <a:pPr marL="800100" lvl="1" indent="-342900">
              <a:buFont typeface="Calibri" panose="020F0502020204030204" pitchFamily="34" charset="0"/>
              <a:buChar char="‐"/>
            </a:pPr>
            <a:r>
              <a:rPr lang="en-US" sz="2000" b="1" dirty="0" smtClean="0"/>
              <a:t>Synoptic intrusions of clean air, elevated easterly flow in stable layer, and diurnal thermally driven flows are all important</a:t>
            </a:r>
          </a:p>
          <a:p>
            <a:pPr marL="800100" lvl="1" indent="-342900">
              <a:buFont typeface="Calibri" panose="020F0502020204030204" pitchFamily="34" charset="0"/>
              <a:buChar char="‐"/>
            </a:pPr>
            <a:r>
              <a:rPr lang="en-US" sz="2000" b="1" dirty="0" smtClean="0"/>
              <a:t>Redistribution of pollutants by these flows likely impacts air quality within the basin</a:t>
            </a:r>
          </a:p>
          <a:p>
            <a:pPr marL="34290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r>
              <a:rPr lang="en-US" sz="2400" b="1" i="1" dirty="0" smtClean="0"/>
              <a:t>What </a:t>
            </a:r>
            <a:r>
              <a:rPr lang="en-US" sz="2400" b="1" i="1" dirty="0"/>
              <a:t>is the influence of snow cover on </a:t>
            </a:r>
            <a:r>
              <a:rPr lang="en-US" sz="2400" b="1" i="1" dirty="0" smtClean="0"/>
              <a:t>simulated air </a:t>
            </a:r>
            <a:r>
              <a:rPr lang="en-US" sz="2400" b="1" i="1" dirty="0"/>
              <a:t>quality in the Uintah Basin?</a:t>
            </a:r>
            <a:endParaRPr lang="en-US" sz="2400" b="1" dirty="0"/>
          </a:p>
          <a:p>
            <a:pPr marL="800100" lvl="1" indent="-342900">
              <a:buFont typeface="Calibri" panose="020F0502020204030204" pitchFamily="34" charset="0"/>
              <a:buChar char="‐"/>
            </a:pPr>
            <a:r>
              <a:rPr lang="en-US" sz="2000" b="1" dirty="0" smtClean="0"/>
              <a:t>Snow cover and high surface albedo critical to high wintertime ozone:</a:t>
            </a:r>
          </a:p>
          <a:p>
            <a:pPr marL="1257300" lvl="2" indent="-342900">
              <a:buFont typeface="Calibri" panose="020F0502020204030204" pitchFamily="34" charset="0"/>
              <a:buChar char="‐"/>
            </a:pPr>
            <a:r>
              <a:rPr lang="en-US" sz="2000" b="1" dirty="0" smtClean="0"/>
              <a:t>Strengthens CAP and increases stability</a:t>
            </a:r>
          </a:p>
          <a:p>
            <a:pPr marL="1257300" lvl="2" indent="-342900">
              <a:buFont typeface="Calibri" panose="020F0502020204030204" pitchFamily="34" charset="0"/>
              <a:buChar char="‐"/>
            </a:pPr>
            <a:r>
              <a:rPr lang="en-US" sz="2000" b="1" dirty="0" smtClean="0"/>
              <a:t>Increases photolysis rates, leads to rapid ozone production</a:t>
            </a:r>
            <a:endParaRPr lang="en-US" sz="2000" b="1" dirty="0"/>
          </a:p>
          <a:p>
            <a:endParaRPr lang="en-US" sz="2000" b="1" dirty="0"/>
          </a:p>
        </p:txBody>
      </p:sp>
    </p:spTree>
    <p:extLst>
      <p:ext uri="{BB962C8B-B14F-4D97-AF65-F5344CB8AC3E}">
        <p14:creationId xmlns:p14="http://schemas.microsoft.com/office/powerpoint/2010/main" val="5568652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Future Work</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41</a:t>
            </a:fld>
            <a:endParaRPr lang="en-US" dirty="0"/>
          </a:p>
        </p:txBody>
      </p:sp>
      <p:sp>
        <p:nvSpPr>
          <p:cNvPr id="31" name="TextBox 30"/>
          <p:cNvSpPr txBox="1"/>
          <p:nvPr/>
        </p:nvSpPr>
        <p:spPr>
          <a:xfrm>
            <a:off x="0" y="990600"/>
            <a:ext cx="9144000" cy="4755144"/>
          </a:xfrm>
          <a:prstGeom prst="rect">
            <a:avLst/>
          </a:prstGeom>
          <a:noFill/>
        </p:spPr>
        <p:txBody>
          <a:bodyPr wrap="square" lIns="76197" tIns="38098" rIns="76197" bIns="38098" rtlCol="0">
            <a:spAutoFit/>
          </a:bodyPr>
          <a:lstStyle/>
          <a:p>
            <a:pPr marL="342900" lvl="0" indent="-342900">
              <a:buFont typeface="Arial" panose="020B0604020202020204" pitchFamily="34" charset="0"/>
              <a:buChar char="•"/>
            </a:pPr>
            <a:r>
              <a:rPr lang="en-US" sz="2400" b="1" dirty="0" smtClean="0"/>
              <a:t>Expand number of CAP cases investigated</a:t>
            </a:r>
          </a:p>
          <a:p>
            <a:pPr marL="342900" lvl="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More sophisticated application of microphysics modifications, and examine sensitivity with other microphysics schemes</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Utilize different PBL parameterizations and improve performance of schemes in stable boundary layers</a:t>
            </a:r>
          </a:p>
          <a:p>
            <a:pPr marL="342900" indent="-342900">
              <a:buFont typeface="Arial" panose="020B0604020202020204" pitchFamily="34" charset="0"/>
              <a:buChar char="•"/>
            </a:pPr>
            <a:endParaRPr lang="en-US" sz="2400" b="1" dirty="0" smtClean="0"/>
          </a:p>
          <a:p>
            <a:pPr marL="342900" indent="-342900">
              <a:buFont typeface="Arial" panose="020B0604020202020204" pitchFamily="34" charset="0"/>
              <a:buChar char="•"/>
            </a:pPr>
            <a:r>
              <a:rPr lang="en-US" sz="2400" b="1" dirty="0" smtClean="0"/>
              <a:t>Improve representation of snow variables in analysis and initialization fields</a:t>
            </a:r>
          </a:p>
          <a:p>
            <a:pPr marL="800100" lvl="1" indent="-342900">
              <a:buFont typeface="Calibri" panose="020F0502020204030204" pitchFamily="34" charset="0"/>
              <a:buChar char="‐"/>
            </a:pPr>
            <a:r>
              <a:rPr lang="en-US" sz="2400" b="1" dirty="0" smtClean="0"/>
              <a:t>Incorporate use of snow physics model</a:t>
            </a:r>
            <a:endParaRPr lang="en-US" sz="2400" b="1" dirty="0"/>
          </a:p>
          <a:p>
            <a:pPr marL="342900" lvl="0" indent="-342900">
              <a:buFont typeface="Arial" panose="020B0604020202020204" pitchFamily="34" charset="0"/>
              <a:buChar char="•"/>
            </a:pPr>
            <a:endParaRPr lang="en-US" sz="2000" b="1" dirty="0"/>
          </a:p>
          <a:p>
            <a:endParaRPr lang="en-US" sz="2000" b="1" dirty="0"/>
          </a:p>
        </p:txBody>
      </p:sp>
    </p:spTree>
    <p:extLst>
      <p:ext uri="{BB962C8B-B14F-4D97-AF65-F5344CB8AC3E}">
        <p14:creationId xmlns:p14="http://schemas.microsoft.com/office/powerpoint/2010/main" val="33075521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5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Acknowledgements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42</a:t>
            </a:fld>
            <a:endParaRPr lang="en-US" dirty="0"/>
          </a:p>
        </p:txBody>
      </p:sp>
      <p:sp>
        <p:nvSpPr>
          <p:cNvPr id="31" name="TextBox 30"/>
          <p:cNvSpPr txBox="1"/>
          <p:nvPr/>
        </p:nvSpPr>
        <p:spPr>
          <a:xfrm>
            <a:off x="0" y="990600"/>
            <a:ext cx="9144000" cy="4385812"/>
          </a:xfrm>
          <a:prstGeom prst="rect">
            <a:avLst/>
          </a:prstGeom>
          <a:noFill/>
        </p:spPr>
        <p:txBody>
          <a:bodyPr wrap="square" lIns="76197" tIns="38098" rIns="76197" bIns="38098" rtlCol="0">
            <a:spAutoFit/>
          </a:bodyPr>
          <a:lstStyle/>
          <a:p>
            <a:pPr marL="342900" lvl="0" indent="-342900">
              <a:buFont typeface="Calibri" panose="020F0502020204030204" pitchFamily="34" charset="0"/>
              <a:buChar char="‐"/>
            </a:pPr>
            <a:r>
              <a:rPr lang="en-US" sz="2400" b="1" dirty="0" smtClean="0"/>
              <a:t>My Committee: John Horel, John Lin, Jim Steenburgh</a:t>
            </a:r>
          </a:p>
          <a:p>
            <a:pPr marL="342900" lvl="0" indent="-342900">
              <a:buFont typeface="Calibri" panose="020F0502020204030204" pitchFamily="34" charset="0"/>
              <a:buChar char="‐"/>
            </a:pPr>
            <a:r>
              <a:rPr lang="en-US" sz="2400" b="1" dirty="0" smtClean="0"/>
              <a:t>Erik Crosman</a:t>
            </a:r>
          </a:p>
          <a:p>
            <a:pPr marL="342900" lvl="0" indent="-342900">
              <a:buFont typeface="Calibri" panose="020F0502020204030204" pitchFamily="34" charset="0"/>
              <a:buChar char="‐"/>
            </a:pPr>
            <a:r>
              <a:rPr lang="en-US" sz="2400" b="1" dirty="0" smtClean="0"/>
              <a:t>The U of U WRF User’s Group</a:t>
            </a:r>
          </a:p>
          <a:p>
            <a:pPr marL="342900" lvl="0" indent="-342900">
              <a:buFont typeface="Calibri" panose="020F0502020204030204" pitchFamily="34" charset="0"/>
              <a:buChar char="‐"/>
            </a:pPr>
            <a:r>
              <a:rPr lang="en-US" sz="2400" b="1" dirty="0" smtClean="0"/>
              <a:t>Graduate classmates</a:t>
            </a:r>
            <a:endParaRPr lang="en-US" sz="2400" b="1" dirty="0" smtClean="0"/>
          </a:p>
          <a:p>
            <a:pPr marL="342900" lvl="0" indent="-342900">
              <a:buFont typeface="Calibri" panose="020F0502020204030204" pitchFamily="34" charset="0"/>
              <a:buChar char="‐"/>
            </a:pPr>
            <a:r>
              <a:rPr lang="en-US" sz="2400" b="1" dirty="0" smtClean="0"/>
              <a:t>2013 Uintah Basin Winter Ozone Study participants</a:t>
            </a:r>
          </a:p>
          <a:p>
            <a:pPr marL="800100" lvl="1" indent="-342900">
              <a:buFont typeface="Calibri" panose="020F0502020204030204" pitchFamily="34" charset="0"/>
              <a:buChar char="‐"/>
            </a:pPr>
            <a:r>
              <a:rPr lang="en-US" sz="2400" b="1" dirty="0" smtClean="0"/>
              <a:t>Utah Division of Air Quality - Lance Avey</a:t>
            </a:r>
          </a:p>
          <a:p>
            <a:pPr marL="800100" lvl="1" indent="-342900">
              <a:buFont typeface="Calibri" panose="020F0502020204030204" pitchFamily="34" charset="0"/>
              <a:buChar char="‐"/>
            </a:pPr>
            <a:r>
              <a:rPr lang="en-US" sz="2400" b="1" dirty="0" smtClean="0"/>
              <a:t>Alex Jacques, Matt Lammers, John &amp; Maggie Lawson, Nola Lucke</a:t>
            </a:r>
          </a:p>
          <a:p>
            <a:pPr marL="800100" lvl="1" indent="-342900">
              <a:buFont typeface="Calibri" panose="020F0502020204030204" pitchFamily="34" charset="0"/>
              <a:buChar char="‐"/>
            </a:pPr>
            <a:r>
              <a:rPr lang="en-US" sz="2400" b="1" dirty="0" smtClean="0"/>
              <a:t>Utah State University</a:t>
            </a:r>
          </a:p>
          <a:p>
            <a:pPr marL="342900" indent="-342900">
              <a:buFont typeface="Calibri" panose="020F0502020204030204" pitchFamily="34" charset="0"/>
              <a:buChar char="‐"/>
            </a:pPr>
            <a:r>
              <a:rPr lang="en-US" sz="2400" b="1" dirty="0" smtClean="0"/>
              <a:t>NASA SPoRT program</a:t>
            </a:r>
          </a:p>
          <a:p>
            <a:pPr marL="342900" indent="-342900">
              <a:buFont typeface="Calibri" panose="020F0502020204030204" pitchFamily="34" charset="0"/>
              <a:buChar char="‐"/>
            </a:pPr>
            <a:r>
              <a:rPr lang="en-US" sz="2400" b="1" dirty="0" smtClean="0"/>
              <a:t>Air Force Institute of Technology</a:t>
            </a:r>
          </a:p>
          <a:p>
            <a:pPr marL="342900" lvl="0" indent="-342900">
              <a:buFont typeface="Arial" panose="020B0604020202020204" pitchFamily="34" charset="0"/>
              <a:buChar char="•"/>
            </a:pPr>
            <a:endParaRPr lang="en-US" sz="2000" b="1" dirty="0" smtClean="0"/>
          </a:p>
          <a:p>
            <a:endParaRPr lang="en-US" sz="2000" b="1" dirty="0"/>
          </a:p>
        </p:txBody>
      </p:sp>
      <p:sp>
        <p:nvSpPr>
          <p:cNvPr id="6" name="TextBox 5"/>
          <p:cNvSpPr txBox="1"/>
          <p:nvPr/>
        </p:nvSpPr>
        <p:spPr>
          <a:xfrm>
            <a:off x="0" y="5854754"/>
            <a:ext cx="9144000" cy="1308046"/>
          </a:xfrm>
          <a:prstGeom prst="rect">
            <a:avLst/>
          </a:prstGeom>
          <a:noFill/>
        </p:spPr>
        <p:txBody>
          <a:bodyPr wrap="square" lIns="76197" tIns="38098" rIns="76197" bIns="38098" rtlCol="0">
            <a:spAutoFit/>
          </a:bodyPr>
          <a:lstStyle/>
          <a:p>
            <a:r>
              <a:rPr lang="en-US" sz="2000" b="1" dirty="0" smtClean="0"/>
              <a:t>The </a:t>
            </a:r>
            <a:r>
              <a:rPr lang="en-US" sz="2000" b="1" dirty="0"/>
              <a:t>views expressed in this </a:t>
            </a:r>
            <a:r>
              <a:rPr lang="en-US" sz="2000" b="1" dirty="0" smtClean="0"/>
              <a:t>presentation are </a:t>
            </a:r>
            <a:r>
              <a:rPr lang="en-US" sz="2000" b="1" dirty="0"/>
              <a:t>those of the author and do not reflect the official policy or position of the United States Air Force, Department of Defense, or the U.S. Government.</a:t>
            </a:r>
          </a:p>
          <a:p>
            <a:endParaRPr lang="en-US" sz="2000" b="1" dirty="0"/>
          </a:p>
        </p:txBody>
      </p:sp>
    </p:spTree>
    <p:extLst>
      <p:ext uri="{BB962C8B-B14F-4D97-AF65-F5344CB8AC3E}">
        <p14:creationId xmlns:p14="http://schemas.microsoft.com/office/powerpoint/2010/main" val="2318213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ecrosman\Pictures\2013-02-02\062.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685800" y="1447800"/>
            <a:ext cx="7772400" cy="1470025"/>
          </a:xfrm>
        </p:spPr>
        <p:txBody>
          <a:bodyPr>
            <a:normAutofit/>
          </a:bodyPr>
          <a:lstStyle/>
          <a:p>
            <a:r>
              <a:rPr lang="en-US" b="1" dirty="0" smtClean="0"/>
              <a:t>Questions?</a:t>
            </a:r>
            <a:endParaRPr lang="en-US" b="1" dirty="0"/>
          </a:p>
        </p:txBody>
      </p:sp>
      <p:sp>
        <p:nvSpPr>
          <p:cNvPr id="8" name="Slide Number Placeholder 7"/>
          <p:cNvSpPr>
            <a:spLocks noGrp="1"/>
          </p:cNvSpPr>
          <p:nvPr>
            <p:ph type="sldNum" sz="quarter" idx="12"/>
          </p:nvPr>
        </p:nvSpPr>
        <p:spPr>
          <a:xfrm>
            <a:off x="7010400" y="6492875"/>
            <a:ext cx="2133600" cy="365125"/>
          </a:xfrm>
        </p:spPr>
        <p:txBody>
          <a:bodyPr/>
          <a:lstStyle/>
          <a:p>
            <a:fld id="{081BE479-3FC8-46B3-9F2B-7BBE1C89B535}" type="slidenum">
              <a:rPr lang="en-US" smtClean="0"/>
              <a:pPr/>
              <a:t>43</a:t>
            </a:fld>
            <a:endParaRPr lang="en-US" dirty="0"/>
          </a:p>
        </p:txBody>
      </p:sp>
    </p:spTree>
    <p:extLst>
      <p:ext uri="{BB962C8B-B14F-4D97-AF65-F5344CB8AC3E}">
        <p14:creationId xmlns:p14="http://schemas.microsoft.com/office/powerpoint/2010/main" val="1518190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44</a:t>
            </a:fld>
            <a:endParaRPr lang="en-US" dirty="0"/>
          </a:p>
        </p:txBody>
      </p:sp>
    </p:spTree>
    <p:extLst>
      <p:ext uri="{BB962C8B-B14F-4D97-AF65-F5344CB8AC3E}">
        <p14:creationId xmlns:p14="http://schemas.microsoft.com/office/powerpoint/2010/main" val="11026052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2-m Temperature Bias</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45</a:t>
            </a:fld>
            <a:endParaRPr lang="en-US" dirty="0"/>
          </a:p>
        </p:txBody>
      </p:sp>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85800"/>
            <a:ext cx="7772400" cy="608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981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07827"/>
          </a:xfrm>
          <a:prstGeom prst="rect">
            <a:avLst/>
          </a:prstGeom>
          <a:noFill/>
        </p:spPr>
        <p:txBody>
          <a:bodyPr wrap="square" lIns="76197" tIns="38098" rIns="76197" bIns="38098" rtlCol="0">
            <a:spAutoFit/>
          </a:bodyPr>
          <a:lstStyle/>
          <a:p>
            <a:pPr algn="ctr"/>
            <a:r>
              <a:rPr lang="en-US" sz="2800" b="1" dirty="0" smtClean="0"/>
              <a:t>Primary Outcomes from Microphysics Testing</a:t>
            </a:r>
            <a:endParaRPr lang="en-US" sz="28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46</a:t>
            </a:fld>
            <a:endParaRPr lang="en-US" dirty="0"/>
          </a:p>
        </p:txBody>
      </p:sp>
      <p:grpSp>
        <p:nvGrpSpPr>
          <p:cNvPr id="19" name="Group 18"/>
          <p:cNvGrpSpPr/>
          <p:nvPr/>
        </p:nvGrpSpPr>
        <p:grpSpPr>
          <a:xfrm>
            <a:off x="0" y="461494"/>
            <a:ext cx="9144000" cy="6396507"/>
            <a:chOff x="0" y="461494"/>
            <a:chExt cx="9144000" cy="6396507"/>
          </a:xfrm>
        </p:grpSpPr>
        <p:pic>
          <p:nvPicPr>
            <p:cNvPr id="2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78" t="3410" r="4269" b="6508"/>
            <a:stretch/>
          </p:blipFill>
          <p:spPr bwMode="auto">
            <a:xfrm>
              <a:off x="0" y="461494"/>
              <a:ext cx="9144000" cy="639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3505202" y="1308455"/>
              <a:ext cx="2057399" cy="646331"/>
            </a:xfrm>
            <a:prstGeom prst="rect">
              <a:avLst/>
            </a:prstGeom>
            <a:solidFill>
              <a:schemeClr val="bg1"/>
            </a:solidFill>
            <a:ln w="25400">
              <a:solidFill>
                <a:schemeClr val="tx1"/>
              </a:solidFill>
            </a:ln>
          </p:spPr>
          <p:txBody>
            <a:bodyPr wrap="square" rtlCol="0">
              <a:spAutoFit/>
            </a:bodyPr>
            <a:lstStyle/>
            <a:p>
              <a:r>
                <a:rPr lang="en-US" dirty="0" smtClean="0"/>
                <a:t>Model runs with “thick liquid clouds”</a:t>
              </a:r>
              <a:endParaRPr lang="en-US" dirty="0"/>
            </a:p>
          </p:txBody>
        </p:sp>
        <p:cxnSp>
          <p:nvCxnSpPr>
            <p:cNvPr id="25" name="Straight Arrow Connector 24"/>
            <p:cNvCxnSpPr/>
            <p:nvPr/>
          </p:nvCxnSpPr>
          <p:spPr>
            <a:xfrm>
              <a:off x="4570390" y="1954786"/>
              <a:ext cx="306411" cy="71221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4419600" y="2667000"/>
              <a:ext cx="1338286" cy="64814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38200" y="1987727"/>
              <a:ext cx="1874118" cy="646331"/>
            </a:xfrm>
            <a:prstGeom prst="rect">
              <a:avLst/>
            </a:prstGeom>
            <a:solidFill>
              <a:schemeClr val="bg1"/>
            </a:solidFill>
            <a:ln w="25400">
              <a:solidFill>
                <a:schemeClr val="tx1"/>
              </a:solidFill>
            </a:ln>
          </p:spPr>
          <p:txBody>
            <a:bodyPr wrap="square" rtlCol="0">
              <a:spAutoFit/>
            </a:bodyPr>
            <a:lstStyle/>
            <a:p>
              <a:r>
                <a:rPr lang="en-US" dirty="0" smtClean="0"/>
                <a:t>Model runs with “thick ice clouds”</a:t>
              </a:r>
              <a:endParaRPr lang="en-US" dirty="0"/>
            </a:p>
          </p:txBody>
        </p:sp>
        <p:cxnSp>
          <p:nvCxnSpPr>
            <p:cNvPr id="28" name="Straight Arrow Connector 27"/>
            <p:cNvCxnSpPr>
              <a:endCxn id="30" idx="1"/>
            </p:cNvCxnSpPr>
            <p:nvPr/>
          </p:nvCxnSpPr>
          <p:spPr>
            <a:xfrm>
              <a:off x="2712319" y="2634057"/>
              <a:ext cx="740121" cy="80275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73426" y="3352800"/>
              <a:ext cx="1222374" cy="573646"/>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p:cNvSpPr txBox="1"/>
            <p:nvPr/>
          </p:nvSpPr>
          <p:spPr>
            <a:xfrm>
              <a:off x="6858001" y="2107185"/>
              <a:ext cx="2209799" cy="646331"/>
            </a:xfrm>
            <a:prstGeom prst="rect">
              <a:avLst/>
            </a:prstGeom>
            <a:solidFill>
              <a:schemeClr val="bg1"/>
            </a:solidFill>
            <a:ln w="25400">
              <a:solidFill>
                <a:srgbClr val="FF0000"/>
              </a:solidFill>
            </a:ln>
          </p:spPr>
          <p:txBody>
            <a:bodyPr wrap="square" rtlCol="0">
              <a:spAutoFit/>
            </a:bodyPr>
            <a:lstStyle/>
            <a:p>
              <a:r>
                <a:rPr lang="en-US" dirty="0" smtClean="0"/>
                <a:t>Additional 2-3 deg C warm bias overnight</a:t>
              </a:r>
              <a:endParaRPr lang="en-US" dirty="0"/>
            </a:p>
          </p:txBody>
        </p:sp>
        <p:cxnSp>
          <p:nvCxnSpPr>
            <p:cNvPr id="34" name="Straight Arrow Connector 33"/>
            <p:cNvCxnSpPr/>
            <p:nvPr/>
          </p:nvCxnSpPr>
          <p:spPr>
            <a:xfrm flipV="1">
              <a:off x="6705600" y="2705100"/>
              <a:ext cx="0" cy="914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endCxn id="33" idx="2"/>
            </p:cNvCxnSpPr>
            <p:nvPr/>
          </p:nvCxnSpPr>
          <p:spPr>
            <a:xfrm flipV="1">
              <a:off x="6705600" y="2753516"/>
              <a:ext cx="1257301" cy="41394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3273426" y="5763329"/>
              <a:ext cx="1874118" cy="646331"/>
            </a:xfrm>
            <a:prstGeom prst="rect">
              <a:avLst/>
            </a:prstGeom>
            <a:solidFill>
              <a:schemeClr val="bg1"/>
            </a:solidFill>
            <a:ln w="25400">
              <a:solidFill>
                <a:schemeClr val="tx1"/>
              </a:solidFill>
            </a:ln>
          </p:spPr>
          <p:txBody>
            <a:bodyPr wrap="square" rtlCol="0">
              <a:spAutoFit/>
            </a:bodyPr>
            <a:lstStyle/>
            <a:p>
              <a:r>
                <a:rPr lang="en-US" dirty="0" smtClean="0"/>
                <a:t>Model runs with “clear sky”</a:t>
              </a:r>
              <a:endParaRPr lang="en-US" dirty="0"/>
            </a:p>
          </p:txBody>
        </p:sp>
        <p:cxnSp>
          <p:nvCxnSpPr>
            <p:cNvPr id="37" name="Straight Arrow Connector 36"/>
            <p:cNvCxnSpPr>
              <a:stCxn id="36" idx="0"/>
              <a:endCxn id="38" idx="3"/>
            </p:cNvCxnSpPr>
            <p:nvPr/>
          </p:nvCxnSpPr>
          <p:spPr>
            <a:xfrm flipV="1">
              <a:off x="4210485" y="5246969"/>
              <a:ext cx="548665" cy="51636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4572000" y="4739706"/>
              <a:ext cx="1277942" cy="594295"/>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84360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WRF v3.5 Setup</a:t>
            </a:r>
            <a:endParaRPr lang="en-US" sz="3200" b="1" dirty="0"/>
          </a:p>
        </p:txBody>
      </p:sp>
      <p:sp>
        <p:nvSpPr>
          <p:cNvPr id="9" name="TextBox 8"/>
          <p:cNvSpPr txBox="1"/>
          <p:nvPr/>
        </p:nvSpPr>
        <p:spPr>
          <a:xfrm>
            <a:off x="317500" y="609600"/>
            <a:ext cx="8509000" cy="5847751"/>
          </a:xfrm>
          <a:prstGeom prst="rect">
            <a:avLst/>
          </a:prstGeom>
          <a:noFill/>
        </p:spPr>
        <p:txBody>
          <a:bodyPr wrap="square" lIns="76197" tIns="38098" rIns="76197" bIns="38098" rtlCol="0">
            <a:spAutoFit/>
          </a:bodyPr>
          <a:lstStyle/>
          <a:p>
            <a:pPr marL="342900" lvl="0" indent="-342900">
              <a:spcBef>
                <a:spcPct val="20000"/>
              </a:spcBef>
              <a:buFont typeface="Arial" pitchFamily="34" charset="0"/>
              <a:buChar char="•"/>
            </a:pPr>
            <a:r>
              <a:rPr lang="en-US" sz="1500" b="1" dirty="0">
                <a:solidFill>
                  <a:prstClr val="black"/>
                </a:solidFill>
              </a:rPr>
              <a:t>See Alcott and Steenburgh 2013 for further details on most aspects of this numerical configuration:</a:t>
            </a:r>
          </a:p>
          <a:p>
            <a:pPr marL="342900" lvl="0" indent="-342900">
              <a:spcBef>
                <a:spcPct val="20000"/>
              </a:spcBef>
              <a:buFont typeface="Arial" pitchFamily="34" charset="0"/>
              <a:buChar char="•"/>
            </a:pPr>
            <a:r>
              <a:rPr lang="en-US" sz="1500" b="1" dirty="0" smtClean="0">
                <a:solidFill>
                  <a:prstClr val="black"/>
                </a:solidFill>
                <a:hlinkClick r:id="rId2"/>
              </a:rPr>
              <a:t>http</a:t>
            </a:r>
            <a:r>
              <a:rPr lang="en-US" sz="1500" b="1" dirty="0">
                <a:solidFill>
                  <a:prstClr val="black"/>
                </a:solidFill>
                <a:hlinkClick r:id="rId2"/>
              </a:rPr>
              <a:t>://journals.ametsoc.org/doi/abs/10.1175/MWR-D-12-00328.1</a:t>
            </a:r>
            <a:endParaRPr lang="en-US" sz="1500" b="1" dirty="0">
              <a:solidFill>
                <a:prstClr val="black"/>
              </a:solidFill>
            </a:endParaRPr>
          </a:p>
          <a:p>
            <a:pPr marL="342900" lvl="0" indent="-342900">
              <a:spcBef>
                <a:spcPct val="20000"/>
              </a:spcBef>
              <a:buFont typeface="Arial" pitchFamily="34" charset="0"/>
              <a:buChar char="•"/>
            </a:pPr>
            <a:endParaRPr lang="en-US" sz="1500" b="1" dirty="0" smtClean="0">
              <a:solidFill>
                <a:prstClr val="black"/>
              </a:solidFill>
            </a:endParaRPr>
          </a:p>
          <a:p>
            <a:pPr marL="342900" lvl="0" indent="-342900">
              <a:spcBef>
                <a:spcPct val="20000"/>
              </a:spcBef>
              <a:buFont typeface="Arial" pitchFamily="34" charset="0"/>
              <a:buChar char="•"/>
            </a:pPr>
            <a:r>
              <a:rPr lang="en-US" sz="1500" b="1" dirty="0" smtClean="0">
                <a:solidFill>
                  <a:prstClr val="black"/>
                </a:solidFill>
              </a:rPr>
              <a:t>Overview </a:t>
            </a:r>
            <a:r>
              <a:rPr lang="en-US" sz="1500" b="1" dirty="0">
                <a:solidFill>
                  <a:prstClr val="black"/>
                </a:solidFill>
              </a:rPr>
              <a:t>summary of WRF Namelist </a:t>
            </a:r>
            <a:r>
              <a:rPr lang="en-US" sz="1500" b="1" dirty="0" smtClean="0">
                <a:solidFill>
                  <a:prstClr val="black"/>
                </a:solidFill>
              </a:rPr>
              <a:t>options:</a:t>
            </a:r>
            <a:endParaRPr lang="en-US" sz="1500" b="1" dirty="0">
              <a:solidFill>
                <a:prstClr val="black"/>
              </a:solidFill>
            </a:endParaRPr>
          </a:p>
          <a:p>
            <a:pPr marL="800100" lvl="1" indent="-342900">
              <a:spcBef>
                <a:spcPct val="20000"/>
              </a:spcBef>
              <a:buFont typeface="Arial" pitchFamily="34" charset="0"/>
              <a:buChar char="•"/>
            </a:pPr>
            <a:r>
              <a:rPr lang="en-US" sz="1500" b="1" dirty="0" smtClean="0">
                <a:solidFill>
                  <a:prstClr val="black"/>
                </a:solidFill>
              </a:rPr>
              <a:t>map_proj</a:t>
            </a:r>
            <a:r>
              <a:rPr lang="en-US" sz="1500" b="1" dirty="0">
                <a:solidFill>
                  <a:prstClr val="black"/>
                </a:solidFill>
              </a:rPr>
              <a:t>= 1: Lambert Conformal</a:t>
            </a:r>
          </a:p>
          <a:p>
            <a:pPr marL="800100" lvl="1" indent="-342900">
              <a:spcBef>
                <a:spcPct val="20000"/>
              </a:spcBef>
              <a:buFont typeface="Arial" pitchFamily="34" charset="0"/>
              <a:buChar char="•"/>
            </a:pPr>
            <a:r>
              <a:rPr lang="en-US" sz="1500" b="1" dirty="0">
                <a:solidFill>
                  <a:prstClr val="black"/>
                </a:solidFill>
              </a:rPr>
              <a:t>NAM analyses provide initial cold </a:t>
            </a:r>
            <a:r>
              <a:rPr lang="en-US" sz="1500" b="1" dirty="0" smtClean="0">
                <a:solidFill>
                  <a:prstClr val="black"/>
                </a:solidFill>
              </a:rPr>
              <a:t>start, land-surface </a:t>
            </a:r>
            <a:r>
              <a:rPr lang="en-US" sz="1500" b="1" dirty="0">
                <a:solidFill>
                  <a:prstClr val="black"/>
                </a:solidFill>
              </a:rPr>
              <a:t>conditions, </a:t>
            </a:r>
            <a:r>
              <a:rPr lang="en-US" sz="1500" b="1" dirty="0" smtClean="0">
                <a:solidFill>
                  <a:prstClr val="black"/>
                </a:solidFill>
              </a:rPr>
              <a:t>&amp; lateral boundary conditions</a:t>
            </a:r>
            <a:endParaRPr lang="en-US" sz="1500" b="1" dirty="0">
              <a:solidFill>
                <a:prstClr val="black"/>
              </a:solidFill>
            </a:endParaRPr>
          </a:p>
          <a:p>
            <a:pPr marL="800100" lvl="1" indent="-342900">
              <a:spcBef>
                <a:spcPct val="20000"/>
              </a:spcBef>
              <a:buFont typeface="Arial" pitchFamily="34" charset="0"/>
              <a:buChar char="•"/>
            </a:pPr>
            <a:r>
              <a:rPr lang="en-US" sz="1500" b="1" dirty="0">
                <a:solidFill>
                  <a:prstClr val="black"/>
                </a:solidFill>
              </a:rPr>
              <a:t>Idealized </a:t>
            </a:r>
            <a:r>
              <a:rPr lang="en-US" sz="1500" b="1" dirty="0" smtClean="0">
                <a:solidFill>
                  <a:prstClr val="black"/>
                </a:solidFill>
              </a:rPr>
              <a:t>snow cover </a:t>
            </a:r>
            <a:r>
              <a:rPr lang="en-US" sz="1500" b="1" dirty="0">
                <a:solidFill>
                  <a:prstClr val="black"/>
                </a:solidFill>
              </a:rPr>
              <a:t>as function of height input to replace poor </a:t>
            </a:r>
            <a:r>
              <a:rPr lang="en-US" sz="1500" b="1" dirty="0" smtClean="0">
                <a:solidFill>
                  <a:prstClr val="black"/>
                </a:solidFill>
              </a:rPr>
              <a:t>NOHRSC </a:t>
            </a:r>
            <a:r>
              <a:rPr lang="en-US" sz="1500" b="1" dirty="0">
                <a:solidFill>
                  <a:prstClr val="black"/>
                </a:solidFill>
              </a:rPr>
              <a:t>snow </a:t>
            </a:r>
          </a:p>
          <a:p>
            <a:pPr marL="800100" lvl="1" indent="-342900">
              <a:spcBef>
                <a:spcPct val="20000"/>
              </a:spcBef>
              <a:buFont typeface="Arial" pitchFamily="34" charset="0"/>
              <a:buChar char="•"/>
            </a:pPr>
            <a:r>
              <a:rPr lang="en-US" sz="1500" b="1" dirty="0">
                <a:solidFill>
                  <a:prstClr val="black"/>
                </a:solidFill>
              </a:rPr>
              <a:t>3 Domains </a:t>
            </a:r>
            <a:r>
              <a:rPr lang="en-US" sz="1500" b="1" dirty="0" smtClean="0">
                <a:solidFill>
                  <a:prstClr val="black"/>
                </a:solidFill>
              </a:rPr>
              <a:t>with 12, 4, 1.33 km horizontal resolution (see </a:t>
            </a:r>
            <a:r>
              <a:rPr lang="en-US" sz="1500" b="1" dirty="0">
                <a:solidFill>
                  <a:prstClr val="black"/>
                </a:solidFill>
              </a:rPr>
              <a:t>next slide)</a:t>
            </a:r>
          </a:p>
          <a:p>
            <a:pPr marL="800100" lvl="1" indent="-342900">
              <a:spcBef>
                <a:spcPct val="20000"/>
              </a:spcBef>
              <a:buFont typeface="Arial" pitchFamily="34" charset="0"/>
              <a:buChar char="•"/>
            </a:pPr>
            <a:r>
              <a:rPr lang="en-US" sz="1500" b="1" dirty="0">
                <a:solidFill>
                  <a:prstClr val="black"/>
                </a:solidFill>
              </a:rPr>
              <a:t>Number of vertical levels = 41</a:t>
            </a:r>
          </a:p>
          <a:p>
            <a:pPr marL="800100" lvl="1" indent="-342900">
              <a:spcBef>
                <a:spcPct val="20000"/>
              </a:spcBef>
              <a:buFont typeface="Arial" pitchFamily="34" charset="0"/>
              <a:buChar char="•"/>
            </a:pPr>
            <a:r>
              <a:rPr lang="en-US" sz="1500" b="1" dirty="0">
                <a:solidFill>
                  <a:prstClr val="black"/>
                </a:solidFill>
              </a:rPr>
              <a:t>Time step = 45 seconds (15, 5 s for inner 2 grids)</a:t>
            </a:r>
          </a:p>
          <a:p>
            <a:pPr marL="800100" lvl="1" indent="-342900">
              <a:spcBef>
                <a:spcPct val="20000"/>
              </a:spcBef>
              <a:buFont typeface="Arial" pitchFamily="34" charset="0"/>
              <a:buChar char="•"/>
            </a:pPr>
            <a:r>
              <a:rPr lang="en-US" sz="1500" b="1" dirty="0">
                <a:solidFill>
                  <a:prstClr val="black"/>
                </a:solidFill>
              </a:rPr>
              <a:t>Microphysics: Thompson scheme</a:t>
            </a:r>
          </a:p>
          <a:p>
            <a:pPr marL="800100" lvl="1" indent="-342900">
              <a:spcBef>
                <a:spcPct val="20000"/>
              </a:spcBef>
              <a:buFont typeface="Arial" pitchFamily="34" charset="0"/>
              <a:buChar char="•"/>
            </a:pPr>
            <a:r>
              <a:rPr lang="en-US" sz="1500" b="1" dirty="0">
                <a:solidFill>
                  <a:prstClr val="black"/>
                </a:solidFill>
              </a:rPr>
              <a:t>Radiation: </a:t>
            </a:r>
            <a:r>
              <a:rPr lang="en-US" sz="1500" b="1" dirty="0" smtClean="0">
                <a:solidFill>
                  <a:prstClr val="black"/>
                </a:solidFill>
              </a:rPr>
              <a:t>RRTMG </a:t>
            </a:r>
            <a:r>
              <a:rPr lang="en-US" sz="1500" b="1" dirty="0">
                <a:solidFill>
                  <a:prstClr val="black"/>
                </a:solidFill>
              </a:rPr>
              <a:t>longwave, RRTMG shortwave</a:t>
            </a:r>
          </a:p>
          <a:p>
            <a:pPr marL="800100" lvl="1" indent="-342900">
              <a:spcBef>
                <a:spcPct val="20000"/>
              </a:spcBef>
              <a:buFont typeface="Arial" pitchFamily="34" charset="0"/>
              <a:buChar char="•"/>
            </a:pPr>
            <a:r>
              <a:rPr lang="en-US" sz="1500" b="1" dirty="0">
                <a:solidFill>
                  <a:prstClr val="black"/>
                </a:solidFill>
              </a:rPr>
              <a:t>Surface layer: Monin-Obukov</a:t>
            </a:r>
          </a:p>
          <a:p>
            <a:pPr marL="800100" lvl="1" indent="-342900">
              <a:spcBef>
                <a:spcPct val="20000"/>
              </a:spcBef>
              <a:buFont typeface="Arial" pitchFamily="34" charset="0"/>
              <a:buChar char="•"/>
            </a:pPr>
            <a:r>
              <a:rPr lang="en-US" sz="1500" b="1" dirty="0" smtClean="0">
                <a:solidFill>
                  <a:prstClr val="black"/>
                </a:solidFill>
              </a:rPr>
              <a:t>Land Surface: NOAH</a:t>
            </a:r>
            <a:endParaRPr lang="en-US" sz="1500" b="1" dirty="0">
              <a:solidFill>
                <a:prstClr val="black"/>
              </a:solidFill>
            </a:endParaRPr>
          </a:p>
          <a:p>
            <a:pPr marL="800100" lvl="1" indent="-342900">
              <a:spcBef>
                <a:spcPct val="20000"/>
              </a:spcBef>
              <a:buFont typeface="Arial" pitchFamily="34" charset="0"/>
              <a:buChar char="•"/>
            </a:pPr>
            <a:r>
              <a:rPr lang="en-US" sz="1500" b="1" dirty="0" smtClean="0">
                <a:solidFill>
                  <a:prstClr val="black"/>
                </a:solidFill>
              </a:rPr>
              <a:t>Planetary Boundary Layer: MYJ</a:t>
            </a:r>
            <a:endParaRPr lang="en-US" sz="1500" b="1" dirty="0">
              <a:solidFill>
                <a:prstClr val="black"/>
              </a:solidFill>
            </a:endParaRPr>
          </a:p>
          <a:p>
            <a:pPr marL="800100" lvl="1" indent="-342900">
              <a:spcBef>
                <a:spcPct val="20000"/>
              </a:spcBef>
              <a:buFont typeface="Arial" pitchFamily="34" charset="0"/>
              <a:buChar char="•"/>
            </a:pPr>
            <a:r>
              <a:rPr lang="en-US" sz="1500" b="1" dirty="0">
                <a:solidFill>
                  <a:prstClr val="black"/>
                </a:solidFill>
              </a:rPr>
              <a:t>Kain-Fritsch cumulus scheme in outer coarse 12 km grid</a:t>
            </a:r>
          </a:p>
          <a:p>
            <a:pPr marL="800100" lvl="1" indent="-342900">
              <a:spcBef>
                <a:spcPct val="20000"/>
              </a:spcBef>
              <a:buFont typeface="Arial" pitchFamily="34" charset="0"/>
              <a:buChar char="•"/>
            </a:pPr>
            <a:r>
              <a:rPr lang="en-US" sz="1500" b="1" dirty="0">
                <a:solidFill>
                  <a:prstClr val="black"/>
                </a:solidFill>
              </a:rPr>
              <a:t>Slope effects for radiation, </a:t>
            </a:r>
            <a:r>
              <a:rPr lang="en-US" sz="1500" b="1" dirty="0" smtClean="0">
                <a:solidFill>
                  <a:prstClr val="black"/>
                </a:solidFill>
              </a:rPr>
              <a:t>topographic </a:t>
            </a:r>
            <a:r>
              <a:rPr lang="en-US" sz="1500" b="1" dirty="0">
                <a:solidFill>
                  <a:prstClr val="black"/>
                </a:solidFill>
              </a:rPr>
              <a:t>shading turned on</a:t>
            </a:r>
          </a:p>
          <a:p>
            <a:pPr marL="800100" lvl="1" indent="-342900">
              <a:spcBef>
                <a:spcPct val="20000"/>
              </a:spcBef>
              <a:buFont typeface="Arial" pitchFamily="34" charset="0"/>
              <a:buChar char="•"/>
            </a:pPr>
            <a:r>
              <a:rPr lang="en-US" sz="1500" b="1" dirty="0">
                <a:solidFill>
                  <a:prstClr val="black"/>
                </a:solidFill>
              </a:rPr>
              <a:t>2</a:t>
            </a:r>
            <a:r>
              <a:rPr lang="en-US" sz="1500" b="1" baseline="30000" dirty="0">
                <a:solidFill>
                  <a:prstClr val="black"/>
                </a:solidFill>
              </a:rPr>
              <a:t>nd</a:t>
            </a:r>
            <a:r>
              <a:rPr lang="en-US" sz="1500" b="1" dirty="0">
                <a:solidFill>
                  <a:prstClr val="black"/>
                </a:solidFill>
              </a:rPr>
              <a:t> order diffusion on coordinate </a:t>
            </a:r>
            <a:r>
              <a:rPr lang="en-US" sz="1500" b="1" dirty="0" smtClean="0">
                <a:solidFill>
                  <a:prstClr val="black"/>
                </a:solidFill>
              </a:rPr>
              <a:t>surfaces</a:t>
            </a:r>
          </a:p>
          <a:p>
            <a:pPr marL="800100" lvl="1" indent="-342900">
              <a:spcBef>
                <a:spcPct val="20000"/>
              </a:spcBef>
              <a:buFont typeface="Arial" pitchFamily="34" charset="0"/>
              <a:buChar char="•"/>
            </a:pPr>
            <a:r>
              <a:rPr lang="en-US" sz="1500" b="1" dirty="0" smtClean="0">
                <a:solidFill>
                  <a:prstClr val="black"/>
                </a:solidFill>
              </a:rPr>
              <a:t>Horizontal </a:t>
            </a:r>
            <a:r>
              <a:rPr lang="en-US" sz="1500" b="1" dirty="0">
                <a:solidFill>
                  <a:prstClr val="black"/>
                </a:solidFill>
              </a:rPr>
              <a:t>Smagorinsky first-order closure for eddy </a:t>
            </a:r>
            <a:r>
              <a:rPr lang="en-US" sz="1500" b="1" dirty="0" smtClean="0">
                <a:solidFill>
                  <a:prstClr val="black"/>
                </a:solidFill>
              </a:rPr>
              <a:t>coefficient</a:t>
            </a:r>
          </a:p>
          <a:p>
            <a:pPr marL="800100" lvl="1" indent="-342900">
              <a:spcBef>
                <a:spcPct val="20000"/>
              </a:spcBef>
              <a:buFont typeface="Arial" pitchFamily="34" charset="0"/>
              <a:buChar char="•"/>
            </a:pPr>
            <a:r>
              <a:rPr lang="en-US" sz="1500" b="1" dirty="0" smtClean="0">
                <a:solidFill>
                  <a:prstClr val="black"/>
                </a:solidFill>
              </a:rPr>
              <a:t>Landcover/Land use: National Land Cover Database (NLCD) 2006 1 arc-second (30 m)</a:t>
            </a:r>
          </a:p>
          <a:p>
            <a:pPr marL="800100" lvl="1" indent="-342900">
              <a:spcBef>
                <a:spcPct val="20000"/>
              </a:spcBef>
              <a:buFont typeface="Arial" pitchFamily="34" charset="0"/>
              <a:buChar char="•"/>
            </a:pPr>
            <a:r>
              <a:rPr lang="en-US" sz="1500" b="1" dirty="0" smtClean="0">
                <a:solidFill>
                  <a:prstClr val="black"/>
                </a:solidFill>
              </a:rPr>
              <a:t>Terrain Data: U.S. Geological Survey 3 arc-second (90 m)</a:t>
            </a:r>
            <a:endParaRPr lang="en-US" sz="2000" b="1" dirty="0"/>
          </a:p>
        </p:txBody>
      </p:sp>
      <p:sp>
        <p:nvSpPr>
          <p:cNvPr id="4"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47</a:t>
            </a:fld>
            <a:endParaRPr lang="en-US" dirty="0"/>
          </a:p>
        </p:txBody>
      </p:sp>
    </p:spTree>
    <p:extLst>
      <p:ext uri="{BB962C8B-B14F-4D97-AF65-F5344CB8AC3E}">
        <p14:creationId xmlns:p14="http://schemas.microsoft.com/office/powerpoint/2010/main" val="66662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Differential Heating in Uintah Basin</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48</a:t>
            </a:fld>
            <a:endParaRPr lang="en-US" dirty="0"/>
          </a:p>
        </p:txBody>
      </p:sp>
      <p:sp>
        <p:nvSpPr>
          <p:cNvPr id="14" name="Title 1"/>
          <p:cNvSpPr>
            <a:spLocks noGrp="1"/>
          </p:cNvSpPr>
          <p:nvPr>
            <p:ph type="ctrTitle"/>
          </p:nvPr>
        </p:nvSpPr>
        <p:spPr>
          <a:xfrm>
            <a:off x="598488" y="904875"/>
            <a:ext cx="8339137" cy="1470025"/>
          </a:xfrm>
        </p:spPr>
        <p:txBody>
          <a:bodyPr/>
          <a:lstStyle/>
          <a:p>
            <a:pPr eaLnBrk="1" hangingPunct="1"/>
            <a:r>
              <a:rPr lang="en-US" altLang="en-US" sz="3100" b="1" dirty="0" smtClean="0"/>
              <a:t/>
            </a:r>
            <a:br>
              <a:rPr lang="en-US" altLang="en-US" sz="3100" b="1" dirty="0" smtClean="0"/>
            </a:br>
            <a:r>
              <a:rPr lang="en-US" altLang="en-US" sz="1800" b="1" dirty="0" smtClean="0"/>
              <a:t>2 February 2013 1836 UTC Landsat 7 ETM+ (60 m resolution)</a:t>
            </a:r>
            <a:br>
              <a:rPr lang="en-US" altLang="en-US" sz="1800" b="1" dirty="0" smtClean="0"/>
            </a:br>
            <a:endParaRPr lang="en-US" altLang="en-US" sz="1800" b="1" dirty="0" smtClean="0"/>
          </a:p>
        </p:txBody>
      </p:sp>
      <p:sp>
        <p:nvSpPr>
          <p:cNvPr id="15" name="TextBox 14"/>
          <p:cNvSpPr txBox="1"/>
          <p:nvPr/>
        </p:nvSpPr>
        <p:spPr>
          <a:xfrm>
            <a:off x="5605463" y="5802313"/>
            <a:ext cx="2247900" cy="369887"/>
          </a:xfrm>
          <a:prstGeom prst="rect">
            <a:avLst/>
          </a:prstGeom>
          <a:solidFill>
            <a:schemeClr val="bg1"/>
          </a:solidFill>
        </p:spPr>
        <p:txBody>
          <a:bodyPr wrap="none">
            <a:spAutoFit/>
          </a:bodyPr>
          <a:lstStyle/>
          <a:p>
            <a:pPr fontAlgn="auto">
              <a:spcBef>
                <a:spcPts val="0"/>
              </a:spcBef>
              <a:spcAft>
                <a:spcPts val="0"/>
              </a:spcAft>
              <a:defRPr/>
            </a:pPr>
            <a:r>
              <a:rPr lang="en-US" b="1" dirty="0">
                <a:solidFill>
                  <a:prstClr val="black"/>
                </a:solidFill>
                <a:latin typeface="Calibri"/>
                <a:cs typeface="+mn-cs"/>
              </a:rPr>
              <a:t>Skin temperature (</a:t>
            </a:r>
            <a:r>
              <a:rPr lang="en-US" b="1" baseline="30000" dirty="0">
                <a:solidFill>
                  <a:prstClr val="black"/>
                </a:solidFill>
                <a:latin typeface="Calibri"/>
                <a:cs typeface="+mn-cs"/>
              </a:rPr>
              <a:t>o</a:t>
            </a:r>
            <a:r>
              <a:rPr lang="en-US" b="1" dirty="0">
                <a:solidFill>
                  <a:prstClr val="black"/>
                </a:solidFill>
                <a:latin typeface="Calibri"/>
                <a:cs typeface="+mn-cs"/>
              </a:rPr>
              <a:t>C)</a:t>
            </a:r>
          </a:p>
        </p:txBody>
      </p:sp>
      <p:sp>
        <p:nvSpPr>
          <p:cNvPr id="16" name="TextBox 15"/>
          <p:cNvSpPr txBox="1"/>
          <p:nvPr/>
        </p:nvSpPr>
        <p:spPr>
          <a:xfrm>
            <a:off x="263525" y="5808663"/>
            <a:ext cx="3682931" cy="369332"/>
          </a:xfrm>
          <a:prstGeom prst="rect">
            <a:avLst/>
          </a:prstGeom>
          <a:solidFill>
            <a:schemeClr val="bg1"/>
          </a:solidFill>
        </p:spPr>
        <p:txBody>
          <a:bodyPr wrap="none">
            <a:spAutoFit/>
          </a:bodyPr>
          <a:lstStyle/>
          <a:p>
            <a:pPr fontAlgn="auto">
              <a:spcBef>
                <a:spcPts val="0"/>
              </a:spcBef>
              <a:spcAft>
                <a:spcPts val="0"/>
              </a:spcAft>
              <a:defRPr/>
            </a:pPr>
            <a:r>
              <a:rPr lang="en-US" b="1" dirty="0">
                <a:solidFill>
                  <a:prstClr val="black"/>
                </a:solidFill>
                <a:latin typeface="Calibri"/>
                <a:cs typeface="+mn-cs"/>
              </a:rPr>
              <a:t>Visible: Cyan- snow; light grey- cloud</a:t>
            </a:r>
          </a:p>
        </p:txBody>
      </p:sp>
      <p:pic>
        <p:nvPicPr>
          <p:cNvPr id="17" name="Picture 10" descr="Feb2_visibl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00"/>
            <a:ext cx="4873625" cy="384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Feb2_temp.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0550" y="1905000"/>
            <a:ext cx="47434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 14"/>
          <p:cNvGrpSpPr>
            <a:grpSpLocks/>
          </p:cNvGrpSpPr>
          <p:nvPr/>
        </p:nvGrpSpPr>
        <p:grpSpPr bwMode="auto">
          <a:xfrm>
            <a:off x="5857875" y="4425951"/>
            <a:ext cx="1906588" cy="376453"/>
            <a:chOff x="5858540" y="4426682"/>
            <a:chExt cx="1905417" cy="375060"/>
          </a:xfrm>
        </p:grpSpPr>
        <p:sp>
          <p:nvSpPr>
            <p:cNvPr id="21" name="TextBox 8"/>
            <p:cNvSpPr txBox="1">
              <a:spLocks noChangeArrowheads="1"/>
            </p:cNvSpPr>
            <p:nvPr/>
          </p:nvSpPr>
          <p:spPr bwMode="auto">
            <a:xfrm>
              <a:off x="5858540" y="4433777"/>
              <a:ext cx="768968" cy="367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t>Warm</a:t>
              </a:r>
            </a:p>
          </p:txBody>
        </p:sp>
        <p:sp>
          <p:nvSpPr>
            <p:cNvPr id="22" name="TextBox 10"/>
            <p:cNvSpPr txBox="1">
              <a:spLocks noChangeArrowheads="1"/>
            </p:cNvSpPr>
            <p:nvPr/>
          </p:nvSpPr>
          <p:spPr bwMode="auto">
            <a:xfrm>
              <a:off x="7159304" y="4426682"/>
              <a:ext cx="604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t>Cold</a:t>
              </a:r>
            </a:p>
          </p:txBody>
        </p:sp>
        <p:sp>
          <p:nvSpPr>
            <p:cNvPr id="23" name="Left Arrow 22"/>
            <p:cNvSpPr/>
            <p:nvPr/>
          </p:nvSpPr>
          <p:spPr>
            <a:xfrm>
              <a:off x="6602621" y="4529488"/>
              <a:ext cx="585427" cy="151836"/>
            </a:xfrm>
            <a:prstGeom prst="lef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368758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3" descr="02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55562"/>
            <a:ext cx="9144000" cy="6726238"/>
          </a:xfrm>
          <a:prstGeom prst="rect">
            <a:avLst/>
          </a:prstGeom>
        </p:spPr>
      </p:pic>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Elevated Easterly Flow on 26 Jan 2013</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49</a:t>
            </a:fld>
            <a:endParaRPr lang="en-US" dirty="0"/>
          </a:p>
        </p:txBody>
      </p:sp>
      <p:sp>
        <p:nvSpPr>
          <p:cNvPr id="25" name="TextBox 5"/>
          <p:cNvSpPr txBox="1">
            <a:spLocks noChangeArrowheads="1"/>
          </p:cNvSpPr>
          <p:nvPr/>
        </p:nvSpPr>
        <p:spPr bwMode="auto">
          <a:xfrm>
            <a:off x="152400" y="1752600"/>
            <a:ext cx="48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a:t>Oil well fire </a:t>
            </a:r>
            <a:r>
              <a:rPr lang="en-US" altLang="en-US" dirty="0" smtClean="0"/>
              <a:t>plume, looking north</a:t>
            </a:r>
            <a:endParaRPr lang="en-US" altLang="en-US" dirty="0"/>
          </a:p>
        </p:txBody>
      </p:sp>
      <p:sp>
        <p:nvSpPr>
          <p:cNvPr id="26" name="TextBox 6"/>
          <p:cNvSpPr txBox="1">
            <a:spLocks noChangeArrowheads="1"/>
          </p:cNvSpPr>
          <p:nvPr/>
        </p:nvSpPr>
        <p:spPr bwMode="auto">
          <a:xfrm>
            <a:off x="4051300" y="3059113"/>
            <a:ext cx="3867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a:t>Westerly flow above strong stable layer</a:t>
            </a:r>
          </a:p>
        </p:txBody>
      </p:sp>
      <p:sp>
        <p:nvSpPr>
          <p:cNvPr id="27" name="TextBox 7"/>
          <p:cNvSpPr txBox="1">
            <a:spLocks noChangeArrowheads="1"/>
          </p:cNvSpPr>
          <p:nvPr/>
        </p:nvSpPr>
        <p:spPr bwMode="auto">
          <a:xfrm>
            <a:off x="2286000" y="3897313"/>
            <a:ext cx="3754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a:t>Easterly ‘jet’ within strong stable layer</a:t>
            </a:r>
          </a:p>
        </p:txBody>
      </p:sp>
      <p:sp>
        <p:nvSpPr>
          <p:cNvPr id="28" name="TextBox 8"/>
          <p:cNvSpPr txBox="1">
            <a:spLocks noChangeArrowheads="1"/>
          </p:cNvSpPr>
          <p:nvPr/>
        </p:nvSpPr>
        <p:spPr bwMode="auto">
          <a:xfrm>
            <a:off x="4114800" y="4735513"/>
            <a:ext cx="28590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a:t>Calm near-surface cold pool </a:t>
            </a:r>
          </a:p>
        </p:txBody>
      </p:sp>
      <p:cxnSp>
        <p:nvCxnSpPr>
          <p:cNvPr id="29" name="Straight Arrow Connector 28"/>
          <p:cNvCxnSpPr/>
          <p:nvPr/>
        </p:nvCxnSpPr>
        <p:spPr>
          <a:xfrm>
            <a:off x="4648200" y="3429000"/>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2667000" y="3886200"/>
            <a:ext cx="609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9"/>
          <p:cNvSpPr>
            <a:spLocks noChangeArrowheads="1"/>
          </p:cNvSpPr>
          <p:nvPr/>
        </p:nvSpPr>
        <p:spPr bwMode="auto">
          <a:xfrm>
            <a:off x="228600" y="957262"/>
            <a:ext cx="868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dirty="0" smtClean="0"/>
              <a:t>Semi-permanent </a:t>
            </a:r>
            <a:r>
              <a:rPr lang="en-US" altLang="en-US" dirty="0"/>
              <a:t>easterly ‘jet’ embedded within inversion layer </a:t>
            </a:r>
            <a:r>
              <a:rPr lang="en-US" altLang="en-US" dirty="0" smtClean="0"/>
              <a:t> during </a:t>
            </a:r>
            <a:r>
              <a:rPr lang="en-US" altLang="en-US" b="1" i="1" dirty="0"/>
              <a:t>weak</a:t>
            </a:r>
            <a:r>
              <a:rPr lang="en-US" altLang="en-US" dirty="0"/>
              <a:t> NW synoptic </a:t>
            </a:r>
            <a:r>
              <a:rPr lang="en-US" altLang="en-US" dirty="0" smtClean="0"/>
              <a:t>flow</a:t>
            </a:r>
            <a:endParaRPr lang="en-US" altLang="en-US" dirty="0"/>
          </a:p>
        </p:txBody>
      </p:sp>
    </p:spTree>
    <p:extLst>
      <p:ext uri="{BB962C8B-B14F-4D97-AF65-F5344CB8AC3E}">
        <p14:creationId xmlns:p14="http://schemas.microsoft.com/office/powerpoint/2010/main" val="2093538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6908" y="663970"/>
            <a:ext cx="3420692" cy="6057998"/>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5"/>
          <p:cNvSpPr txBox="1"/>
          <p:nvPr/>
        </p:nvSpPr>
        <p:spPr>
          <a:xfrm>
            <a:off x="685800" y="0"/>
            <a:ext cx="7772400" cy="569383"/>
          </a:xfrm>
          <a:prstGeom prst="rect">
            <a:avLst/>
          </a:prstGeom>
          <a:noFill/>
        </p:spPr>
        <p:txBody>
          <a:bodyPr wrap="square" lIns="76197" tIns="38098" rIns="76197" bIns="38098" rtlCol="0">
            <a:spAutoFit/>
          </a:bodyPr>
          <a:lstStyle/>
          <a:p>
            <a:pPr algn="ctr"/>
            <a:r>
              <a:rPr lang="en-US" sz="3200" b="1" dirty="0" smtClean="0"/>
              <a:t>2013 Uintah Basin Winter Ozone Study</a:t>
            </a:r>
            <a:endParaRPr lang="en-US" sz="3200" b="1" dirty="0"/>
          </a:p>
        </p:txBody>
      </p:sp>
      <p:sp>
        <p:nvSpPr>
          <p:cNvPr id="11"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a:t>
            </a:fld>
            <a:endParaRPr lang="en-US" dirty="0"/>
          </a:p>
        </p:txBody>
      </p:sp>
      <p:sp>
        <p:nvSpPr>
          <p:cNvPr id="10" name="TextBox 9"/>
          <p:cNvSpPr txBox="1"/>
          <p:nvPr/>
        </p:nvSpPr>
        <p:spPr>
          <a:xfrm>
            <a:off x="3962400" y="783882"/>
            <a:ext cx="4908894" cy="5616918"/>
          </a:xfrm>
          <a:prstGeom prst="rect">
            <a:avLst/>
          </a:prstGeom>
          <a:noFill/>
        </p:spPr>
        <p:txBody>
          <a:bodyPr wrap="square" lIns="76197" tIns="38098" rIns="76197" bIns="38098" rtlCol="0">
            <a:spAutoFit/>
          </a:bodyPr>
          <a:lstStyle/>
          <a:p>
            <a:r>
              <a:rPr lang="en-US" sz="2400" b="1" dirty="0" smtClean="0"/>
              <a:t>Collaborators:</a:t>
            </a:r>
          </a:p>
          <a:p>
            <a:pPr marL="342900" lvl="1" indent="-342900">
              <a:buFont typeface="Calibri" panose="020F0502020204030204" pitchFamily="34" charset="0"/>
              <a:buChar char="‐"/>
            </a:pPr>
            <a:r>
              <a:rPr lang="en-US" sz="2400" b="1" dirty="0"/>
              <a:t>Utah Division of Air </a:t>
            </a:r>
            <a:r>
              <a:rPr lang="en-US" sz="2400" b="1" dirty="0" smtClean="0"/>
              <a:t>Quality</a:t>
            </a:r>
          </a:p>
          <a:p>
            <a:pPr marL="342900" lvl="1" indent="-342900">
              <a:buFont typeface="Calibri" panose="020F0502020204030204" pitchFamily="34" charset="0"/>
              <a:buChar char="‐"/>
            </a:pPr>
            <a:r>
              <a:rPr lang="en-US" sz="2400" b="1" dirty="0"/>
              <a:t>NOAA/GMD</a:t>
            </a:r>
          </a:p>
          <a:p>
            <a:pPr marL="342900" lvl="1" indent="-342900">
              <a:buFont typeface="Calibri" panose="020F0502020204030204" pitchFamily="34" charset="0"/>
              <a:buChar char="‐"/>
            </a:pPr>
            <a:r>
              <a:rPr lang="en-US" sz="2400" b="1" dirty="0"/>
              <a:t>NOAA/CSD</a:t>
            </a:r>
          </a:p>
          <a:p>
            <a:pPr marL="342900" lvl="1" indent="-342900">
              <a:buFont typeface="Calibri" panose="020F0502020204030204" pitchFamily="34" charset="0"/>
              <a:buChar char="‐"/>
            </a:pPr>
            <a:r>
              <a:rPr lang="en-US" sz="2400" b="1" dirty="0"/>
              <a:t>NOAA/PMEL</a:t>
            </a:r>
          </a:p>
          <a:p>
            <a:pPr marL="342900" lvl="1" indent="-342900">
              <a:buFont typeface="Calibri" panose="020F0502020204030204" pitchFamily="34" charset="0"/>
              <a:buChar char="‐"/>
            </a:pPr>
            <a:r>
              <a:rPr lang="en-US" sz="2400" b="1" dirty="0"/>
              <a:t>NOAA/ESRL</a:t>
            </a:r>
          </a:p>
          <a:p>
            <a:pPr marL="342900" lvl="1" indent="-342900">
              <a:buFont typeface="Calibri" panose="020F0502020204030204" pitchFamily="34" charset="0"/>
              <a:buChar char="‐"/>
            </a:pPr>
            <a:r>
              <a:rPr lang="en-US" sz="2400" b="1" dirty="0"/>
              <a:t>Environment Canada</a:t>
            </a:r>
          </a:p>
          <a:p>
            <a:pPr marL="342900" lvl="1" indent="-342900">
              <a:buFont typeface="Calibri" panose="020F0502020204030204" pitchFamily="34" charset="0"/>
              <a:buChar char="‐"/>
            </a:pPr>
            <a:r>
              <a:rPr lang="en-US" sz="2400" b="1" dirty="0" smtClean="0"/>
              <a:t>Utah State University</a:t>
            </a:r>
          </a:p>
          <a:p>
            <a:pPr marL="342900" lvl="1" indent="-342900">
              <a:buFont typeface="Calibri" panose="020F0502020204030204" pitchFamily="34" charset="0"/>
              <a:buChar char="‐"/>
            </a:pPr>
            <a:r>
              <a:rPr lang="en-US" sz="2400" b="1" dirty="0" smtClean="0"/>
              <a:t>University of Utah</a:t>
            </a:r>
          </a:p>
          <a:p>
            <a:pPr marL="342900" lvl="1" indent="-342900">
              <a:buFont typeface="Calibri" panose="020F0502020204030204" pitchFamily="34" charset="0"/>
              <a:buChar char="‐"/>
            </a:pPr>
            <a:r>
              <a:rPr lang="en-US" sz="2400" b="1" dirty="0" smtClean="0"/>
              <a:t>University of Colorado CIRES</a:t>
            </a:r>
          </a:p>
          <a:p>
            <a:pPr marL="342900" lvl="1" indent="-342900">
              <a:buFont typeface="Calibri" panose="020F0502020204030204" pitchFamily="34" charset="0"/>
              <a:buChar char="‐"/>
            </a:pPr>
            <a:r>
              <a:rPr lang="en-US" sz="2400" b="1" dirty="0"/>
              <a:t>University of Wyoming</a:t>
            </a:r>
          </a:p>
          <a:p>
            <a:pPr marL="342900" lvl="1" indent="-342900">
              <a:buFont typeface="Calibri" panose="020F0502020204030204" pitchFamily="34" charset="0"/>
              <a:buChar char="‐"/>
            </a:pPr>
            <a:r>
              <a:rPr lang="en-US" sz="2400" b="1" dirty="0"/>
              <a:t>Karlsruhe Institute of Technology</a:t>
            </a:r>
          </a:p>
          <a:p>
            <a:pPr marL="342900" lvl="1" indent="-342900">
              <a:buFont typeface="Calibri" panose="020F0502020204030204" pitchFamily="34" charset="0"/>
              <a:buChar char="‐"/>
            </a:pPr>
            <a:r>
              <a:rPr lang="en-US" sz="2400" b="1" dirty="0" smtClean="0"/>
              <a:t>Environ</a:t>
            </a:r>
            <a:endParaRPr lang="en-US" sz="2400" b="1" dirty="0"/>
          </a:p>
          <a:p>
            <a:pPr marL="342900" lvl="1" indent="-342900">
              <a:buFont typeface="Calibri" panose="020F0502020204030204" pitchFamily="34" charset="0"/>
              <a:buChar char="‐"/>
            </a:pPr>
            <a:r>
              <a:rPr lang="en-US" sz="2400" b="1" dirty="0"/>
              <a:t>Alpine Geophysics</a:t>
            </a:r>
          </a:p>
          <a:p>
            <a:pPr marL="342900" lvl="1" indent="-342900">
              <a:buFont typeface="Calibri" panose="020F0502020204030204" pitchFamily="34" charset="0"/>
              <a:buChar char="‐"/>
            </a:pPr>
            <a:r>
              <a:rPr lang="en-US" sz="2400" b="1" dirty="0" smtClean="0"/>
              <a:t>Science &amp; Technology Corporation</a:t>
            </a:r>
            <a:endParaRPr lang="en-US" sz="2400" b="1" dirty="0"/>
          </a:p>
        </p:txBody>
      </p:sp>
      <p:grpSp>
        <p:nvGrpSpPr>
          <p:cNvPr id="4" name="Group 3"/>
          <p:cNvGrpSpPr/>
          <p:nvPr/>
        </p:nvGrpSpPr>
        <p:grpSpPr>
          <a:xfrm>
            <a:off x="25021" y="564041"/>
            <a:ext cx="8763000" cy="6257855"/>
            <a:chOff x="76200" y="6858000"/>
            <a:chExt cx="8763000" cy="6257855"/>
          </a:xfrm>
        </p:grpSpPr>
        <p:sp>
          <p:nvSpPr>
            <p:cNvPr id="3" name="Rectangle 2"/>
            <p:cNvSpPr/>
            <p:nvPr/>
          </p:nvSpPr>
          <p:spPr>
            <a:xfrm>
              <a:off x="76200" y="6858000"/>
              <a:ext cx="8763000" cy="6257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p:nvGrpSpPr>
          <p:grpSpPr>
            <a:xfrm>
              <a:off x="1100626" y="6908041"/>
              <a:ext cx="5869720" cy="6189987"/>
              <a:chOff x="-2320" y="681660"/>
              <a:chExt cx="5869720" cy="6189987"/>
            </a:xfrm>
          </p:grpSpPr>
          <p:pic>
            <p:nvPicPr>
              <p:cNvPr id="25" name="Picture 2" descr="C:\Users\ecrosman\Pictures\2013-02-02\02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667000" y="762000"/>
                <a:ext cx="2736972" cy="280307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 descr="C:\Users\ecrosman\Pictures\2013-01-25\02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85800" y="3531547"/>
                <a:ext cx="5181600" cy="3340100"/>
              </a:xfrm>
              <a:prstGeom prst="rect">
                <a:avLst/>
              </a:prstGeom>
              <a:noFill/>
              <a:ln w="25400">
                <a:solidFill>
                  <a:schemeClr val="tx1"/>
                </a:solidFill>
              </a:ln>
            </p:spPr>
          </p:pic>
          <p:pic>
            <p:nvPicPr>
              <p:cNvPr id="23" name="Picture 19" descr="00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0" y="681660"/>
                <a:ext cx="2452688" cy="38528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93761" y="6519446"/>
                <a:ext cx="1981199" cy="338554"/>
              </a:xfrm>
              <a:prstGeom prst="rect">
                <a:avLst/>
              </a:prstGeom>
              <a:noFill/>
              <a:ln w="25400">
                <a:noFill/>
              </a:ln>
            </p:spPr>
            <p:txBody>
              <a:bodyPr wrap="square" rtlCol="0">
                <a:spAutoFit/>
              </a:bodyPr>
              <a:lstStyle/>
              <a:p>
                <a:r>
                  <a:rPr lang="en-US" sz="1600" b="1" dirty="0" smtClean="0"/>
                  <a:t>Photos: Erik Crosman</a:t>
                </a:r>
                <a:endParaRPr lang="en-US" sz="1600" b="1" dirty="0"/>
              </a:p>
            </p:txBody>
          </p:sp>
        </p:grpSp>
      </p:grpSp>
    </p:spTree>
    <p:extLst>
      <p:ext uri="{BB962C8B-B14F-4D97-AF65-F5344CB8AC3E}">
        <p14:creationId xmlns:p14="http://schemas.microsoft.com/office/powerpoint/2010/main" val="3221610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9257" y="3710152"/>
            <a:ext cx="3789758" cy="3146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0" y="457200"/>
            <a:ext cx="3764661" cy="3124200"/>
            <a:chOff x="0" y="457200"/>
            <a:chExt cx="3764661" cy="312420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7200"/>
              <a:ext cx="3764661"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40" name="TextBox 5"/>
            <p:cNvSpPr txBox="1">
              <a:spLocks noChangeArrowheads="1"/>
            </p:cNvSpPr>
            <p:nvPr/>
          </p:nvSpPr>
          <p:spPr bwMode="auto">
            <a:xfrm>
              <a:off x="2389496" y="3166555"/>
              <a:ext cx="990601" cy="338645"/>
            </a:xfrm>
            <a:prstGeom prst="rect">
              <a:avLst/>
            </a:prstGeom>
            <a:solidFill>
              <a:schemeClr val="bg1"/>
            </a:solidFill>
            <a:ln w="25400">
              <a:solidFill>
                <a:srgbClr val="00000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18Z 1 Feb</a:t>
              </a:r>
            </a:p>
          </p:txBody>
        </p:sp>
      </p:grpSp>
      <p:grpSp>
        <p:nvGrpSpPr>
          <p:cNvPr id="5" name="Group 4"/>
          <p:cNvGrpSpPr/>
          <p:nvPr/>
        </p:nvGrpSpPr>
        <p:grpSpPr>
          <a:xfrm>
            <a:off x="0" y="3753134"/>
            <a:ext cx="3744561" cy="3104866"/>
            <a:chOff x="0" y="3753134"/>
            <a:chExt cx="3744561" cy="3104866"/>
          </a:xfrm>
        </p:grpSpPr>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53134"/>
              <a:ext cx="3744561" cy="3104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8" name="TextBox 6"/>
            <p:cNvSpPr txBox="1">
              <a:spLocks noChangeArrowheads="1"/>
            </p:cNvSpPr>
            <p:nvPr/>
          </p:nvSpPr>
          <p:spPr bwMode="auto">
            <a:xfrm>
              <a:off x="2304853" y="6444201"/>
              <a:ext cx="1066576" cy="338554"/>
            </a:xfrm>
            <a:prstGeom prst="rect">
              <a:avLst/>
            </a:prstGeom>
            <a:solidFill>
              <a:schemeClr val="bg1"/>
            </a:solidFill>
            <a:ln w="25400">
              <a:solidFill>
                <a:srgbClr val="00000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07Z </a:t>
              </a:r>
              <a:r>
                <a:rPr lang="en-US" altLang="en-US" sz="1600" b="1" dirty="0"/>
                <a:t>5 Feb</a:t>
              </a:r>
            </a:p>
          </p:txBody>
        </p:sp>
      </p:grpSp>
      <p:grpSp>
        <p:nvGrpSpPr>
          <p:cNvPr id="4" name="Group 3"/>
          <p:cNvGrpSpPr/>
          <p:nvPr/>
        </p:nvGrpSpPr>
        <p:grpSpPr>
          <a:xfrm>
            <a:off x="5346294" y="457200"/>
            <a:ext cx="3793294" cy="3124199"/>
            <a:chOff x="5346294" y="457200"/>
            <a:chExt cx="3793294" cy="3124199"/>
          </a:xfrm>
        </p:grpSpPr>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6294" y="457200"/>
              <a:ext cx="3793294" cy="3124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36" name="TextBox 7"/>
            <p:cNvSpPr txBox="1">
              <a:spLocks noChangeArrowheads="1"/>
            </p:cNvSpPr>
            <p:nvPr/>
          </p:nvSpPr>
          <p:spPr bwMode="auto">
            <a:xfrm>
              <a:off x="7649477" y="3166646"/>
              <a:ext cx="1142831" cy="338554"/>
            </a:xfrm>
            <a:prstGeom prst="rect">
              <a:avLst/>
            </a:prstGeom>
            <a:solidFill>
              <a:schemeClr val="bg1"/>
            </a:solidFill>
            <a:ln w="25400">
              <a:solidFill>
                <a:srgbClr val="00000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12Z 3 Feb</a:t>
              </a:r>
            </a:p>
          </p:txBody>
        </p:sp>
      </p:grpSp>
      <p:sp>
        <p:nvSpPr>
          <p:cNvPr id="26634" name="TextBox 11"/>
          <p:cNvSpPr txBox="1">
            <a:spLocks noChangeArrowheads="1"/>
          </p:cNvSpPr>
          <p:nvPr/>
        </p:nvSpPr>
        <p:spPr bwMode="auto">
          <a:xfrm>
            <a:off x="7649098" y="6444201"/>
            <a:ext cx="1143210" cy="338554"/>
          </a:xfrm>
          <a:prstGeom prst="rect">
            <a:avLst/>
          </a:prstGeom>
          <a:solidFill>
            <a:schemeClr val="bg1"/>
          </a:solidFill>
          <a:ln w="25400">
            <a:solidFill>
              <a:srgbClr val="000000"/>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07Z </a:t>
            </a:r>
            <a:r>
              <a:rPr lang="en-US" altLang="en-US" sz="1600" b="1" dirty="0"/>
              <a:t>6 Feb</a:t>
            </a:r>
          </a:p>
        </p:txBody>
      </p:sp>
      <p:sp>
        <p:nvSpPr>
          <p:cNvPr id="26632" name="TextBox 18"/>
          <p:cNvSpPr txBox="1">
            <a:spLocks noChangeArrowheads="1"/>
          </p:cNvSpPr>
          <p:nvPr/>
        </p:nvSpPr>
        <p:spPr bwMode="auto">
          <a:xfrm>
            <a:off x="3769057" y="1282561"/>
            <a:ext cx="1600200" cy="3477875"/>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000" b="1" dirty="0"/>
              <a:t>Large variation in </a:t>
            </a:r>
            <a:r>
              <a:rPr lang="en-US" altLang="en-US" sz="2000" b="1" dirty="0" smtClean="0"/>
              <a:t>2.3 km MSL winds </a:t>
            </a:r>
            <a:r>
              <a:rPr lang="en-US" altLang="en-US" sz="2000" b="1" dirty="0"/>
              <a:t>during the 1-7 Feb period</a:t>
            </a:r>
          </a:p>
          <a:p>
            <a:pPr eaLnBrk="1" hangingPunct="1">
              <a:spcBef>
                <a:spcPct val="0"/>
              </a:spcBef>
              <a:buFontTx/>
              <a:buNone/>
            </a:pPr>
            <a:endParaRPr lang="en-US" altLang="en-US" sz="2000" b="1" dirty="0"/>
          </a:p>
          <a:p>
            <a:pPr eaLnBrk="1" hangingPunct="1">
              <a:spcBef>
                <a:spcPct val="0"/>
              </a:spcBef>
              <a:buFontTx/>
              <a:buNone/>
            </a:pPr>
            <a:endParaRPr lang="en-US" altLang="en-US" sz="2000" b="1" dirty="0"/>
          </a:p>
          <a:p>
            <a:pPr eaLnBrk="1" hangingPunct="1">
              <a:spcBef>
                <a:spcPct val="0"/>
              </a:spcBef>
              <a:buFontTx/>
              <a:buNone/>
            </a:pPr>
            <a:endParaRPr lang="en-US" altLang="en-US" sz="2000" b="1" dirty="0"/>
          </a:p>
          <a:p>
            <a:pPr eaLnBrk="1" hangingPunct="1">
              <a:spcBef>
                <a:spcPct val="0"/>
              </a:spcBef>
              <a:buFontTx/>
              <a:buNone/>
            </a:pPr>
            <a:endParaRPr lang="en-US" altLang="en-US" sz="2000" b="1" dirty="0"/>
          </a:p>
          <a:p>
            <a:pPr eaLnBrk="1" hangingPunct="1">
              <a:spcBef>
                <a:spcPct val="0"/>
              </a:spcBef>
              <a:buFontTx/>
              <a:buNone/>
            </a:pPr>
            <a:endParaRPr lang="en-US" altLang="en-US" sz="2000" b="1" dirty="0"/>
          </a:p>
        </p:txBody>
      </p:sp>
      <p:sp>
        <p:nvSpPr>
          <p:cNvPr id="18" name="TextBox 17"/>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Variations in Westerly Synoptic Flow</a:t>
            </a:r>
            <a:endParaRPr lang="en-US" sz="3200" b="1" dirty="0"/>
          </a:p>
        </p:txBody>
      </p:sp>
    </p:spTree>
    <p:extLst>
      <p:ext uri="{BB962C8B-B14F-4D97-AF65-F5344CB8AC3E}">
        <p14:creationId xmlns:p14="http://schemas.microsoft.com/office/powerpoint/2010/main" val="35536628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Impact of Downslope on Snow Cover</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51</a:t>
            </a:fld>
            <a:endParaRPr lang="en-US" dirty="0"/>
          </a:p>
        </p:txBody>
      </p:sp>
      <p:grpSp>
        <p:nvGrpSpPr>
          <p:cNvPr id="6" name="Group 5"/>
          <p:cNvGrpSpPr/>
          <p:nvPr/>
        </p:nvGrpSpPr>
        <p:grpSpPr>
          <a:xfrm>
            <a:off x="457200" y="990600"/>
            <a:ext cx="8280400" cy="5257800"/>
            <a:chOff x="457200" y="1447800"/>
            <a:chExt cx="8280400" cy="5257800"/>
          </a:xfrm>
        </p:grpSpPr>
        <p:pic>
          <p:nvPicPr>
            <p:cNvPr id="13" name="Content Placeholder 3" descr="Jan30_2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57200" y="1447800"/>
              <a:ext cx="8280400" cy="5257800"/>
            </a:xfrm>
            <a:prstGeom prst="rect">
              <a:avLst/>
            </a:prstGeom>
          </p:spPr>
        </p:pic>
        <p:sp>
          <p:nvSpPr>
            <p:cNvPr id="25" name="TextBox 4"/>
            <p:cNvSpPr txBox="1">
              <a:spLocks noChangeArrowheads="1"/>
            </p:cNvSpPr>
            <p:nvPr/>
          </p:nvSpPr>
          <p:spPr bwMode="auto">
            <a:xfrm>
              <a:off x="5123226" y="3124200"/>
              <a:ext cx="24967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solidFill>
                    <a:srgbClr val="000000"/>
                  </a:solidFill>
                </a:rPr>
                <a:t>Typical snow-free </a:t>
              </a:r>
            </a:p>
            <a:p>
              <a:pPr eaLnBrk="1" hangingPunct="1"/>
              <a:r>
                <a:rPr lang="en-US" altLang="en-US" sz="2400" b="1" dirty="0">
                  <a:solidFill>
                    <a:srgbClr val="000000"/>
                  </a:solidFill>
                </a:rPr>
                <a:t>downslope zone</a:t>
              </a:r>
            </a:p>
          </p:txBody>
        </p:sp>
        <p:sp>
          <p:nvSpPr>
            <p:cNvPr id="26" name="TextBox 4"/>
            <p:cNvSpPr txBox="1">
              <a:spLocks noChangeArrowheads="1"/>
            </p:cNvSpPr>
            <p:nvPr/>
          </p:nvSpPr>
          <p:spPr bwMode="auto">
            <a:xfrm>
              <a:off x="838200" y="3505200"/>
              <a:ext cx="3012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b="1" dirty="0">
                  <a:solidFill>
                    <a:srgbClr val="000000"/>
                  </a:solidFill>
                </a:rPr>
                <a:t>Predominant westerly</a:t>
              </a:r>
            </a:p>
            <a:p>
              <a:pPr eaLnBrk="1" hangingPunct="1"/>
              <a:r>
                <a:rPr lang="en-US" altLang="en-US" sz="2400" b="1" dirty="0">
                  <a:solidFill>
                    <a:srgbClr val="000000"/>
                  </a:solidFill>
                </a:rPr>
                <a:t>flow</a:t>
              </a:r>
            </a:p>
          </p:txBody>
        </p:sp>
        <p:cxnSp>
          <p:nvCxnSpPr>
            <p:cNvPr id="27" name="Straight Arrow Connector 26"/>
            <p:cNvCxnSpPr>
              <a:stCxn id="25" idx="1"/>
            </p:cNvCxnSpPr>
            <p:nvPr/>
          </p:nvCxnSpPr>
          <p:spPr>
            <a:xfrm flipH="1">
              <a:off x="4574145" y="3539699"/>
              <a:ext cx="549081" cy="49349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Up Arrow 27"/>
            <p:cNvSpPr/>
            <p:nvPr/>
          </p:nvSpPr>
          <p:spPr>
            <a:xfrm rot="5400000">
              <a:off x="2191981" y="3423568"/>
              <a:ext cx="304800" cy="137160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grpSp>
    </p:spTree>
    <p:extLst>
      <p:ext uri="{BB962C8B-B14F-4D97-AF65-F5344CB8AC3E}">
        <p14:creationId xmlns:p14="http://schemas.microsoft.com/office/powerpoint/2010/main" val="359078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504950" y="0"/>
            <a:ext cx="6134100" cy="569383"/>
          </a:xfrm>
          <a:prstGeom prst="rect">
            <a:avLst/>
          </a:prstGeom>
          <a:noFill/>
        </p:spPr>
        <p:txBody>
          <a:bodyPr wrap="square" lIns="76197" tIns="38098" rIns="76197" bIns="38098" rtlCol="0">
            <a:spAutoFit/>
          </a:bodyPr>
          <a:lstStyle/>
          <a:p>
            <a:pPr algn="ctr"/>
            <a:r>
              <a:rPr lang="en-US" sz="3200" b="1" dirty="0" smtClean="0"/>
              <a:t>1800 UTC 2 Feb 2013 Observations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52</a:t>
            </a:fld>
            <a:endParaRPr lang="en-US" dirty="0"/>
          </a:p>
        </p:txBody>
      </p:sp>
      <p:pic>
        <p:nvPicPr>
          <p:cNvPr id="9" name="Picture 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85800" y="1143000"/>
            <a:ext cx="7772400" cy="480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48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WRF vs. CMAQ Vertical Levels</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53</a:t>
            </a:fld>
            <a:endParaRPr lang="en-US" dirty="0"/>
          </a:p>
        </p:txBody>
      </p:sp>
      <p:pic>
        <p:nvPicPr>
          <p:cNvPr id="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200" y="836332"/>
            <a:ext cx="3886200" cy="602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724400" y="857941"/>
            <a:ext cx="3984306" cy="602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981200" y="673275"/>
            <a:ext cx="1305351" cy="369332"/>
          </a:xfrm>
          <a:prstGeom prst="rect">
            <a:avLst/>
          </a:prstGeom>
          <a:solidFill>
            <a:schemeClr val="bg1"/>
          </a:solidFill>
          <a:ln w="25400">
            <a:noFill/>
          </a:ln>
        </p:spPr>
        <p:txBody>
          <a:bodyPr wrap="square" rtlCol="0">
            <a:spAutoFit/>
          </a:bodyPr>
          <a:lstStyle/>
          <a:p>
            <a:pPr algn="ctr"/>
            <a:r>
              <a:rPr lang="en-US" b="1" dirty="0" smtClean="0"/>
              <a:t>WRF</a:t>
            </a:r>
          </a:p>
        </p:txBody>
      </p:sp>
      <p:sp>
        <p:nvSpPr>
          <p:cNvPr id="8" name="TextBox 7"/>
          <p:cNvSpPr txBox="1"/>
          <p:nvPr/>
        </p:nvSpPr>
        <p:spPr>
          <a:xfrm>
            <a:off x="6314649" y="673275"/>
            <a:ext cx="1305351" cy="369332"/>
          </a:xfrm>
          <a:prstGeom prst="rect">
            <a:avLst/>
          </a:prstGeom>
          <a:solidFill>
            <a:schemeClr val="bg1"/>
          </a:solidFill>
          <a:ln w="25400">
            <a:noFill/>
          </a:ln>
        </p:spPr>
        <p:txBody>
          <a:bodyPr wrap="square" rtlCol="0">
            <a:spAutoFit/>
          </a:bodyPr>
          <a:lstStyle/>
          <a:p>
            <a:pPr algn="ctr"/>
            <a:r>
              <a:rPr lang="en-US" b="1" dirty="0" smtClean="0"/>
              <a:t>CMAQ</a:t>
            </a:r>
          </a:p>
        </p:txBody>
      </p:sp>
    </p:spTree>
    <p:extLst>
      <p:ext uri="{BB962C8B-B14F-4D97-AF65-F5344CB8AC3E}">
        <p14:creationId xmlns:p14="http://schemas.microsoft.com/office/powerpoint/2010/main" val="4626790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WRF Snow Albedo Variable</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54</a:t>
            </a:fld>
            <a:endParaRPr lang="en-US" dirty="0"/>
          </a:p>
        </p:txBody>
      </p:sp>
      <p:pic>
        <p:nvPicPr>
          <p:cNvPr id="5"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439840"/>
            <a:ext cx="4858670" cy="391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845023" y="1439840"/>
            <a:ext cx="4285329" cy="393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208406" y="1047690"/>
            <a:ext cx="1905000" cy="400110"/>
          </a:xfrm>
          <a:prstGeom prst="rect">
            <a:avLst/>
          </a:prstGeom>
          <a:noFill/>
          <a:ln w="25400">
            <a:noFill/>
          </a:ln>
        </p:spPr>
        <p:txBody>
          <a:bodyPr wrap="square" rtlCol="0">
            <a:spAutoFit/>
          </a:bodyPr>
          <a:lstStyle/>
          <a:p>
            <a:pPr algn="ctr"/>
            <a:r>
              <a:rPr lang="en-US" sz="2000" b="1" dirty="0" smtClean="0"/>
              <a:t>Original</a:t>
            </a:r>
          </a:p>
        </p:txBody>
      </p:sp>
      <p:sp>
        <p:nvSpPr>
          <p:cNvPr id="8" name="TextBox 7"/>
          <p:cNvSpPr txBox="1"/>
          <p:nvPr/>
        </p:nvSpPr>
        <p:spPr>
          <a:xfrm>
            <a:off x="6044023" y="1047690"/>
            <a:ext cx="1905000" cy="400110"/>
          </a:xfrm>
          <a:prstGeom prst="rect">
            <a:avLst/>
          </a:prstGeom>
          <a:noFill/>
          <a:ln w="25400">
            <a:noFill/>
          </a:ln>
        </p:spPr>
        <p:txBody>
          <a:bodyPr wrap="square" rtlCol="0">
            <a:spAutoFit/>
          </a:bodyPr>
          <a:lstStyle/>
          <a:p>
            <a:pPr algn="ctr"/>
            <a:r>
              <a:rPr lang="en-US" sz="2000" b="1" dirty="0" smtClean="0"/>
              <a:t>Modified</a:t>
            </a:r>
          </a:p>
        </p:txBody>
      </p:sp>
      <p:sp>
        <p:nvSpPr>
          <p:cNvPr id="9" name="Up Arrow 8"/>
          <p:cNvSpPr/>
          <p:nvPr/>
        </p:nvSpPr>
        <p:spPr>
          <a:xfrm rot="5400000">
            <a:off x="4419600" y="561945"/>
            <a:ext cx="304800" cy="1371600"/>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10" name="TextBox 9"/>
          <p:cNvSpPr txBox="1"/>
          <p:nvPr/>
        </p:nvSpPr>
        <p:spPr>
          <a:xfrm>
            <a:off x="600228" y="2184261"/>
            <a:ext cx="1251650" cy="369332"/>
          </a:xfrm>
          <a:prstGeom prst="rect">
            <a:avLst/>
          </a:prstGeom>
          <a:solidFill>
            <a:schemeClr val="bg1"/>
          </a:solidFill>
          <a:ln w="25400">
            <a:solidFill>
              <a:schemeClr val="tx1"/>
            </a:solidFill>
          </a:ln>
        </p:spPr>
        <p:txBody>
          <a:bodyPr wrap="square" rtlCol="0">
            <a:spAutoFit/>
          </a:bodyPr>
          <a:lstStyle/>
          <a:p>
            <a:r>
              <a:rPr lang="en-US" b="1" dirty="0" smtClean="0"/>
              <a:t>0.49 - 0.56</a:t>
            </a:r>
            <a:endParaRPr lang="en-US" b="1" dirty="0"/>
          </a:p>
        </p:txBody>
      </p:sp>
      <p:cxnSp>
        <p:nvCxnSpPr>
          <p:cNvPr id="11" name="Straight Arrow Connector 10"/>
          <p:cNvCxnSpPr>
            <a:stCxn id="10" idx="2"/>
          </p:cNvCxnSpPr>
          <p:nvPr/>
        </p:nvCxnSpPr>
        <p:spPr>
          <a:xfrm>
            <a:off x="1226053" y="2553593"/>
            <a:ext cx="494996" cy="93867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257801" y="2062906"/>
            <a:ext cx="656310" cy="369332"/>
          </a:xfrm>
          <a:prstGeom prst="rect">
            <a:avLst/>
          </a:prstGeom>
          <a:solidFill>
            <a:schemeClr val="bg1"/>
          </a:solidFill>
          <a:ln w="25400">
            <a:solidFill>
              <a:schemeClr val="tx1"/>
            </a:solidFill>
          </a:ln>
        </p:spPr>
        <p:txBody>
          <a:bodyPr wrap="square" rtlCol="0">
            <a:spAutoFit/>
          </a:bodyPr>
          <a:lstStyle/>
          <a:p>
            <a:r>
              <a:rPr lang="en-US" b="1" dirty="0" smtClean="0"/>
              <a:t>0.82</a:t>
            </a:r>
            <a:endParaRPr lang="en-US" b="1" dirty="0"/>
          </a:p>
        </p:txBody>
      </p:sp>
      <p:cxnSp>
        <p:nvCxnSpPr>
          <p:cNvPr id="13" name="Straight Arrow Connector 12"/>
          <p:cNvCxnSpPr>
            <a:stCxn id="12" idx="2"/>
          </p:cNvCxnSpPr>
          <p:nvPr/>
        </p:nvCxnSpPr>
        <p:spPr>
          <a:xfrm>
            <a:off x="5585956" y="2432238"/>
            <a:ext cx="986295" cy="105851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2248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NARR Composites 1-7 Feb 2013</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55</a:t>
            </a:fld>
            <a:endParaRPr lang="en-US" dirty="0"/>
          </a:p>
        </p:txBody>
      </p:sp>
      <p:sp>
        <p:nvSpPr>
          <p:cNvPr id="7" name="TextBox 6"/>
          <p:cNvSpPr txBox="1"/>
          <p:nvPr/>
        </p:nvSpPr>
        <p:spPr>
          <a:xfrm>
            <a:off x="934944" y="1676400"/>
            <a:ext cx="1905000" cy="400110"/>
          </a:xfrm>
          <a:prstGeom prst="rect">
            <a:avLst/>
          </a:prstGeom>
          <a:noFill/>
          <a:ln w="25400">
            <a:noFill/>
          </a:ln>
        </p:spPr>
        <p:txBody>
          <a:bodyPr wrap="square" rtlCol="0">
            <a:spAutoFit/>
          </a:bodyPr>
          <a:lstStyle/>
          <a:p>
            <a:pPr algn="ctr"/>
            <a:r>
              <a:rPr lang="en-US" sz="2000" b="1" dirty="0" smtClean="0"/>
              <a:t>500 hPa</a:t>
            </a:r>
          </a:p>
        </p:txBody>
      </p:sp>
      <p:sp>
        <p:nvSpPr>
          <p:cNvPr id="8" name="TextBox 7"/>
          <p:cNvSpPr txBox="1"/>
          <p:nvPr/>
        </p:nvSpPr>
        <p:spPr>
          <a:xfrm>
            <a:off x="5598056" y="1676400"/>
            <a:ext cx="1905000" cy="400110"/>
          </a:xfrm>
          <a:prstGeom prst="rect">
            <a:avLst/>
          </a:prstGeom>
          <a:noFill/>
          <a:ln w="25400">
            <a:noFill/>
          </a:ln>
        </p:spPr>
        <p:txBody>
          <a:bodyPr wrap="square" rtlCol="0">
            <a:spAutoFit/>
          </a:bodyPr>
          <a:lstStyle/>
          <a:p>
            <a:pPr algn="ctr"/>
            <a:r>
              <a:rPr lang="en-US" sz="2000" b="1" dirty="0" smtClean="0"/>
              <a:t>SLP</a:t>
            </a:r>
          </a:p>
        </p:txBody>
      </p:sp>
      <p:grpSp>
        <p:nvGrpSpPr>
          <p:cNvPr id="15" name="Group 14"/>
          <p:cNvGrpSpPr>
            <a:grpSpLocks noChangeAspect="1"/>
          </p:cNvGrpSpPr>
          <p:nvPr/>
        </p:nvGrpSpPr>
        <p:grpSpPr>
          <a:xfrm>
            <a:off x="4682693" y="2222731"/>
            <a:ext cx="4434588" cy="3055295"/>
            <a:chOff x="903602" y="4516583"/>
            <a:chExt cx="6284100" cy="4329552"/>
          </a:xfrm>
        </p:grpSpPr>
        <p:pic>
          <p:nvPicPr>
            <p:cNvPr id="32" name="Picture 2" descr="Composite Pl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245" t="15944" r="13138" b="14660"/>
            <a:stretch/>
          </p:blipFill>
          <p:spPr bwMode="auto">
            <a:xfrm>
              <a:off x="903602" y="4516583"/>
              <a:ext cx="5293769" cy="4329552"/>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p:nvGrpSpPr>
          <p:grpSpPr>
            <a:xfrm>
              <a:off x="6377280" y="4693796"/>
              <a:ext cx="810422" cy="4098268"/>
              <a:chOff x="6441605" y="4693796"/>
              <a:chExt cx="810422" cy="4098268"/>
            </a:xfrm>
          </p:grpSpPr>
          <p:sp>
            <p:nvSpPr>
              <p:cNvPr id="35" name="TextBox 34"/>
              <p:cNvSpPr txBox="1"/>
              <p:nvPr/>
            </p:nvSpPr>
            <p:spPr>
              <a:xfrm>
                <a:off x="6441605" y="7872350"/>
                <a:ext cx="790549" cy="408091"/>
              </a:xfrm>
              <a:prstGeom prst="rect">
                <a:avLst/>
              </a:prstGeom>
              <a:noFill/>
              <a:ln w="12700">
                <a:noFill/>
              </a:ln>
            </p:spPr>
            <p:txBody>
              <a:bodyPr wrap="square" rtlCol="0">
                <a:spAutoFit/>
              </a:bodyPr>
              <a:lstStyle/>
              <a:p>
                <a:r>
                  <a:rPr lang="en-US" sz="1400" b="1" dirty="0" smtClean="0"/>
                  <a:t>995</a:t>
                </a:r>
                <a:endParaRPr lang="en-US" sz="1400" b="1" dirty="0"/>
              </a:p>
            </p:txBody>
          </p:sp>
          <p:sp>
            <p:nvSpPr>
              <p:cNvPr id="36" name="TextBox 35"/>
              <p:cNvSpPr txBox="1"/>
              <p:nvPr/>
            </p:nvSpPr>
            <p:spPr>
              <a:xfrm>
                <a:off x="6441605" y="6812473"/>
                <a:ext cx="790549" cy="408091"/>
              </a:xfrm>
              <a:prstGeom prst="rect">
                <a:avLst/>
              </a:prstGeom>
              <a:noFill/>
              <a:ln w="12700">
                <a:noFill/>
              </a:ln>
            </p:spPr>
            <p:txBody>
              <a:bodyPr wrap="square" rtlCol="0">
                <a:spAutoFit/>
              </a:bodyPr>
              <a:lstStyle/>
              <a:p>
                <a:r>
                  <a:rPr lang="en-US" sz="1400" b="1" dirty="0" smtClean="0"/>
                  <a:t>1005</a:t>
                </a:r>
                <a:endParaRPr lang="en-US" sz="1400" b="1" dirty="0"/>
              </a:p>
            </p:txBody>
          </p:sp>
          <p:sp>
            <p:nvSpPr>
              <p:cNvPr id="37" name="TextBox 36"/>
              <p:cNvSpPr txBox="1"/>
              <p:nvPr/>
            </p:nvSpPr>
            <p:spPr>
              <a:xfrm>
                <a:off x="6461478" y="5743700"/>
                <a:ext cx="790549" cy="408091"/>
              </a:xfrm>
              <a:prstGeom prst="rect">
                <a:avLst/>
              </a:prstGeom>
              <a:noFill/>
              <a:ln w="12700">
                <a:noFill/>
              </a:ln>
            </p:spPr>
            <p:txBody>
              <a:bodyPr wrap="square" rtlCol="0">
                <a:spAutoFit/>
              </a:bodyPr>
              <a:lstStyle/>
              <a:p>
                <a:r>
                  <a:rPr lang="en-US" sz="1400" b="1" dirty="0" smtClean="0"/>
                  <a:t>1015</a:t>
                </a:r>
                <a:endParaRPr lang="en-US" sz="1400" b="1" dirty="0"/>
              </a:p>
            </p:txBody>
          </p:sp>
          <p:sp>
            <p:nvSpPr>
              <p:cNvPr id="38" name="TextBox 37"/>
              <p:cNvSpPr txBox="1"/>
              <p:nvPr/>
            </p:nvSpPr>
            <p:spPr>
              <a:xfrm>
                <a:off x="6441605" y="5210300"/>
                <a:ext cx="790549" cy="408091"/>
              </a:xfrm>
              <a:prstGeom prst="rect">
                <a:avLst/>
              </a:prstGeom>
              <a:noFill/>
              <a:ln w="12700">
                <a:noFill/>
              </a:ln>
            </p:spPr>
            <p:txBody>
              <a:bodyPr wrap="square" rtlCol="0">
                <a:spAutoFit/>
              </a:bodyPr>
              <a:lstStyle/>
              <a:p>
                <a:r>
                  <a:rPr lang="en-US" sz="1400" b="1" dirty="0" smtClean="0"/>
                  <a:t>1020</a:t>
                </a:r>
                <a:endParaRPr lang="en-US" sz="1400" b="1" dirty="0"/>
              </a:p>
            </p:txBody>
          </p:sp>
          <p:sp>
            <p:nvSpPr>
              <p:cNvPr id="39" name="TextBox 38"/>
              <p:cNvSpPr txBox="1"/>
              <p:nvPr/>
            </p:nvSpPr>
            <p:spPr>
              <a:xfrm>
                <a:off x="6441605" y="6277100"/>
                <a:ext cx="790549" cy="408091"/>
              </a:xfrm>
              <a:prstGeom prst="rect">
                <a:avLst/>
              </a:prstGeom>
              <a:noFill/>
              <a:ln w="12700">
                <a:noFill/>
              </a:ln>
            </p:spPr>
            <p:txBody>
              <a:bodyPr wrap="square" rtlCol="0">
                <a:spAutoFit/>
              </a:bodyPr>
              <a:lstStyle/>
              <a:p>
                <a:r>
                  <a:rPr lang="en-US" sz="1400" b="1" dirty="0" smtClean="0"/>
                  <a:t>1010</a:t>
                </a:r>
                <a:endParaRPr lang="en-US" sz="1400" b="1" dirty="0"/>
              </a:p>
            </p:txBody>
          </p:sp>
          <p:sp>
            <p:nvSpPr>
              <p:cNvPr id="40" name="TextBox 39"/>
              <p:cNvSpPr txBox="1"/>
              <p:nvPr/>
            </p:nvSpPr>
            <p:spPr>
              <a:xfrm>
                <a:off x="6461478" y="7332025"/>
                <a:ext cx="790549" cy="408091"/>
              </a:xfrm>
              <a:prstGeom prst="rect">
                <a:avLst/>
              </a:prstGeom>
              <a:noFill/>
              <a:ln w="12700">
                <a:noFill/>
              </a:ln>
            </p:spPr>
            <p:txBody>
              <a:bodyPr wrap="square" rtlCol="0">
                <a:spAutoFit/>
              </a:bodyPr>
              <a:lstStyle/>
              <a:p>
                <a:r>
                  <a:rPr lang="en-US" sz="1400" b="1" dirty="0" smtClean="0"/>
                  <a:t>1000</a:t>
                </a:r>
                <a:endParaRPr lang="en-US" sz="1400" b="1" dirty="0"/>
              </a:p>
            </p:txBody>
          </p:sp>
          <p:sp>
            <p:nvSpPr>
              <p:cNvPr id="41" name="TextBox 40"/>
              <p:cNvSpPr txBox="1"/>
              <p:nvPr/>
            </p:nvSpPr>
            <p:spPr>
              <a:xfrm>
                <a:off x="6441605" y="8383973"/>
                <a:ext cx="790549" cy="408091"/>
              </a:xfrm>
              <a:prstGeom prst="rect">
                <a:avLst/>
              </a:prstGeom>
              <a:noFill/>
              <a:ln w="12700">
                <a:noFill/>
              </a:ln>
            </p:spPr>
            <p:txBody>
              <a:bodyPr wrap="square" rtlCol="0">
                <a:spAutoFit/>
              </a:bodyPr>
              <a:lstStyle/>
              <a:p>
                <a:r>
                  <a:rPr lang="en-US" sz="1400" b="1" dirty="0" smtClean="0"/>
                  <a:t>990</a:t>
                </a:r>
                <a:endParaRPr lang="en-US" sz="1400" b="1" dirty="0"/>
              </a:p>
            </p:txBody>
          </p:sp>
          <p:sp>
            <p:nvSpPr>
              <p:cNvPr id="42" name="TextBox 41"/>
              <p:cNvSpPr txBox="1"/>
              <p:nvPr/>
            </p:nvSpPr>
            <p:spPr>
              <a:xfrm>
                <a:off x="6441605" y="4693796"/>
                <a:ext cx="790549" cy="408091"/>
              </a:xfrm>
              <a:prstGeom prst="rect">
                <a:avLst/>
              </a:prstGeom>
              <a:noFill/>
              <a:ln w="12700">
                <a:noFill/>
              </a:ln>
            </p:spPr>
            <p:txBody>
              <a:bodyPr wrap="square" rtlCol="0">
                <a:spAutoFit/>
              </a:bodyPr>
              <a:lstStyle/>
              <a:p>
                <a:r>
                  <a:rPr lang="en-US" sz="1400" b="1" dirty="0" smtClean="0"/>
                  <a:t>1025</a:t>
                </a:r>
                <a:endParaRPr lang="en-US" sz="1400" b="1" dirty="0"/>
              </a:p>
            </p:txBody>
          </p:sp>
        </p:grpSp>
        <p:pic>
          <p:nvPicPr>
            <p:cNvPr id="34" name="Picture 2" descr="Composite Plo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752" t="8806" r="5157" b="9362"/>
            <a:stretch/>
          </p:blipFill>
          <p:spPr bwMode="auto">
            <a:xfrm>
              <a:off x="6227617" y="4516583"/>
              <a:ext cx="211485" cy="4329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a:grpSpLocks noChangeAspect="1"/>
          </p:cNvGrpSpPr>
          <p:nvPr/>
        </p:nvGrpSpPr>
        <p:grpSpPr>
          <a:xfrm>
            <a:off x="69804" y="2213008"/>
            <a:ext cx="4590022" cy="3065018"/>
            <a:chOff x="786662" y="127952"/>
            <a:chExt cx="6371615" cy="4254690"/>
          </a:xfrm>
        </p:grpSpPr>
        <p:pic>
          <p:nvPicPr>
            <p:cNvPr id="20" name="Picture 19" descr="Composite Pl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10" t="15017" r="13345" b="16962"/>
            <a:stretch/>
          </p:blipFill>
          <p:spPr bwMode="auto">
            <a:xfrm>
              <a:off x="786662" y="138880"/>
              <a:ext cx="5320145" cy="424376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6242578" y="254323"/>
              <a:ext cx="915699" cy="4113005"/>
              <a:chOff x="6424549" y="254323"/>
              <a:chExt cx="915699" cy="4113005"/>
            </a:xfrm>
          </p:grpSpPr>
          <p:sp>
            <p:nvSpPr>
              <p:cNvPr id="23" name="TextBox 22"/>
              <p:cNvSpPr txBox="1"/>
              <p:nvPr/>
            </p:nvSpPr>
            <p:spPr>
              <a:xfrm>
                <a:off x="6424549" y="3481450"/>
                <a:ext cx="915699" cy="421312"/>
              </a:xfrm>
              <a:prstGeom prst="rect">
                <a:avLst/>
              </a:prstGeom>
              <a:noFill/>
              <a:ln w="12700">
                <a:noFill/>
              </a:ln>
            </p:spPr>
            <p:txBody>
              <a:bodyPr wrap="square" rtlCol="0">
                <a:spAutoFit/>
              </a:bodyPr>
              <a:lstStyle/>
              <a:p>
                <a:r>
                  <a:rPr lang="en-US" sz="1400" b="1" dirty="0" smtClean="0"/>
                  <a:t>5100</a:t>
                </a:r>
                <a:endParaRPr lang="en-US" sz="1400" b="1" dirty="0"/>
              </a:p>
            </p:txBody>
          </p:sp>
          <p:sp>
            <p:nvSpPr>
              <p:cNvPr id="24" name="TextBox 23"/>
              <p:cNvSpPr txBox="1"/>
              <p:nvPr/>
            </p:nvSpPr>
            <p:spPr>
              <a:xfrm>
                <a:off x="6424550" y="2552197"/>
                <a:ext cx="915698" cy="421312"/>
              </a:xfrm>
              <a:prstGeom prst="rect">
                <a:avLst/>
              </a:prstGeom>
              <a:noFill/>
              <a:ln w="12700">
                <a:noFill/>
              </a:ln>
            </p:spPr>
            <p:txBody>
              <a:bodyPr wrap="square" rtlCol="0">
                <a:spAutoFit/>
              </a:bodyPr>
              <a:lstStyle/>
              <a:p>
                <a:r>
                  <a:rPr lang="en-US" sz="1400" b="1" dirty="0" smtClean="0"/>
                  <a:t>5300</a:t>
                </a:r>
                <a:endParaRPr lang="en-US" sz="1400" b="1" dirty="0"/>
              </a:p>
            </p:txBody>
          </p:sp>
          <p:sp>
            <p:nvSpPr>
              <p:cNvPr id="25" name="TextBox 24"/>
              <p:cNvSpPr txBox="1"/>
              <p:nvPr/>
            </p:nvSpPr>
            <p:spPr>
              <a:xfrm>
                <a:off x="6424550" y="1633753"/>
                <a:ext cx="915698" cy="421312"/>
              </a:xfrm>
              <a:prstGeom prst="rect">
                <a:avLst/>
              </a:prstGeom>
              <a:noFill/>
              <a:ln w="12700">
                <a:noFill/>
              </a:ln>
            </p:spPr>
            <p:txBody>
              <a:bodyPr wrap="square" rtlCol="0">
                <a:spAutoFit/>
              </a:bodyPr>
              <a:lstStyle/>
              <a:p>
                <a:r>
                  <a:rPr lang="en-US" sz="1400" b="1" dirty="0" smtClean="0"/>
                  <a:t>5500</a:t>
                </a:r>
                <a:endParaRPr lang="en-US" sz="1400" b="1" dirty="0"/>
              </a:p>
            </p:txBody>
          </p:sp>
          <p:sp>
            <p:nvSpPr>
              <p:cNvPr id="26" name="TextBox 25"/>
              <p:cNvSpPr txBox="1"/>
              <p:nvPr/>
            </p:nvSpPr>
            <p:spPr>
              <a:xfrm>
                <a:off x="6424550" y="1174635"/>
                <a:ext cx="915698" cy="421312"/>
              </a:xfrm>
              <a:prstGeom prst="rect">
                <a:avLst/>
              </a:prstGeom>
              <a:noFill/>
              <a:ln w="12700">
                <a:noFill/>
              </a:ln>
            </p:spPr>
            <p:txBody>
              <a:bodyPr wrap="square" rtlCol="0">
                <a:spAutoFit/>
              </a:bodyPr>
              <a:lstStyle/>
              <a:p>
                <a:r>
                  <a:rPr lang="en-US" sz="1400" b="1" dirty="0" smtClean="0"/>
                  <a:t>5600</a:t>
                </a:r>
                <a:endParaRPr lang="en-US" sz="1400" b="1" dirty="0"/>
              </a:p>
            </p:txBody>
          </p:sp>
          <p:sp>
            <p:nvSpPr>
              <p:cNvPr id="27" name="TextBox 26"/>
              <p:cNvSpPr txBox="1"/>
              <p:nvPr/>
            </p:nvSpPr>
            <p:spPr>
              <a:xfrm>
                <a:off x="6424550" y="2094999"/>
                <a:ext cx="915698" cy="421312"/>
              </a:xfrm>
              <a:prstGeom prst="rect">
                <a:avLst/>
              </a:prstGeom>
              <a:noFill/>
              <a:ln w="12700">
                <a:noFill/>
              </a:ln>
            </p:spPr>
            <p:txBody>
              <a:bodyPr wrap="square" rtlCol="0">
                <a:spAutoFit/>
              </a:bodyPr>
              <a:lstStyle/>
              <a:p>
                <a:r>
                  <a:rPr lang="en-US" sz="1400" b="1" dirty="0" smtClean="0"/>
                  <a:t>5400</a:t>
                </a:r>
                <a:endParaRPr lang="en-US" sz="1400" b="1" dirty="0"/>
              </a:p>
            </p:txBody>
          </p:sp>
          <p:sp>
            <p:nvSpPr>
              <p:cNvPr id="28" name="TextBox 27"/>
              <p:cNvSpPr txBox="1"/>
              <p:nvPr/>
            </p:nvSpPr>
            <p:spPr>
              <a:xfrm>
                <a:off x="6424550" y="3024249"/>
                <a:ext cx="915698" cy="421312"/>
              </a:xfrm>
              <a:prstGeom prst="rect">
                <a:avLst/>
              </a:prstGeom>
              <a:noFill/>
              <a:ln w="12700">
                <a:noFill/>
              </a:ln>
            </p:spPr>
            <p:txBody>
              <a:bodyPr wrap="square" rtlCol="0">
                <a:spAutoFit/>
              </a:bodyPr>
              <a:lstStyle/>
              <a:p>
                <a:r>
                  <a:rPr lang="en-US" sz="1400" b="1" dirty="0" smtClean="0"/>
                  <a:t>5200</a:t>
                </a:r>
                <a:endParaRPr lang="en-US" sz="1400" b="1" dirty="0"/>
              </a:p>
            </p:txBody>
          </p:sp>
          <p:sp>
            <p:nvSpPr>
              <p:cNvPr id="29" name="TextBox 28"/>
              <p:cNvSpPr txBox="1"/>
              <p:nvPr/>
            </p:nvSpPr>
            <p:spPr>
              <a:xfrm>
                <a:off x="6424550" y="3946016"/>
                <a:ext cx="915698" cy="421312"/>
              </a:xfrm>
              <a:prstGeom prst="rect">
                <a:avLst/>
              </a:prstGeom>
              <a:noFill/>
              <a:ln w="12700">
                <a:noFill/>
              </a:ln>
            </p:spPr>
            <p:txBody>
              <a:bodyPr wrap="square" rtlCol="0">
                <a:spAutoFit/>
              </a:bodyPr>
              <a:lstStyle/>
              <a:p>
                <a:r>
                  <a:rPr lang="en-US" sz="1400" b="1" dirty="0" smtClean="0"/>
                  <a:t>5000</a:t>
                </a:r>
                <a:endParaRPr lang="en-US" sz="1400" b="1" dirty="0"/>
              </a:p>
            </p:txBody>
          </p:sp>
          <p:sp>
            <p:nvSpPr>
              <p:cNvPr id="30" name="TextBox 29"/>
              <p:cNvSpPr txBox="1"/>
              <p:nvPr/>
            </p:nvSpPr>
            <p:spPr>
              <a:xfrm>
                <a:off x="6424550" y="714234"/>
                <a:ext cx="915698" cy="421312"/>
              </a:xfrm>
              <a:prstGeom prst="rect">
                <a:avLst/>
              </a:prstGeom>
              <a:noFill/>
              <a:ln w="12700">
                <a:noFill/>
              </a:ln>
            </p:spPr>
            <p:txBody>
              <a:bodyPr wrap="square" rtlCol="0">
                <a:spAutoFit/>
              </a:bodyPr>
              <a:lstStyle/>
              <a:p>
                <a:r>
                  <a:rPr lang="en-US" sz="1400" b="1" dirty="0" smtClean="0"/>
                  <a:t>5700</a:t>
                </a:r>
                <a:endParaRPr lang="en-US" sz="1400" b="1" dirty="0"/>
              </a:p>
            </p:txBody>
          </p:sp>
          <p:sp>
            <p:nvSpPr>
              <p:cNvPr id="31" name="TextBox 30"/>
              <p:cNvSpPr txBox="1"/>
              <p:nvPr/>
            </p:nvSpPr>
            <p:spPr>
              <a:xfrm>
                <a:off x="6424550" y="254323"/>
                <a:ext cx="915698" cy="421312"/>
              </a:xfrm>
              <a:prstGeom prst="rect">
                <a:avLst/>
              </a:prstGeom>
              <a:noFill/>
              <a:ln w="12700">
                <a:noFill/>
              </a:ln>
            </p:spPr>
            <p:txBody>
              <a:bodyPr wrap="square" rtlCol="0">
                <a:spAutoFit/>
              </a:bodyPr>
              <a:lstStyle/>
              <a:p>
                <a:r>
                  <a:rPr lang="en-US" sz="1400" b="1" dirty="0" smtClean="0"/>
                  <a:t>5800</a:t>
                </a:r>
                <a:endParaRPr lang="en-US" sz="1400" b="1" dirty="0"/>
              </a:p>
            </p:txBody>
          </p:sp>
        </p:grpSp>
        <p:pic>
          <p:nvPicPr>
            <p:cNvPr id="22" name="Picture 21" descr="Composite Pl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1942" t="9183" r="5275" b="8725"/>
            <a:stretch/>
          </p:blipFill>
          <p:spPr bwMode="auto">
            <a:xfrm>
              <a:off x="6131625" y="127952"/>
              <a:ext cx="186519" cy="42546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5478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Roosevelt 1800 UTC Profiles</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56</a:t>
            </a:fld>
            <a:endParaRPr lang="en-US" dirty="0"/>
          </a:p>
        </p:txBody>
      </p:sp>
      <p:grpSp>
        <p:nvGrpSpPr>
          <p:cNvPr id="57" name="Group 56"/>
          <p:cNvGrpSpPr/>
          <p:nvPr/>
        </p:nvGrpSpPr>
        <p:grpSpPr>
          <a:xfrm>
            <a:off x="681318" y="685139"/>
            <a:ext cx="7781365" cy="5867400"/>
            <a:chOff x="0" y="1143000"/>
            <a:chExt cx="7781365" cy="5867400"/>
          </a:xfrm>
        </p:grpSpPr>
        <p:grpSp>
          <p:nvGrpSpPr>
            <p:cNvPr id="58" name="Group 57"/>
            <p:cNvGrpSpPr/>
            <p:nvPr/>
          </p:nvGrpSpPr>
          <p:grpSpPr>
            <a:xfrm>
              <a:off x="1" y="1143000"/>
              <a:ext cx="7781364" cy="2897094"/>
              <a:chOff x="1" y="1143000"/>
              <a:chExt cx="7781364" cy="2897094"/>
            </a:xfrm>
          </p:grpSpPr>
          <p:pic>
            <p:nvPicPr>
              <p:cNvPr id="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143000"/>
                <a:ext cx="7781364" cy="2897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7" name="Group 66"/>
              <p:cNvGrpSpPr/>
              <p:nvPr/>
            </p:nvGrpSpPr>
            <p:grpSpPr>
              <a:xfrm>
                <a:off x="1265848" y="2007071"/>
                <a:ext cx="436304" cy="177422"/>
                <a:chOff x="685800" y="2422477"/>
                <a:chExt cx="436304" cy="177422"/>
              </a:xfrm>
            </p:grpSpPr>
            <p:pic>
              <p:nvPicPr>
                <p:cNvPr id="6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85800" y="2422477"/>
                  <a:ext cx="137413" cy="17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20363" y="2422477"/>
                  <a:ext cx="301741" cy="177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5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106197"/>
              <a:ext cx="7772400" cy="2904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 name="TextBox 59"/>
            <p:cNvSpPr txBox="1"/>
            <p:nvPr/>
          </p:nvSpPr>
          <p:spPr>
            <a:xfrm>
              <a:off x="1998828" y="6244762"/>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(d)</a:t>
              </a:r>
              <a:endParaRPr lang="en-US" sz="1400" b="1" dirty="0"/>
            </a:p>
          </p:txBody>
        </p:sp>
        <p:sp>
          <p:nvSpPr>
            <p:cNvPr id="61" name="TextBox 60"/>
            <p:cNvSpPr txBox="1"/>
            <p:nvPr/>
          </p:nvSpPr>
          <p:spPr>
            <a:xfrm>
              <a:off x="4572000" y="3255052"/>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(b)</a:t>
              </a:r>
              <a:endParaRPr lang="en-US" sz="1400" b="1" dirty="0"/>
            </a:p>
          </p:txBody>
        </p:sp>
        <p:sp>
          <p:nvSpPr>
            <p:cNvPr id="62" name="TextBox 61"/>
            <p:cNvSpPr txBox="1"/>
            <p:nvPr/>
          </p:nvSpPr>
          <p:spPr>
            <a:xfrm>
              <a:off x="4556644" y="6244762"/>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(e)</a:t>
              </a:r>
              <a:endParaRPr lang="en-US" sz="1400" b="1" dirty="0"/>
            </a:p>
          </p:txBody>
        </p:sp>
        <p:sp>
          <p:nvSpPr>
            <p:cNvPr id="63" name="TextBox 62"/>
            <p:cNvSpPr txBox="1"/>
            <p:nvPr/>
          </p:nvSpPr>
          <p:spPr>
            <a:xfrm>
              <a:off x="7162800" y="3267773"/>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(c)</a:t>
              </a:r>
              <a:endParaRPr lang="en-US" sz="1400" b="1" dirty="0"/>
            </a:p>
          </p:txBody>
        </p:sp>
        <p:sp>
          <p:nvSpPr>
            <p:cNvPr id="64" name="TextBox 63"/>
            <p:cNvSpPr txBox="1"/>
            <p:nvPr/>
          </p:nvSpPr>
          <p:spPr>
            <a:xfrm>
              <a:off x="7147444" y="6244762"/>
              <a:ext cx="419100" cy="307777"/>
            </a:xfrm>
            <a:prstGeom prst="rect">
              <a:avLst/>
            </a:prstGeom>
            <a:solidFill>
              <a:schemeClr val="bg1"/>
            </a:solidFill>
            <a:ln w="12700">
              <a:solidFill>
                <a:schemeClr val="tx1"/>
              </a:solidFill>
            </a:ln>
          </p:spPr>
          <p:txBody>
            <a:bodyPr wrap="square" rtlCol="0">
              <a:spAutoFit/>
            </a:bodyPr>
            <a:lstStyle/>
            <a:p>
              <a:pPr algn="ctr"/>
              <a:r>
                <a:rPr lang="en-US" sz="1400" b="1" dirty="0" smtClean="0"/>
                <a:t>(f)</a:t>
              </a:r>
              <a:endParaRPr lang="en-US" sz="1400" b="1" dirty="0"/>
            </a:p>
          </p:txBody>
        </p:sp>
        <p:sp>
          <p:nvSpPr>
            <p:cNvPr id="65" name="TextBox 64"/>
            <p:cNvSpPr txBox="1"/>
            <p:nvPr/>
          </p:nvSpPr>
          <p:spPr>
            <a:xfrm>
              <a:off x="2014184" y="3254065"/>
              <a:ext cx="403744" cy="317725"/>
            </a:xfrm>
            <a:prstGeom prst="rect">
              <a:avLst/>
            </a:prstGeom>
            <a:solidFill>
              <a:schemeClr val="bg1"/>
            </a:solidFill>
            <a:ln w="12700">
              <a:solidFill>
                <a:schemeClr val="tx1"/>
              </a:solidFill>
            </a:ln>
          </p:spPr>
          <p:txBody>
            <a:bodyPr wrap="square" rtlCol="0">
              <a:spAutoFit/>
            </a:bodyPr>
            <a:lstStyle/>
            <a:p>
              <a:pPr algn="ctr"/>
              <a:r>
                <a:rPr lang="en-US" sz="1400" b="1" dirty="0" smtClean="0"/>
                <a:t>(a)</a:t>
              </a:r>
              <a:endParaRPr lang="en-US" sz="1400" b="1" dirty="0"/>
            </a:p>
          </p:txBody>
        </p:sp>
      </p:grpSp>
    </p:spTree>
    <p:extLst>
      <p:ext uri="{BB962C8B-B14F-4D97-AF65-F5344CB8AC3E}">
        <p14:creationId xmlns:p14="http://schemas.microsoft.com/office/powerpoint/2010/main" val="3272593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Mean 1-6 Feb 2-m Temperature</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57</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8105" y="492986"/>
            <a:ext cx="6607791" cy="6365013"/>
          </a:xfrm>
          <a:prstGeom prst="rect">
            <a:avLst/>
          </a:prstGeom>
        </p:spPr>
      </p:pic>
    </p:spTree>
    <p:extLst>
      <p:ext uri="{BB962C8B-B14F-4D97-AF65-F5344CB8AC3E}">
        <p14:creationId xmlns:p14="http://schemas.microsoft.com/office/powerpoint/2010/main" val="1843325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Ouray Profiles 3 Feb 0900 - 1800 UTC</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58</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5991" y="569384"/>
            <a:ext cx="5372019" cy="6288616"/>
          </a:xfrm>
          <a:prstGeom prst="rect">
            <a:avLst/>
          </a:prstGeom>
        </p:spPr>
      </p:pic>
    </p:spTree>
    <p:extLst>
      <p:ext uri="{BB962C8B-B14F-4D97-AF65-F5344CB8AC3E}">
        <p14:creationId xmlns:p14="http://schemas.microsoft.com/office/powerpoint/2010/main" val="3799513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Mean Zonal Wind Difference (NW-FULL)</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59</a:t>
            </a:fld>
            <a:endParaRPr lang="en-US" dirty="0"/>
          </a:p>
        </p:txBody>
      </p:sp>
      <p:grpSp>
        <p:nvGrpSpPr>
          <p:cNvPr id="5" name="Group 4"/>
          <p:cNvGrpSpPr/>
          <p:nvPr/>
        </p:nvGrpSpPr>
        <p:grpSpPr>
          <a:xfrm>
            <a:off x="930024" y="685800"/>
            <a:ext cx="7280730" cy="6000262"/>
            <a:chOff x="245835" y="2047164"/>
            <a:chExt cx="7280730" cy="6000262"/>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835" y="2047164"/>
              <a:ext cx="7280730" cy="5649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7620000"/>
              <a:ext cx="5867400" cy="42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5932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990600" y="0"/>
            <a:ext cx="7543800" cy="569383"/>
          </a:xfrm>
          <a:prstGeom prst="rect">
            <a:avLst/>
          </a:prstGeom>
          <a:noFill/>
        </p:spPr>
        <p:txBody>
          <a:bodyPr wrap="square" lIns="76197" tIns="38098" rIns="76197" bIns="38098" rtlCol="0">
            <a:spAutoFit/>
          </a:bodyPr>
          <a:lstStyle/>
          <a:p>
            <a:pPr algn="ctr"/>
            <a:r>
              <a:rPr lang="en-US" sz="3200" b="1" dirty="0" smtClean="0"/>
              <a:t>Background - Cold-Air Pools (CAPs)</a:t>
            </a:r>
            <a:endParaRPr lang="en-US" sz="3200" b="1" dirty="0"/>
          </a:p>
        </p:txBody>
      </p:sp>
      <p:sp>
        <p:nvSpPr>
          <p:cNvPr id="11"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a:t>
            </a:fld>
            <a:endParaRPr lang="en-US" dirty="0"/>
          </a:p>
        </p:txBody>
      </p:sp>
      <p:sp>
        <p:nvSpPr>
          <p:cNvPr id="4" name="TextBox 3"/>
          <p:cNvSpPr txBox="1"/>
          <p:nvPr/>
        </p:nvSpPr>
        <p:spPr>
          <a:xfrm>
            <a:off x="0" y="491226"/>
            <a:ext cx="9144000" cy="5001365"/>
          </a:xfrm>
          <a:prstGeom prst="rect">
            <a:avLst/>
          </a:prstGeom>
          <a:noFill/>
        </p:spPr>
        <p:txBody>
          <a:bodyPr wrap="square" lIns="76197" tIns="38098" rIns="76197" bIns="38098" rtlCol="0">
            <a:spAutoFit/>
          </a:bodyPr>
          <a:lstStyle/>
          <a:p>
            <a:pPr marL="285739" indent="-285739">
              <a:buFontTx/>
              <a:buChar char="-"/>
            </a:pPr>
            <a:endParaRPr lang="en-US" sz="2000" b="1" dirty="0" smtClean="0"/>
          </a:p>
          <a:p>
            <a:pPr marL="285739" indent="-285739">
              <a:buFontTx/>
              <a:buChar char="-"/>
            </a:pPr>
            <a:r>
              <a:rPr lang="en-US" sz="2400" b="1" dirty="0" smtClean="0"/>
              <a:t>Stagnant, stable layer of air confined in a topographical depression with warmer air typically aloft (Lareau et al. 2013)</a:t>
            </a:r>
          </a:p>
          <a:p>
            <a:pPr marL="285739" lvl="1" indent="-285739">
              <a:buFontTx/>
              <a:buChar char="-"/>
            </a:pPr>
            <a:r>
              <a:rPr lang="en-US" sz="2400" b="1" dirty="0"/>
              <a:t>Diurnal or persistent</a:t>
            </a:r>
          </a:p>
          <a:p>
            <a:pPr marL="742939" lvl="1" indent="-285739">
              <a:buFontTx/>
              <a:buChar char="-"/>
            </a:pPr>
            <a:r>
              <a:rPr lang="en-US" sz="2400" b="1" dirty="0" smtClean="0"/>
              <a:t>Solar heating insufficient to destroy low level volume of cold air</a:t>
            </a:r>
          </a:p>
          <a:p>
            <a:pPr marL="285739" indent="-285739">
              <a:buFontTx/>
              <a:buChar char="-"/>
            </a:pPr>
            <a:r>
              <a:rPr lang="en-US" sz="2400" b="1" dirty="0" smtClean="0"/>
              <a:t>Onset coincident with mid-level warming, removed by mid-level cooling (Reeves and Stensrud 2009)</a:t>
            </a:r>
          </a:p>
          <a:p>
            <a:pPr marL="285739" indent="-285739">
              <a:buFontTx/>
              <a:buChar char="-"/>
            </a:pPr>
            <a:r>
              <a:rPr lang="en-US" sz="2400" b="1" dirty="0" smtClean="0"/>
              <a:t>Many studies link persistent </a:t>
            </a:r>
            <a:r>
              <a:rPr lang="en-US" sz="2400" b="1" smtClean="0"/>
              <a:t>CAPs to </a:t>
            </a:r>
            <a:r>
              <a:rPr lang="en-US" sz="2400" b="1" dirty="0" smtClean="0"/>
              <a:t>poor air quality</a:t>
            </a:r>
          </a:p>
          <a:p>
            <a:pPr marL="742939" lvl="1" indent="-285739">
              <a:buFontTx/>
              <a:buChar char="-"/>
            </a:pPr>
            <a:r>
              <a:rPr lang="en-US" sz="2400" b="1" dirty="0" smtClean="0"/>
              <a:t>Malek et al. 2006, Silcox et al. 2012, Whiteman et al. 2014</a:t>
            </a:r>
          </a:p>
          <a:p>
            <a:pPr marL="742939" lvl="1" indent="-285739">
              <a:buFontTx/>
              <a:buChar char="-"/>
            </a:pPr>
            <a:r>
              <a:rPr lang="en-US" sz="2400" b="1" dirty="0"/>
              <a:t>Whiteman et al. 2001, </a:t>
            </a:r>
            <a:r>
              <a:rPr lang="en-US" sz="2400" b="1" dirty="0" smtClean="0"/>
              <a:t>Lareau et al. 2013, Lareau and Horel 2014</a:t>
            </a:r>
          </a:p>
          <a:p>
            <a:pPr marL="285739" indent="-285739">
              <a:buFontTx/>
              <a:buChar char="-"/>
            </a:pPr>
            <a:endParaRPr lang="en-US" sz="2400" b="1" dirty="0" smtClean="0"/>
          </a:p>
          <a:p>
            <a:pPr marL="742939" lvl="1" indent="-285739">
              <a:buFontTx/>
              <a:buChar char="-"/>
            </a:pPr>
            <a:endParaRPr lang="en-US" sz="2000" b="1" dirty="0" smtClean="0"/>
          </a:p>
          <a:p>
            <a:pPr marL="285739" indent="-285739">
              <a:buFontTx/>
              <a:buChar char="-"/>
            </a:pPr>
            <a:endParaRPr lang="en-US" sz="2000" b="1" dirty="0"/>
          </a:p>
          <a:p>
            <a:pPr marL="742920" lvl="1" indent="-285739">
              <a:buFontTx/>
              <a:buChar char="-"/>
            </a:pPr>
            <a:endParaRPr lang="en-US" sz="2000" b="1" dirty="0"/>
          </a:p>
        </p:txBody>
      </p:sp>
      <p:pic>
        <p:nvPicPr>
          <p:cNvPr id="5" name="Picture 3" descr="C:\Users\u0818471\Desktop\More Figures\4Feb.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4179516"/>
            <a:ext cx="4762500" cy="267848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495800" y="4633984"/>
            <a:ext cx="4482152" cy="2452616"/>
            <a:chOff x="4800600" y="3962400"/>
            <a:chExt cx="4343400" cy="2209800"/>
          </a:xfrm>
        </p:grpSpPr>
        <p:sp>
          <p:nvSpPr>
            <p:cNvPr id="9" name="Freeform 8"/>
            <p:cNvSpPr/>
            <p:nvPr/>
          </p:nvSpPr>
          <p:spPr>
            <a:xfrm>
              <a:off x="6123295" y="5067300"/>
              <a:ext cx="1801505" cy="528282"/>
            </a:xfrm>
            <a:custGeom>
              <a:avLst/>
              <a:gdLst>
                <a:gd name="connsiteX0" fmla="*/ 0 w 1801505"/>
                <a:gd name="connsiteY0" fmla="*/ 13648 h 723331"/>
                <a:gd name="connsiteX1" fmla="*/ 1801505 w 1801505"/>
                <a:gd name="connsiteY1" fmla="*/ 0 h 723331"/>
                <a:gd name="connsiteX2" fmla="*/ 1569493 w 1801505"/>
                <a:gd name="connsiteY2" fmla="*/ 464024 h 723331"/>
                <a:gd name="connsiteX3" fmla="*/ 1296538 w 1801505"/>
                <a:gd name="connsiteY3" fmla="*/ 614149 h 723331"/>
                <a:gd name="connsiteX4" fmla="*/ 1023582 w 1801505"/>
                <a:gd name="connsiteY4" fmla="*/ 723331 h 723331"/>
                <a:gd name="connsiteX5" fmla="*/ 409433 w 1801505"/>
                <a:gd name="connsiteY5" fmla="*/ 627797 h 723331"/>
                <a:gd name="connsiteX6" fmla="*/ 163773 w 1801505"/>
                <a:gd name="connsiteY6" fmla="*/ 423080 h 723331"/>
                <a:gd name="connsiteX7" fmla="*/ 0 w 1801505"/>
                <a:gd name="connsiteY7" fmla="*/ 13648 h 723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1505" h="723331">
                  <a:moveTo>
                    <a:pt x="0" y="13648"/>
                  </a:moveTo>
                  <a:lnTo>
                    <a:pt x="1801505" y="0"/>
                  </a:lnTo>
                  <a:lnTo>
                    <a:pt x="1569493" y="464024"/>
                  </a:lnTo>
                  <a:lnTo>
                    <a:pt x="1296538" y="614149"/>
                  </a:lnTo>
                  <a:lnTo>
                    <a:pt x="1023582" y="723331"/>
                  </a:lnTo>
                  <a:lnTo>
                    <a:pt x="409433" y="627797"/>
                  </a:lnTo>
                  <a:lnTo>
                    <a:pt x="163773" y="423080"/>
                  </a:lnTo>
                  <a:lnTo>
                    <a:pt x="0" y="13648"/>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800600" y="3962400"/>
              <a:ext cx="4343400" cy="2209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5777552" y="4252984"/>
              <a:ext cx="2438399" cy="994580"/>
            </a:xfrm>
            <a:custGeom>
              <a:avLst/>
              <a:gdLst>
                <a:gd name="connsiteX0" fmla="*/ 0 w 2129051"/>
                <a:gd name="connsiteY0" fmla="*/ 0 h 436728"/>
                <a:gd name="connsiteX1" fmla="*/ 177421 w 2129051"/>
                <a:gd name="connsiteY1" fmla="*/ 436728 h 436728"/>
                <a:gd name="connsiteX2" fmla="*/ 2019869 w 2129051"/>
                <a:gd name="connsiteY2" fmla="*/ 423081 h 436728"/>
                <a:gd name="connsiteX3" fmla="*/ 2129051 w 2129051"/>
                <a:gd name="connsiteY3" fmla="*/ 54591 h 436728"/>
                <a:gd name="connsiteX4" fmla="*/ 27295 w 2129051"/>
                <a:gd name="connsiteY4" fmla="*/ 68239 h 436728"/>
                <a:gd name="connsiteX0" fmla="*/ 0 w 2964976"/>
                <a:gd name="connsiteY0" fmla="*/ 0 h 947382"/>
                <a:gd name="connsiteX1" fmla="*/ 177421 w 2964976"/>
                <a:gd name="connsiteY1" fmla="*/ 436728 h 947382"/>
                <a:gd name="connsiteX2" fmla="*/ 2964976 w 2964976"/>
                <a:gd name="connsiteY2" fmla="*/ 947382 h 947382"/>
                <a:gd name="connsiteX3" fmla="*/ 2129051 w 2964976"/>
                <a:gd name="connsiteY3" fmla="*/ 54591 h 947382"/>
                <a:gd name="connsiteX4" fmla="*/ 27295 w 2964976"/>
                <a:gd name="connsiteY4" fmla="*/ 68239 h 947382"/>
                <a:gd name="connsiteX0" fmla="*/ 0 w 2129051"/>
                <a:gd name="connsiteY0" fmla="*/ 0 h 436728"/>
                <a:gd name="connsiteX1" fmla="*/ 177421 w 2129051"/>
                <a:gd name="connsiteY1" fmla="*/ 436728 h 436728"/>
                <a:gd name="connsiteX2" fmla="*/ 1974375 w 2129051"/>
                <a:gd name="connsiteY2" fmla="*/ 413982 h 436728"/>
                <a:gd name="connsiteX3" fmla="*/ 2129051 w 2129051"/>
                <a:gd name="connsiteY3" fmla="*/ 54591 h 436728"/>
                <a:gd name="connsiteX4" fmla="*/ 27295 w 2129051"/>
                <a:gd name="connsiteY4" fmla="*/ 68239 h 436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9051" h="436728">
                  <a:moveTo>
                    <a:pt x="0" y="0"/>
                  </a:moveTo>
                  <a:lnTo>
                    <a:pt x="177421" y="436728"/>
                  </a:lnTo>
                  <a:lnTo>
                    <a:pt x="1974375" y="413982"/>
                  </a:lnTo>
                  <a:lnTo>
                    <a:pt x="2129051" y="54591"/>
                  </a:lnTo>
                  <a:lnTo>
                    <a:pt x="27295" y="68239"/>
                  </a:lnTo>
                </a:path>
              </a:pathLst>
            </a:custGeom>
            <a:solidFill>
              <a:srgbClr val="C0000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TextBox 9"/>
            <p:cNvSpPr txBox="1"/>
            <p:nvPr/>
          </p:nvSpPr>
          <p:spPr>
            <a:xfrm>
              <a:off x="6461757" y="5174071"/>
              <a:ext cx="1219200" cy="369332"/>
            </a:xfrm>
            <a:prstGeom prst="rect">
              <a:avLst/>
            </a:prstGeom>
            <a:noFill/>
            <a:ln>
              <a:noFill/>
            </a:ln>
          </p:spPr>
          <p:txBody>
            <a:bodyPr wrap="square" rtlCol="0">
              <a:spAutoFit/>
            </a:bodyPr>
            <a:lstStyle/>
            <a:p>
              <a:r>
                <a:rPr lang="en-US" b="1" dirty="0" smtClean="0"/>
                <a:t>Cold Pool</a:t>
              </a:r>
              <a:endParaRPr lang="en-US" b="1" dirty="0"/>
            </a:p>
          </p:txBody>
        </p:sp>
        <p:sp>
          <p:nvSpPr>
            <p:cNvPr id="12" name="TextBox 11"/>
            <p:cNvSpPr txBox="1"/>
            <p:nvPr/>
          </p:nvSpPr>
          <p:spPr>
            <a:xfrm>
              <a:off x="6400800" y="4528782"/>
              <a:ext cx="1219200" cy="369332"/>
            </a:xfrm>
            <a:prstGeom prst="rect">
              <a:avLst/>
            </a:prstGeom>
            <a:noFill/>
            <a:ln>
              <a:noFill/>
            </a:ln>
          </p:spPr>
          <p:txBody>
            <a:bodyPr wrap="square" rtlCol="0">
              <a:spAutoFit/>
            </a:bodyPr>
            <a:lstStyle/>
            <a:p>
              <a:r>
                <a:rPr lang="en-US" b="1" dirty="0" smtClean="0"/>
                <a:t>Inversion</a:t>
              </a:r>
              <a:endParaRPr lang="en-US" b="1" dirty="0"/>
            </a:p>
          </p:txBody>
        </p:sp>
        <p:sp>
          <p:nvSpPr>
            <p:cNvPr id="13" name="Freeform 12"/>
            <p:cNvSpPr/>
            <p:nvPr/>
          </p:nvSpPr>
          <p:spPr>
            <a:xfrm>
              <a:off x="5020322" y="4002206"/>
              <a:ext cx="4047478" cy="1944581"/>
            </a:xfrm>
            <a:custGeom>
              <a:avLst/>
              <a:gdLst>
                <a:gd name="connsiteX0" fmla="*/ 232012 w 6373504"/>
                <a:gd name="connsiteY0" fmla="*/ 1460311 h 1719618"/>
                <a:gd name="connsiteX1" fmla="*/ 395785 w 6373504"/>
                <a:gd name="connsiteY1" fmla="*/ 655093 h 1719618"/>
                <a:gd name="connsiteX2" fmla="*/ 764275 w 6373504"/>
                <a:gd name="connsiteY2" fmla="*/ 313899 h 1719618"/>
                <a:gd name="connsiteX3" fmla="*/ 1269242 w 6373504"/>
                <a:gd name="connsiteY3" fmla="*/ 204717 h 1719618"/>
                <a:gd name="connsiteX4" fmla="*/ 1637731 w 6373504"/>
                <a:gd name="connsiteY4" fmla="*/ 450376 h 1719618"/>
                <a:gd name="connsiteX5" fmla="*/ 2115403 w 6373504"/>
                <a:gd name="connsiteY5" fmla="*/ 1078173 h 1719618"/>
                <a:gd name="connsiteX6" fmla="*/ 2456597 w 6373504"/>
                <a:gd name="connsiteY6" fmla="*/ 1296537 h 1719618"/>
                <a:gd name="connsiteX7" fmla="*/ 3398293 w 6373504"/>
                <a:gd name="connsiteY7" fmla="*/ 1378424 h 1719618"/>
                <a:gd name="connsiteX8" fmla="*/ 3862316 w 6373504"/>
                <a:gd name="connsiteY8" fmla="*/ 1269242 h 1719618"/>
                <a:gd name="connsiteX9" fmla="*/ 4271749 w 6373504"/>
                <a:gd name="connsiteY9" fmla="*/ 1119117 h 1719618"/>
                <a:gd name="connsiteX10" fmla="*/ 4599296 w 6373504"/>
                <a:gd name="connsiteY10" fmla="*/ 777923 h 1719618"/>
                <a:gd name="connsiteX11" fmla="*/ 4653887 w 6373504"/>
                <a:gd name="connsiteY11" fmla="*/ 668740 h 1719618"/>
                <a:gd name="connsiteX12" fmla="*/ 4831307 w 6373504"/>
                <a:gd name="connsiteY12" fmla="*/ 341194 h 1719618"/>
                <a:gd name="connsiteX13" fmla="*/ 5240740 w 6373504"/>
                <a:gd name="connsiteY13" fmla="*/ 0 h 1719618"/>
                <a:gd name="connsiteX14" fmla="*/ 5691116 w 6373504"/>
                <a:gd name="connsiteY14" fmla="*/ 518615 h 1719618"/>
                <a:gd name="connsiteX15" fmla="*/ 5936776 w 6373504"/>
                <a:gd name="connsiteY15" fmla="*/ 1173708 h 1719618"/>
                <a:gd name="connsiteX16" fmla="*/ 6373504 w 6373504"/>
                <a:gd name="connsiteY16" fmla="*/ 1719618 h 1719618"/>
                <a:gd name="connsiteX17" fmla="*/ 0 w 6373504"/>
                <a:gd name="connsiteY17" fmla="*/ 1719618 h 1719618"/>
                <a:gd name="connsiteX0" fmla="*/ 232012 w 6373504"/>
                <a:gd name="connsiteY0" fmla="*/ 1606801 h 1866108"/>
                <a:gd name="connsiteX1" fmla="*/ 395785 w 6373504"/>
                <a:gd name="connsiteY1" fmla="*/ 801583 h 1866108"/>
                <a:gd name="connsiteX2" fmla="*/ 764275 w 6373504"/>
                <a:gd name="connsiteY2" fmla="*/ 460389 h 1866108"/>
                <a:gd name="connsiteX3" fmla="*/ 1251938 w 6373504"/>
                <a:gd name="connsiteY3" fmla="*/ 0 h 1866108"/>
                <a:gd name="connsiteX4" fmla="*/ 1637731 w 6373504"/>
                <a:gd name="connsiteY4" fmla="*/ 596866 h 1866108"/>
                <a:gd name="connsiteX5" fmla="*/ 2115403 w 6373504"/>
                <a:gd name="connsiteY5" fmla="*/ 1224663 h 1866108"/>
                <a:gd name="connsiteX6" fmla="*/ 2456597 w 6373504"/>
                <a:gd name="connsiteY6" fmla="*/ 1443027 h 1866108"/>
                <a:gd name="connsiteX7" fmla="*/ 3398293 w 6373504"/>
                <a:gd name="connsiteY7" fmla="*/ 1524914 h 1866108"/>
                <a:gd name="connsiteX8" fmla="*/ 3862316 w 6373504"/>
                <a:gd name="connsiteY8" fmla="*/ 1415732 h 1866108"/>
                <a:gd name="connsiteX9" fmla="*/ 4271749 w 6373504"/>
                <a:gd name="connsiteY9" fmla="*/ 1265607 h 1866108"/>
                <a:gd name="connsiteX10" fmla="*/ 4599296 w 6373504"/>
                <a:gd name="connsiteY10" fmla="*/ 924413 h 1866108"/>
                <a:gd name="connsiteX11" fmla="*/ 4653887 w 6373504"/>
                <a:gd name="connsiteY11" fmla="*/ 815230 h 1866108"/>
                <a:gd name="connsiteX12" fmla="*/ 4831307 w 6373504"/>
                <a:gd name="connsiteY12" fmla="*/ 487684 h 1866108"/>
                <a:gd name="connsiteX13" fmla="*/ 5240740 w 6373504"/>
                <a:gd name="connsiteY13" fmla="*/ 146490 h 1866108"/>
                <a:gd name="connsiteX14" fmla="*/ 5691116 w 6373504"/>
                <a:gd name="connsiteY14" fmla="*/ 665105 h 1866108"/>
                <a:gd name="connsiteX15" fmla="*/ 5936776 w 6373504"/>
                <a:gd name="connsiteY15" fmla="*/ 1320198 h 1866108"/>
                <a:gd name="connsiteX16" fmla="*/ 6373504 w 6373504"/>
                <a:gd name="connsiteY16" fmla="*/ 1866108 h 1866108"/>
                <a:gd name="connsiteX17" fmla="*/ 0 w 6373504"/>
                <a:gd name="connsiteY17" fmla="*/ 1866108 h 1866108"/>
                <a:gd name="connsiteX0" fmla="*/ 1 w 6141493"/>
                <a:gd name="connsiteY0" fmla="*/ 1606801 h 1866108"/>
                <a:gd name="connsiteX1" fmla="*/ 163774 w 6141493"/>
                <a:gd name="connsiteY1" fmla="*/ 801583 h 1866108"/>
                <a:gd name="connsiteX2" fmla="*/ 532264 w 6141493"/>
                <a:gd name="connsiteY2" fmla="*/ 460389 h 1866108"/>
                <a:gd name="connsiteX3" fmla="*/ 1019927 w 6141493"/>
                <a:gd name="connsiteY3" fmla="*/ 0 h 1866108"/>
                <a:gd name="connsiteX4" fmla="*/ 1405720 w 6141493"/>
                <a:gd name="connsiteY4" fmla="*/ 596866 h 1866108"/>
                <a:gd name="connsiteX5" fmla="*/ 1883392 w 6141493"/>
                <a:gd name="connsiteY5" fmla="*/ 1224663 h 1866108"/>
                <a:gd name="connsiteX6" fmla="*/ 2224586 w 6141493"/>
                <a:gd name="connsiteY6" fmla="*/ 1443027 h 1866108"/>
                <a:gd name="connsiteX7" fmla="*/ 3166282 w 6141493"/>
                <a:gd name="connsiteY7" fmla="*/ 1524914 h 1866108"/>
                <a:gd name="connsiteX8" fmla="*/ 3630305 w 6141493"/>
                <a:gd name="connsiteY8" fmla="*/ 1415732 h 1866108"/>
                <a:gd name="connsiteX9" fmla="*/ 4039738 w 6141493"/>
                <a:gd name="connsiteY9" fmla="*/ 1265607 h 1866108"/>
                <a:gd name="connsiteX10" fmla="*/ 4367285 w 6141493"/>
                <a:gd name="connsiteY10" fmla="*/ 924413 h 1866108"/>
                <a:gd name="connsiteX11" fmla="*/ 4421876 w 6141493"/>
                <a:gd name="connsiteY11" fmla="*/ 815230 h 1866108"/>
                <a:gd name="connsiteX12" fmla="*/ 4599296 w 6141493"/>
                <a:gd name="connsiteY12" fmla="*/ 487684 h 1866108"/>
                <a:gd name="connsiteX13" fmla="*/ 5008729 w 6141493"/>
                <a:gd name="connsiteY13" fmla="*/ 146490 h 1866108"/>
                <a:gd name="connsiteX14" fmla="*/ 5459105 w 6141493"/>
                <a:gd name="connsiteY14" fmla="*/ 665105 h 1866108"/>
                <a:gd name="connsiteX15" fmla="*/ 5704765 w 6141493"/>
                <a:gd name="connsiteY15" fmla="*/ 1320198 h 1866108"/>
                <a:gd name="connsiteX16" fmla="*/ 6141493 w 6141493"/>
                <a:gd name="connsiteY16" fmla="*/ 1866108 h 1866108"/>
                <a:gd name="connsiteX0" fmla="*/ 0 w 6183769"/>
                <a:gd name="connsiteY0" fmla="*/ 1777342 h 1866108"/>
                <a:gd name="connsiteX1" fmla="*/ 206050 w 6183769"/>
                <a:gd name="connsiteY1" fmla="*/ 801583 h 1866108"/>
                <a:gd name="connsiteX2" fmla="*/ 574540 w 6183769"/>
                <a:gd name="connsiteY2" fmla="*/ 460389 h 1866108"/>
                <a:gd name="connsiteX3" fmla="*/ 1062203 w 6183769"/>
                <a:gd name="connsiteY3" fmla="*/ 0 h 1866108"/>
                <a:gd name="connsiteX4" fmla="*/ 1447996 w 6183769"/>
                <a:gd name="connsiteY4" fmla="*/ 596866 h 1866108"/>
                <a:gd name="connsiteX5" fmla="*/ 1925668 w 6183769"/>
                <a:gd name="connsiteY5" fmla="*/ 1224663 h 1866108"/>
                <a:gd name="connsiteX6" fmla="*/ 2266862 w 6183769"/>
                <a:gd name="connsiteY6" fmla="*/ 1443027 h 1866108"/>
                <a:gd name="connsiteX7" fmla="*/ 3208558 w 6183769"/>
                <a:gd name="connsiteY7" fmla="*/ 1524914 h 1866108"/>
                <a:gd name="connsiteX8" fmla="*/ 3672581 w 6183769"/>
                <a:gd name="connsiteY8" fmla="*/ 1415732 h 1866108"/>
                <a:gd name="connsiteX9" fmla="*/ 4082014 w 6183769"/>
                <a:gd name="connsiteY9" fmla="*/ 1265607 h 1866108"/>
                <a:gd name="connsiteX10" fmla="*/ 4409561 w 6183769"/>
                <a:gd name="connsiteY10" fmla="*/ 924413 h 1866108"/>
                <a:gd name="connsiteX11" fmla="*/ 4464152 w 6183769"/>
                <a:gd name="connsiteY11" fmla="*/ 815230 h 1866108"/>
                <a:gd name="connsiteX12" fmla="*/ 4641572 w 6183769"/>
                <a:gd name="connsiteY12" fmla="*/ 487684 h 1866108"/>
                <a:gd name="connsiteX13" fmla="*/ 5051005 w 6183769"/>
                <a:gd name="connsiteY13" fmla="*/ 146490 h 1866108"/>
                <a:gd name="connsiteX14" fmla="*/ 5501381 w 6183769"/>
                <a:gd name="connsiteY14" fmla="*/ 665105 h 1866108"/>
                <a:gd name="connsiteX15" fmla="*/ 5747041 w 6183769"/>
                <a:gd name="connsiteY15" fmla="*/ 1320198 h 1866108"/>
                <a:gd name="connsiteX16" fmla="*/ 6183769 w 6183769"/>
                <a:gd name="connsiteY16" fmla="*/ 1866108 h 1866108"/>
                <a:gd name="connsiteX0" fmla="*/ 0 w 6183769"/>
                <a:gd name="connsiteY0" fmla="*/ 1777342 h 1866108"/>
                <a:gd name="connsiteX1" fmla="*/ 206050 w 6183769"/>
                <a:gd name="connsiteY1" fmla="*/ 801583 h 1866108"/>
                <a:gd name="connsiteX2" fmla="*/ 574540 w 6183769"/>
                <a:gd name="connsiteY2" fmla="*/ 460389 h 1866108"/>
                <a:gd name="connsiteX3" fmla="*/ 1062203 w 6183769"/>
                <a:gd name="connsiteY3" fmla="*/ 0 h 1866108"/>
                <a:gd name="connsiteX4" fmla="*/ 1447996 w 6183769"/>
                <a:gd name="connsiteY4" fmla="*/ 596866 h 1866108"/>
                <a:gd name="connsiteX5" fmla="*/ 1925668 w 6183769"/>
                <a:gd name="connsiteY5" fmla="*/ 1224663 h 1866108"/>
                <a:gd name="connsiteX6" fmla="*/ 2266862 w 6183769"/>
                <a:gd name="connsiteY6" fmla="*/ 1443027 h 1866108"/>
                <a:gd name="connsiteX7" fmla="*/ 3208558 w 6183769"/>
                <a:gd name="connsiteY7" fmla="*/ 1524914 h 1866108"/>
                <a:gd name="connsiteX8" fmla="*/ 3672581 w 6183769"/>
                <a:gd name="connsiteY8" fmla="*/ 1415732 h 1866108"/>
                <a:gd name="connsiteX9" fmla="*/ 4082014 w 6183769"/>
                <a:gd name="connsiteY9" fmla="*/ 1265607 h 1866108"/>
                <a:gd name="connsiteX10" fmla="*/ 4409561 w 6183769"/>
                <a:gd name="connsiteY10" fmla="*/ 924413 h 1866108"/>
                <a:gd name="connsiteX11" fmla="*/ 4464152 w 6183769"/>
                <a:gd name="connsiteY11" fmla="*/ 815230 h 1866108"/>
                <a:gd name="connsiteX12" fmla="*/ 4641572 w 6183769"/>
                <a:gd name="connsiteY12" fmla="*/ 487684 h 1866108"/>
                <a:gd name="connsiteX13" fmla="*/ 5051005 w 6183769"/>
                <a:gd name="connsiteY13" fmla="*/ 146490 h 1866108"/>
                <a:gd name="connsiteX14" fmla="*/ 5501381 w 6183769"/>
                <a:gd name="connsiteY14" fmla="*/ 665105 h 1866108"/>
                <a:gd name="connsiteX15" fmla="*/ 5747041 w 6183769"/>
                <a:gd name="connsiteY15" fmla="*/ 1320198 h 1866108"/>
                <a:gd name="connsiteX16" fmla="*/ 6183769 w 6183769"/>
                <a:gd name="connsiteY16" fmla="*/ 1866108 h 1866108"/>
                <a:gd name="connsiteX0" fmla="*/ 0 w 6183769"/>
                <a:gd name="connsiteY0" fmla="*/ 1777342 h 1866108"/>
                <a:gd name="connsiteX1" fmla="*/ 206050 w 6183769"/>
                <a:gd name="connsiteY1" fmla="*/ 801583 h 1866108"/>
                <a:gd name="connsiteX2" fmla="*/ 574540 w 6183769"/>
                <a:gd name="connsiteY2" fmla="*/ 460389 h 1866108"/>
                <a:gd name="connsiteX3" fmla="*/ 1062203 w 6183769"/>
                <a:gd name="connsiteY3" fmla="*/ 0 h 1866108"/>
                <a:gd name="connsiteX4" fmla="*/ 1447996 w 6183769"/>
                <a:gd name="connsiteY4" fmla="*/ 596866 h 1866108"/>
                <a:gd name="connsiteX5" fmla="*/ 1925668 w 6183769"/>
                <a:gd name="connsiteY5" fmla="*/ 1224663 h 1866108"/>
                <a:gd name="connsiteX6" fmla="*/ 2266862 w 6183769"/>
                <a:gd name="connsiteY6" fmla="*/ 1443027 h 1866108"/>
                <a:gd name="connsiteX7" fmla="*/ 3208558 w 6183769"/>
                <a:gd name="connsiteY7" fmla="*/ 1524914 h 1866108"/>
                <a:gd name="connsiteX8" fmla="*/ 3672581 w 6183769"/>
                <a:gd name="connsiteY8" fmla="*/ 1415732 h 1866108"/>
                <a:gd name="connsiteX9" fmla="*/ 4082014 w 6183769"/>
                <a:gd name="connsiteY9" fmla="*/ 1265607 h 1866108"/>
                <a:gd name="connsiteX10" fmla="*/ 4409561 w 6183769"/>
                <a:gd name="connsiteY10" fmla="*/ 924413 h 1866108"/>
                <a:gd name="connsiteX11" fmla="*/ 4464152 w 6183769"/>
                <a:gd name="connsiteY11" fmla="*/ 815230 h 1866108"/>
                <a:gd name="connsiteX12" fmla="*/ 4641572 w 6183769"/>
                <a:gd name="connsiteY12" fmla="*/ 487684 h 1866108"/>
                <a:gd name="connsiteX13" fmla="*/ 5051005 w 6183769"/>
                <a:gd name="connsiteY13" fmla="*/ 146490 h 1866108"/>
                <a:gd name="connsiteX14" fmla="*/ 5501381 w 6183769"/>
                <a:gd name="connsiteY14" fmla="*/ 665105 h 1866108"/>
                <a:gd name="connsiteX15" fmla="*/ 5747041 w 6183769"/>
                <a:gd name="connsiteY15" fmla="*/ 1320198 h 1866108"/>
                <a:gd name="connsiteX16" fmla="*/ 6183769 w 6183769"/>
                <a:gd name="connsiteY16" fmla="*/ 1866108 h 1866108"/>
                <a:gd name="connsiteX0" fmla="*/ 0 w 6183769"/>
                <a:gd name="connsiteY0" fmla="*/ 1777342 h 1866108"/>
                <a:gd name="connsiteX1" fmla="*/ 44559 w 6183769"/>
                <a:gd name="connsiteY1" fmla="*/ 1636534 h 1866108"/>
                <a:gd name="connsiteX2" fmla="*/ 206050 w 6183769"/>
                <a:gd name="connsiteY2" fmla="*/ 801583 h 1866108"/>
                <a:gd name="connsiteX3" fmla="*/ 574540 w 6183769"/>
                <a:gd name="connsiteY3" fmla="*/ 460389 h 1866108"/>
                <a:gd name="connsiteX4" fmla="*/ 1062203 w 6183769"/>
                <a:gd name="connsiteY4" fmla="*/ 0 h 1866108"/>
                <a:gd name="connsiteX5" fmla="*/ 1447996 w 6183769"/>
                <a:gd name="connsiteY5" fmla="*/ 596866 h 1866108"/>
                <a:gd name="connsiteX6" fmla="*/ 1925668 w 6183769"/>
                <a:gd name="connsiteY6" fmla="*/ 1224663 h 1866108"/>
                <a:gd name="connsiteX7" fmla="*/ 2266862 w 6183769"/>
                <a:gd name="connsiteY7" fmla="*/ 1443027 h 1866108"/>
                <a:gd name="connsiteX8" fmla="*/ 3208558 w 6183769"/>
                <a:gd name="connsiteY8" fmla="*/ 1524914 h 1866108"/>
                <a:gd name="connsiteX9" fmla="*/ 3672581 w 6183769"/>
                <a:gd name="connsiteY9" fmla="*/ 1415732 h 1866108"/>
                <a:gd name="connsiteX10" fmla="*/ 4082014 w 6183769"/>
                <a:gd name="connsiteY10" fmla="*/ 1265607 h 1866108"/>
                <a:gd name="connsiteX11" fmla="*/ 4409561 w 6183769"/>
                <a:gd name="connsiteY11" fmla="*/ 924413 h 1866108"/>
                <a:gd name="connsiteX12" fmla="*/ 4464152 w 6183769"/>
                <a:gd name="connsiteY12" fmla="*/ 815230 h 1866108"/>
                <a:gd name="connsiteX13" fmla="*/ 4641572 w 6183769"/>
                <a:gd name="connsiteY13" fmla="*/ 487684 h 1866108"/>
                <a:gd name="connsiteX14" fmla="*/ 5051005 w 6183769"/>
                <a:gd name="connsiteY14" fmla="*/ 146490 h 1866108"/>
                <a:gd name="connsiteX15" fmla="*/ 5501381 w 6183769"/>
                <a:gd name="connsiteY15" fmla="*/ 665105 h 1866108"/>
                <a:gd name="connsiteX16" fmla="*/ 5747041 w 6183769"/>
                <a:gd name="connsiteY16" fmla="*/ 1320198 h 1866108"/>
                <a:gd name="connsiteX17" fmla="*/ 6183769 w 6183769"/>
                <a:gd name="connsiteY17" fmla="*/ 1866108 h 1866108"/>
                <a:gd name="connsiteX0" fmla="*/ 399367 w 6139210"/>
                <a:gd name="connsiteY0" fmla="*/ 1777342 h 1866108"/>
                <a:gd name="connsiteX1" fmla="*/ 0 w 6139210"/>
                <a:gd name="connsiteY1" fmla="*/ 1636534 h 1866108"/>
                <a:gd name="connsiteX2" fmla="*/ 161491 w 6139210"/>
                <a:gd name="connsiteY2" fmla="*/ 801583 h 1866108"/>
                <a:gd name="connsiteX3" fmla="*/ 529981 w 6139210"/>
                <a:gd name="connsiteY3" fmla="*/ 460389 h 1866108"/>
                <a:gd name="connsiteX4" fmla="*/ 1017644 w 6139210"/>
                <a:gd name="connsiteY4" fmla="*/ 0 h 1866108"/>
                <a:gd name="connsiteX5" fmla="*/ 1403437 w 6139210"/>
                <a:gd name="connsiteY5" fmla="*/ 596866 h 1866108"/>
                <a:gd name="connsiteX6" fmla="*/ 1881109 w 6139210"/>
                <a:gd name="connsiteY6" fmla="*/ 1224663 h 1866108"/>
                <a:gd name="connsiteX7" fmla="*/ 2222303 w 6139210"/>
                <a:gd name="connsiteY7" fmla="*/ 1443027 h 1866108"/>
                <a:gd name="connsiteX8" fmla="*/ 3163999 w 6139210"/>
                <a:gd name="connsiteY8" fmla="*/ 1524914 h 1866108"/>
                <a:gd name="connsiteX9" fmla="*/ 3628022 w 6139210"/>
                <a:gd name="connsiteY9" fmla="*/ 1415732 h 1866108"/>
                <a:gd name="connsiteX10" fmla="*/ 4037455 w 6139210"/>
                <a:gd name="connsiteY10" fmla="*/ 1265607 h 1866108"/>
                <a:gd name="connsiteX11" fmla="*/ 4365002 w 6139210"/>
                <a:gd name="connsiteY11" fmla="*/ 924413 h 1866108"/>
                <a:gd name="connsiteX12" fmla="*/ 4419593 w 6139210"/>
                <a:gd name="connsiteY12" fmla="*/ 815230 h 1866108"/>
                <a:gd name="connsiteX13" fmla="*/ 4597013 w 6139210"/>
                <a:gd name="connsiteY13" fmla="*/ 487684 h 1866108"/>
                <a:gd name="connsiteX14" fmla="*/ 5006446 w 6139210"/>
                <a:gd name="connsiteY14" fmla="*/ 146490 h 1866108"/>
                <a:gd name="connsiteX15" fmla="*/ 5456822 w 6139210"/>
                <a:gd name="connsiteY15" fmla="*/ 665105 h 1866108"/>
                <a:gd name="connsiteX16" fmla="*/ 5702482 w 6139210"/>
                <a:gd name="connsiteY16" fmla="*/ 1320198 h 1866108"/>
                <a:gd name="connsiteX17" fmla="*/ 6139210 w 6139210"/>
                <a:gd name="connsiteY17" fmla="*/ 1866108 h 1866108"/>
                <a:gd name="connsiteX0" fmla="*/ 399367 w 6139210"/>
                <a:gd name="connsiteY0" fmla="*/ 1777342 h 1866108"/>
                <a:gd name="connsiteX1" fmla="*/ 0 w 6139210"/>
                <a:gd name="connsiteY1" fmla="*/ 1636534 h 1866108"/>
                <a:gd name="connsiteX2" fmla="*/ 161491 w 6139210"/>
                <a:gd name="connsiteY2" fmla="*/ 801583 h 1866108"/>
                <a:gd name="connsiteX3" fmla="*/ 529981 w 6139210"/>
                <a:gd name="connsiteY3" fmla="*/ 460389 h 1866108"/>
                <a:gd name="connsiteX4" fmla="*/ 1017644 w 6139210"/>
                <a:gd name="connsiteY4" fmla="*/ 0 h 1866108"/>
                <a:gd name="connsiteX5" fmla="*/ 1403437 w 6139210"/>
                <a:gd name="connsiteY5" fmla="*/ 596866 h 1866108"/>
                <a:gd name="connsiteX6" fmla="*/ 1881109 w 6139210"/>
                <a:gd name="connsiteY6" fmla="*/ 1224663 h 1866108"/>
                <a:gd name="connsiteX7" fmla="*/ 2222303 w 6139210"/>
                <a:gd name="connsiteY7" fmla="*/ 1443027 h 1866108"/>
                <a:gd name="connsiteX8" fmla="*/ 3163999 w 6139210"/>
                <a:gd name="connsiteY8" fmla="*/ 1524914 h 1866108"/>
                <a:gd name="connsiteX9" fmla="*/ 3628022 w 6139210"/>
                <a:gd name="connsiteY9" fmla="*/ 1415732 h 1866108"/>
                <a:gd name="connsiteX10" fmla="*/ 4037455 w 6139210"/>
                <a:gd name="connsiteY10" fmla="*/ 1265607 h 1866108"/>
                <a:gd name="connsiteX11" fmla="*/ 4365002 w 6139210"/>
                <a:gd name="connsiteY11" fmla="*/ 924413 h 1866108"/>
                <a:gd name="connsiteX12" fmla="*/ 4419593 w 6139210"/>
                <a:gd name="connsiteY12" fmla="*/ 815230 h 1866108"/>
                <a:gd name="connsiteX13" fmla="*/ 4597013 w 6139210"/>
                <a:gd name="connsiteY13" fmla="*/ 487684 h 1866108"/>
                <a:gd name="connsiteX14" fmla="*/ 5006446 w 6139210"/>
                <a:gd name="connsiteY14" fmla="*/ 146490 h 1866108"/>
                <a:gd name="connsiteX15" fmla="*/ 5456822 w 6139210"/>
                <a:gd name="connsiteY15" fmla="*/ 665105 h 1866108"/>
                <a:gd name="connsiteX16" fmla="*/ 5702482 w 6139210"/>
                <a:gd name="connsiteY16" fmla="*/ 1320198 h 1866108"/>
                <a:gd name="connsiteX17" fmla="*/ 6139210 w 6139210"/>
                <a:gd name="connsiteY17" fmla="*/ 1866108 h 1866108"/>
                <a:gd name="connsiteX0" fmla="*/ 4944320 w 6139210"/>
                <a:gd name="connsiteY0" fmla="*/ 1869171 h 1869171"/>
                <a:gd name="connsiteX1" fmla="*/ 0 w 6139210"/>
                <a:gd name="connsiteY1" fmla="*/ 1636534 h 1869171"/>
                <a:gd name="connsiteX2" fmla="*/ 161491 w 6139210"/>
                <a:gd name="connsiteY2" fmla="*/ 801583 h 1869171"/>
                <a:gd name="connsiteX3" fmla="*/ 529981 w 6139210"/>
                <a:gd name="connsiteY3" fmla="*/ 460389 h 1869171"/>
                <a:gd name="connsiteX4" fmla="*/ 1017644 w 6139210"/>
                <a:gd name="connsiteY4" fmla="*/ 0 h 1869171"/>
                <a:gd name="connsiteX5" fmla="*/ 1403437 w 6139210"/>
                <a:gd name="connsiteY5" fmla="*/ 596866 h 1869171"/>
                <a:gd name="connsiteX6" fmla="*/ 1881109 w 6139210"/>
                <a:gd name="connsiteY6" fmla="*/ 1224663 h 1869171"/>
                <a:gd name="connsiteX7" fmla="*/ 2222303 w 6139210"/>
                <a:gd name="connsiteY7" fmla="*/ 1443027 h 1869171"/>
                <a:gd name="connsiteX8" fmla="*/ 3163999 w 6139210"/>
                <a:gd name="connsiteY8" fmla="*/ 1524914 h 1869171"/>
                <a:gd name="connsiteX9" fmla="*/ 3628022 w 6139210"/>
                <a:gd name="connsiteY9" fmla="*/ 1415732 h 1869171"/>
                <a:gd name="connsiteX10" fmla="*/ 4037455 w 6139210"/>
                <a:gd name="connsiteY10" fmla="*/ 1265607 h 1869171"/>
                <a:gd name="connsiteX11" fmla="*/ 4365002 w 6139210"/>
                <a:gd name="connsiteY11" fmla="*/ 924413 h 1869171"/>
                <a:gd name="connsiteX12" fmla="*/ 4419593 w 6139210"/>
                <a:gd name="connsiteY12" fmla="*/ 815230 h 1869171"/>
                <a:gd name="connsiteX13" fmla="*/ 4597013 w 6139210"/>
                <a:gd name="connsiteY13" fmla="*/ 487684 h 1869171"/>
                <a:gd name="connsiteX14" fmla="*/ 5006446 w 6139210"/>
                <a:gd name="connsiteY14" fmla="*/ 146490 h 1869171"/>
                <a:gd name="connsiteX15" fmla="*/ 5456822 w 6139210"/>
                <a:gd name="connsiteY15" fmla="*/ 665105 h 1869171"/>
                <a:gd name="connsiteX16" fmla="*/ 5702482 w 6139210"/>
                <a:gd name="connsiteY16" fmla="*/ 1320198 h 1869171"/>
                <a:gd name="connsiteX17" fmla="*/ 6139210 w 6139210"/>
                <a:gd name="connsiteY17" fmla="*/ 1866108 h 1869171"/>
                <a:gd name="connsiteX0" fmla="*/ 6064704 w 6139210"/>
                <a:gd name="connsiteY0" fmla="*/ 1869171 h 1869171"/>
                <a:gd name="connsiteX1" fmla="*/ 0 w 6139210"/>
                <a:gd name="connsiteY1" fmla="*/ 1636534 h 1869171"/>
                <a:gd name="connsiteX2" fmla="*/ 161491 w 6139210"/>
                <a:gd name="connsiteY2" fmla="*/ 801583 h 1869171"/>
                <a:gd name="connsiteX3" fmla="*/ 529981 w 6139210"/>
                <a:gd name="connsiteY3" fmla="*/ 460389 h 1869171"/>
                <a:gd name="connsiteX4" fmla="*/ 1017644 w 6139210"/>
                <a:gd name="connsiteY4" fmla="*/ 0 h 1869171"/>
                <a:gd name="connsiteX5" fmla="*/ 1403437 w 6139210"/>
                <a:gd name="connsiteY5" fmla="*/ 596866 h 1869171"/>
                <a:gd name="connsiteX6" fmla="*/ 1881109 w 6139210"/>
                <a:gd name="connsiteY6" fmla="*/ 1224663 h 1869171"/>
                <a:gd name="connsiteX7" fmla="*/ 2222303 w 6139210"/>
                <a:gd name="connsiteY7" fmla="*/ 1443027 h 1869171"/>
                <a:gd name="connsiteX8" fmla="*/ 3163999 w 6139210"/>
                <a:gd name="connsiteY8" fmla="*/ 1524914 h 1869171"/>
                <a:gd name="connsiteX9" fmla="*/ 3628022 w 6139210"/>
                <a:gd name="connsiteY9" fmla="*/ 1415732 h 1869171"/>
                <a:gd name="connsiteX10" fmla="*/ 4037455 w 6139210"/>
                <a:gd name="connsiteY10" fmla="*/ 1265607 h 1869171"/>
                <a:gd name="connsiteX11" fmla="*/ 4365002 w 6139210"/>
                <a:gd name="connsiteY11" fmla="*/ 924413 h 1869171"/>
                <a:gd name="connsiteX12" fmla="*/ 4419593 w 6139210"/>
                <a:gd name="connsiteY12" fmla="*/ 815230 h 1869171"/>
                <a:gd name="connsiteX13" fmla="*/ 4597013 w 6139210"/>
                <a:gd name="connsiteY13" fmla="*/ 487684 h 1869171"/>
                <a:gd name="connsiteX14" fmla="*/ 5006446 w 6139210"/>
                <a:gd name="connsiteY14" fmla="*/ 146490 h 1869171"/>
                <a:gd name="connsiteX15" fmla="*/ 5456822 w 6139210"/>
                <a:gd name="connsiteY15" fmla="*/ 665105 h 1869171"/>
                <a:gd name="connsiteX16" fmla="*/ 5702482 w 6139210"/>
                <a:gd name="connsiteY16" fmla="*/ 1320198 h 1869171"/>
                <a:gd name="connsiteX17" fmla="*/ 6139210 w 6139210"/>
                <a:gd name="connsiteY17" fmla="*/ 1866108 h 1869171"/>
                <a:gd name="connsiteX0" fmla="*/ 6064704 w 6139210"/>
                <a:gd name="connsiteY0" fmla="*/ 1869171 h 1869171"/>
                <a:gd name="connsiteX1" fmla="*/ 0 w 6139210"/>
                <a:gd name="connsiteY1" fmla="*/ 1636534 h 1869171"/>
                <a:gd name="connsiteX2" fmla="*/ 161491 w 6139210"/>
                <a:gd name="connsiteY2" fmla="*/ 801583 h 1869171"/>
                <a:gd name="connsiteX3" fmla="*/ 529981 w 6139210"/>
                <a:gd name="connsiteY3" fmla="*/ 460389 h 1869171"/>
                <a:gd name="connsiteX4" fmla="*/ 1017644 w 6139210"/>
                <a:gd name="connsiteY4" fmla="*/ 0 h 1869171"/>
                <a:gd name="connsiteX5" fmla="*/ 1403437 w 6139210"/>
                <a:gd name="connsiteY5" fmla="*/ 596866 h 1869171"/>
                <a:gd name="connsiteX6" fmla="*/ 1881109 w 6139210"/>
                <a:gd name="connsiteY6" fmla="*/ 1224663 h 1869171"/>
                <a:gd name="connsiteX7" fmla="*/ 2222303 w 6139210"/>
                <a:gd name="connsiteY7" fmla="*/ 1443027 h 1869171"/>
                <a:gd name="connsiteX8" fmla="*/ 3163999 w 6139210"/>
                <a:gd name="connsiteY8" fmla="*/ 1524914 h 1869171"/>
                <a:gd name="connsiteX9" fmla="*/ 3628022 w 6139210"/>
                <a:gd name="connsiteY9" fmla="*/ 1415732 h 1869171"/>
                <a:gd name="connsiteX10" fmla="*/ 4037455 w 6139210"/>
                <a:gd name="connsiteY10" fmla="*/ 1265607 h 1869171"/>
                <a:gd name="connsiteX11" fmla="*/ 4365002 w 6139210"/>
                <a:gd name="connsiteY11" fmla="*/ 924413 h 1869171"/>
                <a:gd name="connsiteX12" fmla="*/ 4419593 w 6139210"/>
                <a:gd name="connsiteY12" fmla="*/ 815230 h 1869171"/>
                <a:gd name="connsiteX13" fmla="*/ 4597013 w 6139210"/>
                <a:gd name="connsiteY13" fmla="*/ 487684 h 1869171"/>
                <a:gd name="connsiteX14" fmla="*/ 5006446 w 6139210"/>
                <a:gd name="connsiteY14" fmla="*/ 146490 h 1869171"/>
                <a:gd name="connsiteX15" fmla="*/ 5456822 w 6139210"/>
                <a:gd name="connsiteY15" fmla="*/ 665105 h 1869171"/>
                <a:gd name="connsiteX16" fmla="*/ 5702482 w 6139210"/>
                <a:gd name="connsiteY16" fmla="*/ 1320198 h 1869171"/>
                <a:gd name="connsiteX17" fmla="*/ 6139210 w 6139210"/>
                <a:gd name="connsiteY17" fmla="*/ 1866108 h 1869171"/>
                <a:gd name="connsiteX0" fmla="*/ 6136752 w 6211258"/>
                <a:gd name="connsiteY0" fmla="*/ 1869171 h 1869171"/>
                <a:gd name="connsiteX1" fmla="*/ 621669 w 6211258"/>
                <a:gd name="connsiteY1" fmla="*/ 1807074 h 1869171"/>
                <a:gd name="connsiteX2" fmla="*/ 72048 w 6211258"/>
                <a:gd name="connsiteY2" fmla="*/ 1636534 h 1869171"/>
                <a:gd name="connsiteX3" fmla="*/ 233539 w 6211258"/>
                <a:gd name="connsiteY3" fmla="*/ 801583 h 1869171"/>
                <a:gd name="connsiteX4" fmla="*/ 602029 w 6211258"/>
                <a:gd name="connsiteY4" fmla="*/ 460389 h 1869171"/>
                <a:gd name="connsiteX5" fmla="*/ 1089692 w 6211258"/>
                <a:gd name="connsiteY5" fmla="*/ 0 h 1869171"/>
                <a:gd name="connsiteX6" fmla="*/ 1475485 w 6211258"/>
                <a:gd name="connsiteY6" fmla="*/ 596866 h 1869171"/>
                <a:gd name="connsiteX7" fmla="*/ 1953157 w 6211258"/>
                <a:gd name="connsiteY7" fmla="*/ 1224663 h 1869171"/>
                <a:gd name="connsiteX8" fmla="*/ 2294351 w 6211258"/>
                <a:gd name="connsiteY8" fmla="*/ 1443027 h 1869171"/>
                <a:gd name="connsiteX9" fmla="*/ 3236047 w 6211258"/>
                <a:gd name="connsiteY9" fmla="*/ 1524914 h 1869171"/>
                <a:gd name="connsiteX10" fmla="*/ 3700070 w 6211258"/>
                <a:gd name="connsiteY10" fmla="*/ 1415732 h 1869171"/>
                <a:gd name="connsiteX11" fmla="*/ 4109503 w 6211258"/>
                <a:gd name="connsiteY11" fmla="*/ 1265607 h 1869171"/>
                <a:gd name="connsiteX12" fmla="*/ 4437050 w 6211258"/>
                <a:gd name="connsiteY12" fmla="*/ 924413 h 1869171"/>
                <a:gd name="connsiteX13" fmla="*/ 4491641 w 6211258"/>
                <a:gd name="connsiteY13" fmla="*/ 815230 h 1869171"/>
                <a:gd name="connsiteX14" fmla="*/ 4669061 w 6211258"/>
                <a:gd name="connsiteY14" fmla="*/ 487684 h 1869171"/>
                <a:gd name="connsiteX15" fmla="*/ 5078494 w 6211258"/>
                <a:gd name="connsiteY15" fmla="*/ 146490 h 1869171"/>
                <a:gd name="connsiteX16" fmla="*/ 5528870 w 6211258"/>
                <a:gd name="connsiteY16" fmla="*/ 665105 h 1869171"/>
                <a:gd name="connsiteX17" fmla="*/ 5774530 w 6211258"/>
                <a:gd name="connsiteY17" fmla="*/ 1320198 h 1869171"/>
                <a:gd name="connsiteX18" fmla="*/ 6211258 w 6211258"/>
                <a:gd name="connsiteY18" fmla="*/ 1866108 h 1869171"/>
                <a:gd name="connsiteX0" fmla="*/ 6194722 w 6269228"/>
                <a:gd name="connsiteY0" fmla="*/ 1869171 h 1869171"/>
                <a:gd name="connsiteX1" fmla="*/ 679639 w 6269228"/>
                <a:gd name="connsiteY1" fmla="*/ 1807074 h 1869171"/>
                <a:gd name="connsiteX2" fmla="*/ 24321 w 6269228"/>
                <a:gd name="connsiteY2" fmla="*/ 1715246 h 1869171"/>
                <a:gd name="connsiteX3" fmla="*/ 291509 w 6269228"/>
                <a:gd name="connsiteY3" fmla="*/ 801583 h 1869171"/>
                <a:gd name="connsiteX4" fmla="*/ 659999 w 6269228"/>
                <a:gd name="connsiteY4" fmla="*/ 460389 h 1869171"/>
                <a:gd name="connsiteX5" fmla="*/ 1147662 w 6269228"/>
                <a:gd name="connsiteY5" fmla="*/ 0 h 1869171"/>
                <a:gd name="connsiteX6" fmla="*/ 1533455 w 6269228"/>
                <a:gd name="connsiteY6" fmla="*/ 596866 h 1869171"/>
                <a:gd name="connsiteX7" fmla="*/ 2011127 w 6269228"/>
                <a:gd name="connsiteY7" fmla="*/ 1224663 h 1869171"/>
                <a:gd name="connsiteX8" fmla="*/ 2352321 w 6269228"/>
                <a:gd name="connsiteY8" fmla="*/ 1443027 h 1869171"/>
                <a:gd name="connsiteX9" fmla="*/ 3294017 w 6269228"/>
                <a:gd name="connsiteY9" fmla="*/ 1524914 h 1869171"/>
                <a:gd name="connsiteX10" fmla="*/ 3758040 w 6269228"/>
                <a:gd name="connsiteY10" fmla="*/ 1415732 h 1869171"/>
                <a:gd name="connsiteX11" fmla="*/ 4167473 w 6269228"/>
                <a:gd name="connsiteY11" fmla="*/ 1265607 h 1869171"/>
                <a:gd name="connsiteX12" fmla="*/ 4495020 w 6269228"/>
                <a:gd name="connsiteY12" fmla="*/ 924413 h 1869171"/>
                <a:gd name="connsiteX13" fmla="*/ 4549611 w 6269228"/>
                <a:gd name="connsiteY13" fmla="*/ 815230 h 1869171"/>
                <a:gd name="connsiteX14" fmla="*/ 4727031 w 6269228"/>
                <a:gd name="connsiteY14" fmla="*/ 487684 h 1869171"/>
                <a:gd name="connsiteX15" fmla="*/ 5136464 w 6269228"/>
                <a:gd name="connsiteY15" fmla="*/ 146490 h 1869171"/>
                <a:gd name="connsiteX16" fmla="*/ 5586840 w 6269228"/>
                <a:gd name="connsiteY16" fmla="*/ 665105 h 1869171"/>
                <a:gd name="connsiteX17" fmla="*/ 5832500 w 6269228"/>
                <a:gd name="connsiteY17" fmla="*/ 1320198 h 1869171"/>
                <a:gd name="connsiteX18" fmla="*/ 6269228 w 6269228"/>
                <a:gd name="connsiteY18" fmla="*/ 1866108 h 186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269228" h="1869171">
                  <a:moveTo>
                    <a:pt x="6194722" y="1869171"/>
                  </a:moveTo>
                  <a:cubicBezTo>
                    <a:pt x="5296681" y="1841330"/>
                    <a:pt x="1690423" y="1845847"/>
                    <a:pt x="679639" y="1807074"/>
                  </a:cubicBezTo>
                  <a:cubicBezTo>
                    <a:pt x="-331145" y="1768301"/>
                    <a:pt x="110149" y="1865336"/>
                    <a:pt x="24321" y="1715246"/>
                  </a:cubicBezTo>
                  <a:lnTo>
                    <a:pt x="291509" y="801583"/>
                  </a:lnTo>
                  <a:lnTo>
                    <a:pt x="659999" y="460389"/>
                  </a:lnTo>
                  <a:lnTo>
                    <a:pt x="1147662" y="0"/>
                  </a:lnTo>
                  <a:lnTo>
                    <a:pt x="1533455" y="596866"/>
                  </a:lnTo>
                  <a:lnTo>
                    <a:pt x="2011127" y="1224663"/>
                  </a:lnTo>
                  <a:lnTo>
                    <a:pt x="2352321" y="1443027"/>
                  </a:lnTo>
                  <a:lnTo>
                    <a:pt x="3294017" y="1524914"/>
                  </a:lnTo>
                  <a:lnTo>
                    <a:pt x="3758040" y="1415732"/>
                  </a:lnTo>
                  <a:lnTo>
                    <a:pt x="4167473" y="1265607"/>
                  </a:lnTo>
                  <a:lnTo>
                    <a:pt x="4495020" y="924413"/>
                  </a:lnTo>
                  <a:lnTo>
                    <a:pt x="4549611" y="815230"/>
                  </a:lnTo>
                  <a:lnTo>
                    <a:pt x="4727031" y="487684"/>
                  </a:lnTo>
                  <a:lnTo>
                    <a:pt x="5136464" y="146490"/>
                  </a:lnTo>
                  <a:lnTo>
                    <a:pt x="5586840" y="665105"/>
                  </a:lnTo>
                  <a:lnTo>
                    <a:pt x="5832500" y="1320198"/>
                  </a:lnTo>
                  <a:lnTo>
                    <a:pt x="6269228" y="1866108"/>
                  </a:lnTo>
                </a:path>
              </a:pathLst>
            </a:custGeom>
            <a:solidFill>
              <a:srgbClr val="663300"/>
            </a:solid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4" name="TextBox 13"/>
          <p:cNvSpPr txBox="1"/>
          <p:nvPr/>
        </p:nvSpPr>
        <p:spPr>
          <a:xfrm>
            <a:off x="922361" y="4264652"/>
            <a:ext cx="2895600" cy="369332"/>
          </a:xfrm>
          <a:prstGeom prst="rect">
            <a:avLst/>
          </a:prstGeom>
          <a:noFill/>
          <a:ln w="25400">
            <a:noFill/>
          </a:ln>
        </p:spPr>
        <p:txBody>
          <a:bodyPr wrap="square" rtlCol="0">
            <a:spAutoFit/>
          </a:bodyPr>
          <a:lstStyle/>
          <a:p>
            <a:pPr algn="ctr"/>
            <a:r>
              <a:rPr lang="en-US" b="1" dirty="0" smtClean="0"/>
              <a:t>Roosevelt, UT 4 Feb 2013</a:t>
            </a:r>
          </a:p>
        </p:txBody>
      </p:sp>
    </p:spTree>
    <p:extLst>
      <p:ext uri="{BB962C8B-B14F-4D97-AF65-F5344CB8AC3E}">
        <p14:creationId xmlns:p14="http://schemas.microsoft.com/office/powerpoint/2010/main" val="3724852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Potential Temperature Cross Sections</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60</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101" y="569384"/>
            <a:ext cx="7065799" cy="6288616"/>
          </a:xfrm>
          <a:prstGeom prst="rect">
            <a:avLst/>
          </a:prstGeom>
        </p:spPr>
      </p:pic>
    </p:spTree>
    <p:extLst>
      <p:ext uri="{BB962C8B-B14F-4D97-AF65-F5344CB8AC3E}">
        <p14:creationId xmlns:p14="http://schemas.microsoft.com/office/powerpoint/2010/main" val="2245195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West Basin Mix-Out</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61</a:t>
            </a:fld>
            <a:endParaRPr lang="en-US" dirty="0"/>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1001" y="1598795"/>
            <a:ext cx="4951389" cy="3575981"/>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69698" y="1598795"/>
            <a:ext cx="4608194" cy="3804581"/>
          </a:xfrm>
          <a:prstGeom prst="rect">
            <a:avLst/>
          </a:prstGeom>
        </p:spPr>
      </p:pic>
    </p:spTree>
    <p:extLst>
      <p:ext uri="{BB962C8B-B14F-4D97-AF65-F5344CB8AC3E}">
        <p14:creationId xmlns:p14="http://schemas.microsoft.com/office/powerpoint/2010/main" val="2245195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Mean Wind Direction Day/Night</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0627" y="569383"/>
            <a:ext cx="8582747" cy="6288617"/>
          </a:xfrm>
          <a:prstGeom prst="rect">
            <a:avLst/>
          </a:prstGeom>
        </p:spPr>
      </p:pic>
    </p:spTree>
    <p:extLst>
      <p:ext uri="{BB962C8B-B14F-4D97-AF65-F5344CB8AC3E}">
        <p14:creationId xmlns:p14="http://schemas.microsoft.com/office/powerpoint/2010/main" val="2159533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CMAQ Domain</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63</a:t>
            </a:fld>
            <a:endParaRPr lang="en-US" dirty="0"/>
          </a:p>
        </p:txBody>
      </p:sp>
      <p:grpSp>
        <p:nvGrpSpPr>
          <p:cNvPr id="6" name="Group 5"/>
          <p:cNvGrpSpPr/>
          <p:nvPr/>
        </p:nvGrpSpPr>
        <p:grpSpPr>
          <a:xfrm>
            <a:off x="1231711" y="762000"/>
            <a:ext cx="6680579" cy="5942699"/>
            <a:chOff x="304800" y="1481472"/>
            <a:chExt cx="7162800" cy="6167161"/>
          </a:xfrm>
        </p:grpSpPr>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304800" y="1481472"/>
              <a:ext cx="7162800" cy="5809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9957" y="7239000"/>
              <a:ext cx="5360843" cy="40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8310696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Ozone </a:t>
            </a:r>
            <a:r>
              <a:rPr lang="en-US" sz="3200" b="1" dirty="0" err="1" smtClean="0"/>
              <a:t>Timeseries</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64</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977" y="569383"/>
            <a:ext cx="6794046" cy="6288616"/>
          </a:xfrm>
          <a:prstGeom prst="rect">
            <a:avLst/>
          </a:prstGeom>
        </p:spPr>
      </p:pic>
    </p:spTree>
    <p:extLst>
      <p:ext uri="{BB962C8B-B14F-4D97-AF65-F5344CB8AC3E}">
        <p14:creationId xmlns:p14="http://schemas.microsoft.com/office/powerpoint/2010/main" val="4243973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639" y="0"/>
            <a:ext cx="8445500" cy="569383"/>
          </a:xfrm>
          <a:prstGeom prst="rect">
            <a:avLst/>
          </a:prstGeom>
          <a:noFill/>
        </p:spPr>
        <p:txBody>
          <a:bodyPr wrap="square" lIns="76197" tIns="38098" rIns="76197" bIns="38098" rtlCol="0">
            <a:spAutoFit/>
          </a:bodyPr>
          <a:lstStyle/>
          <a:p>
            <a:pPr algn="ctr"/>
            <a:r>
              <a:rPr lang="en-US" sz="3200" b="1" dirty="0" smtClean="0"/>
              <a:t>SW Radiation from FULL/NONE</a:t>
            </a:r>
            <a:endParaRPr lang="en-US" sz="3200" b="1" dirty="0"/>
          </a:p>
        </p:txBody>
      </p:sp>
      <p:sp>
        <p:nvSpPr>
          <p:cNvPr id="18"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65</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453" y="569382"/>
            <a:ext cx="6193094" cy="6288617"/>
          </a:xfrm>
          <a:prstGeom prst="rect">
            <a:avLst/>
          </a:prstGeom>
        </p:spPr>
      </p:pic>
    </p:spTree>
    <p:extLst>
      <p:ext uri="{BB962C8B-B14F-4D97-AF65-F5344CB8AC3E}">
        <p14:creationId xmlns:p14="http://schemas.microsoft.com/office/powerpoint/2010/main" val="415169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648200" y="569383"/>
            <a:ext cx="4406900" cy="1763556"/>
          </a:xfrm>
          <a:prstGeom prst="rect">
            <a:avLst/>
          </a:prstGeom>
          <a:solidFill>
            <a:schemeClr val="bg1"/>
          </a:solidFill>
        </p:spPr>
        <p:txBody>
          <a:bodyPr wrap="square" lIns="76197" tIns="38098" rIns="76197" bIns="38098" rtlCol="0">
            <a:spAutoFit/>
          </a:bodyPr>
          <a:lstStyle/>
          <a:p>
            <a:pPr lvl="0">
              <a:spcBef>
                <a:spcPct val="20000"/>
              </a:spcBef>
            </a:pPr>
            <a:r>
              <a:rPr lang="en-US" sz="2000" b="1" i="1" dirty="0" smtClean="0">
                <a:solidFill>
                  <a:prstClr val="black"/>
                </a:solidFill>
              </a:rPr>
              <a:t>WRF-ARW v3.5</a:t>
            </a:r>
          </a:p>
          <a:p>
            <a:pPr lvl="0">
              <a:lnSpc>
                <a:spcPct val="90000"/>
              </a:lnSpc>
              <a:spcBef>
                <a:spcPct val="20000"/>
              </a:spcBef>
            </a:pPr>
            <a:r>
              <a:rPr lang="en-US" sz="1600" b="1" dirty="0" smtClean="0">
                <a:solidFill>
                  <a:prstClr val="black"/>
                </a:solidFill>
              </a:rPr>
              <a:t>- NAM </a:t>
            </a:r>
            <a:r>
              <a:rPr lang="en-US" sz="1600" b="1" dirty="0">
                <a:solidFill>
                  <a:prstClr val="black"/>
                </a:solidFill>
              </a:rPr>
              <a:t>analyses </a:t>
            </a:r>
            <a:r>
              <a:rPr lang="en-US" sz="1600" b="1" dirty="0" smtClean="0">
                <a:solidFill>
                  <a:prstClr val="black"/>
                </a:solidFill>
              </a:rPr>
              <a:t>for initial &amp; lateral BC</a:t>
            </a:r>
            <a:endParaRPr lang="en-US" sz="1600" b="1" dirty="0">
              <a:solidFill>
                <a:prstClr val="black"/>
              </a:solidFill>
            </a:endParaRPr>
          </a:p>
          <a:p>
            <a:pPr lvl="0">
              <a:lnSpc>
                <a:spcPct val="90000"/>
              </a:lnSpc>
              <a:spcBef>
                <a:spcPct val="20000"/>
              </a:spcBef>
            </a:pPr>
            <a:r>
              <a:rPr lang="en-US" sz="1600" b="1" dirty="0" smtClean="0">
                <a:solidFill>
                  <a:prstClr val="black"/>
                </a:solidFill>
              </a:rPr>
              <a:t>- 41 vertical levels</a:t>
            </a:r>
          </a:p>
          <a:p>
            <a:pPr lvl="0">
              <a:lnSpc>
                <a:spcPct val="90000"/>
              </a:lnSpc>
              <a:spcBef>
                <a:spcPct val="20000"/>
              </a:spcBef>
            </a:pPr>
            <a:r>
              <a:rPr lang="en-US" sz="1600" b="1" dirty="0" smtClean="0">
                <a:solidFill>
                  <a:prstClr val="black"/>
                </a:solidFill>
              </a:rPr>
              <a:t>- Time </a:t>
            </a:r>
            <a:r>
              <a:rPr lang="en-US" sz="1600" b="1" dirty="0">
                <a:solidFill>
                  <a:prstClr val="black"/>
                </a:solidFill>
              </a:rPr>
              <a:t>step = </a:t>
            </a:r>
            <a:r>
              <a:rPr lang="en-US" sz="1600" b="1" dirty="0" smtClean="0">
                <a:solidFill>
                  <a:prstClr val="black"/>
                </a:solidFill>
              </a:rPr>
              <a:t>45, 15, 5 seconds</a:t>
            </a:r>
          </a:p>
          <a:p>
            <a:pPr>
              <a:lnSpc>
                <a:spcPct val="90000"/>
              </a:lnSpc>
              <a:spcBef>
                <a:spcPct val="20000"/>
              </a:spcBef>
            </a:pPr>
            <a:r>
              <a:rPr lang="en-US" sz="1600" b="1" dirty="0">
                <a:solidFill>
                  <a:prstClr val="black"/>
                </a:solidFill>
              </a:rPr>
              <a:t>- </a:t>
            </a:r>
            <a:r>
              <a:rPr lang="en-US" sz="1600" b="1" dirty="0" smtClean="0">
                <a:solidFill>
                  <a:prstClr val="black"/>
                </a:solidFill>
              </a:rPr>
              <a:t>1 Feb 0000 UTC to 7 Feb 0000 UTC 2013</a:t>
            </a:r>
            <a:endParaRPr lang="en-US" sz="1600" b="1" dirty="0">
              <a:solidFill>
                <a:prstClr val="black"/>
              </a:solidFill>
            </a:endParaRPr>
          </a:p>
          <a:p>
            <a:pPr marL="285750" lvl="0" indent="-285750">
              <a:spcBef>
                <a:spcPct val="20000"/>
              </a:spcBef>
              <a:buFontTx/>
              <a:buChar char="-"/>
            </a:pPr>
            <a:endParaRPr lang="en-US" sz="1600" b="1" dirty="0" smtClean="0">
              <a:solidFill>
                <a:prstClr val="black"/>
              </a:solidFill>
            </a:endParaRPr>
          </a:p>
        </p:txBody>
      </p:sp>
      <p:sp>
        <p:nvSpPr>
          <p:cNvPr id="16" name="TextBox 15"/>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Model Setup &amp; Domains</a:t>
            </a:r>
            <a:endParaRPr lang="en-US" sz="3200" b="1" dirty="0"/>
          </a:p>
        </p:txBody>
      </p:sp>
      <p:grpSp>
        <p:nvGrpSpPr>
          <p:cNvPr id="5" name="Group 4"/>
          <p:cNvGrpSpPr/>
          <p:nvPr/>
        </p:nvGrpSpPr>
        <p:grpSpPr>
          <a:xfrm>
            <a:off x="0" y="825043"/>
            <a:ext cx="4495800" cy="3823157"/>
            <a:chOff x="0" y="762000"/>
            <a:chExt cx="4495800" cy="3823157"/>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9"/>
            <a:stretch/>
          </p:blipFill>
          <p:spPr bwMode="auto">
            <a:xfrm>
              <a:off x="0" y="762000"/>
              <a:ext cx="4495800" cy="3823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4267200"/>
              <a:ext cx="685800" cy="261606"/>
            </a:xfrm>
            <a:prstGeom prst="rect">
              <a:avLst/>
            </a:prstGeom>
            <a:noFill/>
          </p:spPr>
          <p:txBody>
            <a:bodyPr wrap="square" lIns="76197" tIns="38098" rIns="76197" bIns="38098" rtlCol="0">
              <a:spAutoFit/>
            </a:bodyPr>
            <a:lstStyle/>
            <a:p>
              <a:r>
                <a:rPr lang="en-US" sz="1200" b="1" dirty="0" smtClean="0"/>
                <a:t>12 km</a:t>
              </a:r>
              <a:endParaRPr lang="en-US" sz="1200" b="1" dirty="0"/>
            </a:p>
          </p:txBody>
        </p:sp>
        <p:sp>
          <p:nvSpPr>
            <p:cNvPr id="11" name="TextBox 10"/>
            <p:cNvSpPr txBox="1"/>
            <p:nvPr/>
          </p:nvSpPr>
          <p:spPr>
            <a:xfrm>
              <a:off x="1600201" y="2819400"/>
              <a:ext cx="685799" cy="261606"/>
            </a:xfrm>
            <a:prstGeom prst="rect">
              <a:avLst/>
            </a:prstGeom>
            <a:noFill/>
          </p:spPr>
          <p:txBody>
            <a:bodyPr wrap="square" lIns="76197" tIns="38098" rIns="76197" bIns="38098" rtlCol="0">
              <a:spAutoFit/>
            </a:bodyPr>
            <a:lstStyle/>
            <a:p>
              <a:pPr algn="ctr"/>
              <a:r>
                <a:rPr lang="en-US" sz="1200" b="1" dirty="0" smtClean="0">
                  <a:solidFill>
                    <a:schemeClr val="bg1"/>
                  </a:solidFill>
                </a:rPr>
                <a:t>1.33 km</a:t>
              </a:r>
              <a:endParaRPr lang="en-US" sz="1200" b="1" dirty="0">
                <a:solidFill>
                  <a:schemeClr val="bg1"/>
                </a:solidFill>
              </a:endParaRPr>
            </a:p>
          </p:txBody>
        </p:sp>
        <p:sp>
          <p:nvSpPr>
            <p:cNvPr id="12" name="TextBox 11"/>
            <p:cNvSpPr txBox="1"/>
            <p:nvPr/>
          </p:nvSpPr>
          <p:spPr>
            <a:xfrm>
              <a:off x="1752600" y="3061157"/>
              <a:ext cx="685799" cy="261606"/>
            </a:xfrm>
            <a:prstGeom prst="rect">
              <a:avLst/>
            </a:prstGeom>
            <a:noFill/>
          </p:spPr>
          <p:txBody>
            <a:bodyPr wrap="square" lIns="76197" tIns="38098" rIns="76197" bIns="38098" rtlCol="0">
              <a:spAutoFit/>
            </a:bodyPr>
            <a:lstStyle/>
            <a:p>
              <a:r>
                <a:rPr lang="en-US" sz="1200" b="1" dirty="0">
                  <a:solidFill>
                    <a:schemeClr val="bg1"/>
                  </a:solidFill>
                </a:rPr>
                <a:t>4</a:t>
              </a:r>
              <a:r>
                <a:rPr lang="en-US" sz="1200" b="1" dirty="0" smtClean="0">
                  <a:solidFill>
                    <a:schemeClr val="bg1"/>
                  </a:solidFill>
                </a:rPr>
                <a:t> km</a:t>
              </a:r>
              <a:endParaRPr lang="en-US" sz="1200" b="1" dirty="0">
                <a:solidFill>
                  <a:schemeClr val="bg1"/>
                </a:solidFill>
              </a:endParaRPr>
            </a:p>
          </p:txBody>
        </p:sp>
      </p:grpSp>
      <p:sp>
        <p:nvSpPr>
          <p:cNvPr id="14" name="TextBox 13"/>
          <p:cNvSpPr txBox="1"/>
          <p:nvPr/>
        </p:nvSpPr>
        <p:spPr>
          <a:xfrm>
            <a:off x="1143000" y="438090"/>
            <a:ext cx="1905000" cy="400110"/>
          </a:xfrm>
          <a:prstGeom prst="rect">
            <a:avLst/>
          </a:prstGeom>
          <a:noFill/>
          <a:ln w="25400">
            <a:noFill/>
          </a:ln>
        </p:spPr>
        <p:txBody>
          <a:bodyPr wrap="square" rtlCol="0">
            <a:spAutoFit/>
          </a:bodyPr>
          <a:lstStyle/>
          <a:p>
            <a:pPr algn="ctr"/>
            <a:r>
              <a:rPr lang="en-US" sz="2000" b="1" dirty="0" smtClean="0"/>
              <a:t>Outer Domain</a:t>
            </a:r>
          </a:p>
        </p:txBody>
      </p:sp>
      <p:cxnSp>
        <p:nvCxnSpPr>
          <p:cNvPr id="40" name="Straight Connector 39"/>
          <p:cNvCxnSpPr/>
          <p:nvPr/>
        </p:nvCxnSpPr>
        <p:spPr>
          <a:xfrm>
            <a:off x="2305050" y="3114675"/>
            <a:ext cx="6229350" cy="3667125"/>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2295525" y="2083982"/>
            <a:ext cx="1510931" cy="240118"/>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0" y="4648200"/>
            <a:ext cx="3962400" cy="2194443"/>
          </a:xfrm>
          <a:prstGeom prst="rect">
            <a:avLst/>
          </a:prstGeom>
          <a:noFill/>
        </p:spPr>
        <p:txBody>
          <a:bodyPr wrap="square" lIns="76197" tIns="38098" rIns="76197" bIns="38098" rtlCol="0">
            <a:spAutoFit/>
          </a:bodyPr>
          <a:lstStyle/>
          <a:p>
            <a:pPr lvl="0">
              <a:lnSpc>
                <a:spcPct val="90000"/>
              </a:lnSpc>
              <a:spcBef>
                <a:spcPct val="20000"/>
              </a:spcBef>
            </a:pPr>
            <a:r>
              <a:rPr lang="en-US" sz="1600" b="1" dirty="0" smtClean="0">
                <a:solidFill>
                  <a:prstClr val="black"/>
                </a:solidFill>
              </a:rPr>
              <a:t>Parameterizations:</a:t>
            </a:r>
          </a:p>
          <a:p>
            <a:pPr lvl="0">
              <a:lnSpc>
                <a:spcPct val="90000"/>
              </a:lnSpc>
              <a:spcBef>
                <a:spcPct val="20000"/>
              </a:spcBef>
            </a:pPr>
            <a:r>
              <a:rPr lang="en-US" sz="1600" b="1" dirty="0" smtClean="0">
                <a:solidFill>
                  <a:prstClr val="black"/>
                </a:solidFill>
              </a:rPr>
              <a:t>- Microphysics</a:t>
            </a:r>
            <a:r>
              <a:rPr lang="en-US" sz="1600" b="1" dirty="0">
                <a:solidFill>
                  <a:prstClr val="black"/>
                </a:solidFill>
              </a:rPr>
              <a:t>: </a:t>
            </a:r>
            <a:r>
              <a:rPr lang="en-US" sz="1600" b="1" dirty="0" smtClean="0">
                <a:solidFill>
                  <a:prstClr val="black"/>
                </a:solidFill>
              </a:rPr>
              <a:t>Thompson</a:t>
            </a:r>
          </a:p>
          <a:p>
            <a:pPr lvl="0">
              <a:lnSpc>
                <a:spcPct val="90000"/>
              </a:lnSpc>
              <a:spcBef>
                <a:spcPct val="20000"/>
              </a:spcBef>
            </a:pPr>
            <a:r>
              <a:rPr lang="en-US" sz="1600" b="1" dirty="0" smtClean="0">
                <a:solidFill>
                  <a:prstClr val="black"/>
                </a:solidFill>
              </a:rPr>
              <a:t>- Radiation</a:t>
            </a:r>
            <a:r>
              <a:rPr lang="en-US" sz="1600" b="1" dirty="0">
                <a:solidFill>
                  <a:prstClr val="black"/>
                </a:solidFill>
              </a:rPr>
              <a:t>: </a:t>
            </a:r>
            <a:r>
              <a:rPr lang="en-US" sz="1600" b="1" dirty="0" smtClean="0">
                <a:solidFill>
                  <a:prstClr val="black"/>
                </a:solidFill>
              </a:rPr>
              <a:t>RRTMG LW/SW</a:t>
            </a:r>
          </a:p>
          <a:p>
            <a:pPr lvl="0">
              <a:lnSpc>
                <a:spcPct val="90000"/>
              </a:lnSpc>
              <a:spcBef>
                <a:spcPct val="20000"/>
              </a:spcBef>
            </a:pPr>
            <a:r>
              <a:rPr lang="en-US" sz="1600" b="1" dirty="0" smtClean="0">
                <a:solidFill>
                  <a:prstClr val="black"/>
                </a:solidFill>
              </a:rPr>
              <a:t>- Land Surface: Noah</a:t>
            </a:r>
            <a:endParaRPr lang="en-US" sz="1600" b="1" dirty="0">
              <a:solidFill>
                <a:prstClr val="black"/>
              </a:solidFill>
            </a:endParaRPr>
          </a:p>
          <a:p>
            <a:pPr lvl="0">
              <a:lnSpc>
                <a:spcPct val="90000"/>
              </a:lnSpc>
              <a:spcBef>
                <a:spcPct val="20000"/>
              </a:spcBef>
            </a:pPr>
            <a:r>
              <a:rPr lang="en-US" sz="1600" b="1" dirty="0" smtClean="0">
                <a:solidFill>
                  <a:prstClr val="black"/>
                </a:solidFill>
              </a:rPr>
              <a:t>- Planetary Boundary Layer: MYJ</a:t>
            </a:r>
          </a:p>
          <a:p>
            <a:pPr>
              <a:lnSpc>
                <a:spcPct val="90000"/>
              </a:lnSpc>
              <a:spcBef>
                <a:spcPct val="20000"/>
              </a:spcBef>
            </a:pPr>
            <a:r>
              <a:rPr lang="en-US" sz="1600" b="1" dirty="0" smtClean="0">
                <a:solidFill>
                  <a:prstClr val="black"/>
                </a:solidFill>
              </a:rPr>
              <a:t>- Surface </a:t>
            </a:r>
            <a:r>
              <a:rPr lang="en-US" sz="1600" b="1" dirty="0">
                <a:solidFill>
                  <a:prstClr val="black"/>
                </a:solidFill>
              </a:rPr>
              <a:t>layer: </a:t>
            </a:r>
            <a:r>
              <a:rPr lang="en-US" sz="1600" b="1" dirty="0" smtClean="0">
                <a:solidFill>
                  <a:prstClr val="black"/>
                </a:solidFill>
              </a:rPr>
              <a:t>Eta Similarity</a:t>
            </a:r>
            <a:endParaRPr lang="en-US" sz="1600" b="1" dirty="0">
              <a:solidFill>
                <a:prstClr val="black"/>
              </a:solidFill>
            </a:endParaRPr>
          </a:p>
          <a:p>
            <a:pPr lvl="0">
              <a:lnSpc>
                <a:spcPct val="90000"/>
              </a:lnSpc>
              <a:spcBef>
                <a:spcPct val="20000"/>
              </a:spcBef>
            </a:pPr>
            <a:r>
              <a:rPr lang="en-US" sz="1600" b="1" dirty="0" smtClean="0">
                <a:solidFill>
                  <a:prstClr val="black"/>
                </a:solidFill>
              </a:rPr>
              <a:t>- Cumulus: Kain-Fritsch (12 km domain)</a:t>
            </a:r>
          </a:p>
          <a:p>
            <a:pPr lvl="0">
              <a:lnSpc>
                <a:spcPct val="90000"/>
              </a:lnSpc>
              <a:spcBef>
                <a:spcPct val="20000"/>
              </a:spcBef>
            </a:pPr>
            <a:r>
              <a:rPr lang="en-US" sz="1600" b="1" dirty="0" smtClean="0">
                <a:solidFill>
                  <a:prstClr val="black"/>
                </a:solidFill>
              </a:rPr>
              <a:t>- Landcover/Land use: NLCD 2006 (30 m)</a:t>
            </a:r>
          </a:p>
        </p:txBody>
      </p:sp>
      <p:cxnSp>
        <p:nvCxnSpPr>
          <p:cNvPr id="9" name="Straight Connector 8"/>
          <p:cNvCxnSpPr/>
          <p:nvPr/>
        </p:nvCxnSpPr>
        <p:spPr>
          <a:xfrm>
            <a:off x="1562100" y="3114675"/>
            <a:ext cx="2222020" cy="3667125"/>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3784116" y="1905000"/>
            <a:ext cx="5436076" cy="4967067"/>
            <a:chOff x="3784116" y="1890933"/>
            <a:chExt cx="5436076" cy="4967067"/>
          </a:xfrm>
        </p:grpSpPr>
        <p:grpSp>
          <p:nvGrpSpPr>
            <p:cNvPr id="3" name="Group 2"/>
            <p:cNvGrpSpPr/>
            <p:nvPr/>
          </p:nvGrpSpPr>
          <p:grpSpPr>
            <a:xfrm>
              <a:off x="3784116" y="1890933"/>
              <a:ext cx="5436076" cy="4967067"/>
              <a:chOff x="3784116" y="1890933"/>
              <a:chExt cx="5436076" cy="4967067"/>
            </a:xfrm>
          </p:grpSpPr>
          <p:grpSp>
            <p:nvGrpSpPr>
              <p:cNvPr id="56" name="Group 55"/>
              <p:cNvGrpSpPr/>
              <p:nvPr/>
            </p:nvGrpSpPr>
            <p:grpSpPr>
              <a:xfrm>
                <a:off x="3784116" y="1890933"/>
                <a:ext cx="5436076" cy="4967067"/>
                <a:chOff x="3784116" y="1905000"/>
                <a:chExt cx="5436076" cy="4967067"/>
              </a:xfrm>
            </p:grpSpPr>
            <p:grpSp>
              <p:nvGrpSpPr>
                <p:cNvPr id="42" name="Group 41"/>
                <p:cNvGrpSpPr/>
                <p:nvPr/>
              </p:nvGrpSpPr>
              <p:grpSpPr>
                <a:xfrm>
                  <a:off x="3784116" y="1905000"/>
                  <a:ext cx="5436076" cy="4967067"/>
                  <a:chOff x="3784116" y="1905000"/>
                  <a:chExt cx="5436076" cy="4967067"/>
                </a:xfrm>
              </p:grpSpPr>
              <p:grpSp>
                <p:nvGrpSpPr>
                  <p:cNvPr id="41" name="Group 40"/>
                  <p:cNvGrpSpPr/>
                  <p:nvPr/>
                </p:nvGrpSpPr>
                <p:grpSpPr>
                  <a:xfrm>
                    <a:off x="3784116" y="1905000"/>
                    <a:ext cx="5436076" cy="4967067"/>
                    <a:chOff x="3784116" y="1905000"/>
                    <a:chExt cx="5436076" cy="4967067"/>
                  </a:xfrm>
                </p:grpSpPr>
                <p:grpSp>
                  <p:nvGrpSpPr>
                    <p:cNvPr id="10" name="Group 9"/>
                    <p:cNvGrpSpPr/>
                    <p:nvPr/>
                  </p:nvGrpSpPr>
                  <p:grpSpPr>
                    <a:xfrm>
                      <a:off x="3784116" y="1905000"/>
                      <a:ext cx="5436076" cy="4967067"/>
                      <a:chOff x="4766748" y="1738533"/>
                      <a:chExt cx="4377245" cy="3976467"/>
                    </a:xfrm>
                  </p:grpSpPr>
                  <p:grpSp>
                    <p:nvGrpSpPr>
                      <p:cNvPr id="2" name="Group 1"/>
                      <p:cNvGrpSpPr/>
                      <p:nvPr/>
                    </p:nvGrpSpPr>
                    <p:grpSpPr>
                      <a:xfrm>
                        <a:off x="4766748" y="1738533"/>
                        <a:ext cx="4377245" cy="3976467"/>
                        <a:chOff x="4668948" y="1273107"/>
                        <a:chExt cx="4165485" cy="4142933"/>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68948" y="1402619"/>
                          <a:ext cx="3694002" cy="4013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391525" y="1273107"/>
                          <a:ext cx="442908" cy="414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7343783" y="2721490"/>
                        <a:ext cx="788315" cy="209433"/>
                      </a:xfrm>
                      <a:prstGeom prst="rect">
                        <a:avLst/>
                      </a:prstGeom>
                      <a:solidFill>
                        <a:schemeClr val="tx1"/>
                      </a:solidFill>
                      <a:ln w="25400">
                        <a:noFill/>
                      </a:ln>
                    </p:spPr>
                    <p:txBody>
                      <a:bodyPr wrap="square" lIns="76197" tIns="38098" rIns="76197" bIns="38098" rtlCol="0">
                        <a:spAutoFit/>
                      </a:bodyPr>
                      <a:lstStyle/>
                      <a:p>
                        <a:r>
                          <a:rPr lang="en-US" sz="1200" b="1" dirty="0" smtClean="0">
                            <a:solidFill>
                              <a:schemeClr val="bg1"/>
                            </a:solidFill>
                          </a:rPr>
                          <a:t>Subdomain</a:t>
                        </a:r>
                        <a:endParaRPr lang="en-US" sz="1200" b="1" dirty="0">
                          <a:solidFill>
                            <a:schemeClr val="bg1"/>
                          </a:solidFill>
                        </a:endParaRPr>
                      </a:p>
                    </p:txBody>
                  </p:sp>
                  <p:sp>
                    <p:nvSpPr>
                      <p:cNvPr id="17" name="TextBox 16"/>
                      <p:cNvSpPr txBox="1"/>
                      <p:nvPr/>
                    </p:nvSpPr>
                    <p:spPr>
                      <a:xfrm>
                        <a:off x="5867400" y="3014989"/>
                        <a:ext cx="1449948" cy="276999"/>
                      </a:xfrm>
                      <a:prstGeom prst="rect">
                        <a:avLst/>
                      </a:prstGeom>
                      <a:noFill/>
                    </p:spPr>
                    <p:txBody>
                      <a:bodyPr wrap="square" rtlCol="0">
                        <a:spAutoFit/>
                      </a:bodyPr>
                      <a:lstStyle/>
                      <a:p>
                        <a:pPr algn="ctr"/>
                        <a:r>
                          <a:rPr lang="en-US" sz="1200" b="1" dirty="0" smtClean="0">
                            <a:solidFill>
                              <a:srgbClr val="FFFF00"/>
                            </a:solidFill>
                          </a:rPr>
                          <a:t>Uinta Mountains</a:t>
                        </a:r>
                        <a:endParaRPr lang="en-US" sz="1200" b="1" dirty="0">
                          <a:solidFill>
                            <a:srgbClr val="FFFF00"/>
                          </a:solidFill>
                        </a:endParaRPr>
                      </a:p>
                    </p:txBody>
                  </p:sp>
                  <p:sp>
                    <p:nvSpPr>
                      <p:cNvPr id="18" name="TextBox 17"/>
                      <p:cNvSpPr txBox="1"/>
                      <p:nvPr/>
                    </p:nvSpPr>
                    <p:spPr>
                      <a:xfrm rot="17043031">
                        <a:off x="4551779" y="3748296"/>
                        <a:ext cx="1817106" cy="276999"/>
                      </a:xfrm>
                      <a:prstGeom prst="rect">
                        <a:avLst/>
                      </a:prstGeom>
                      <a:noFill/>
                    </p:spPr>
                    <p:txBody>
                      <a:bodyPr wrap="square" rtlCol="0">
                        <a:spAutoFit/>
                      </a:bodyPr>
                      <a:lstStyle/>
                      <a:p>
                        <a:pPr algn="ctr"/>
                        <a:r>
                          <a:rPr lang="en-US" sz="1200" b="1" dirty="0" smtClean="0">
                            <a:solidFill>
                              <a:srgbClr val="FFFF00"/>
                            </a:solidFill>
                          </a:rPr>
                          <a:t>Wasatch Range</a:t>
                        </a:r>
                        <a:endParaRPr lang="en-US" sz="1200" b="1" dirty="0">
                          <a:solidFill>
                            <a:srgbClr val="FFFF00"/>
                          </a:solidFill>
                        </a:endParaRPr>
                      </a:p>
                    </p:txBody>
                  </p:sp>
                  <p:sp>
                    <p:nvSpPr>
                      <p:cNvPr id="19" name="TextBox 18"/>
                      <p:cNvSpPr txBox="1"/>
                      <p:nvPr/>
                    </p:nvSpPr>
                    <p:spPr>
                      <a:xfrm rot="1583918">
                        <a:off x="5349817" y="3909689"/>
                        <a:ext cx="1579562" cy="276999"/>
                      </a:xfrm>
                      <a:prstGeom prst="rect">
                        <a:avLst/>
                      </a:prstGeom>
                      <a:noFill/>
                    </p:spPr>
                    <p:txBody>
                      <a:bodyPr wrap="square" rtlCol="0">
                        <a:spAutoFit/>
                      </a:bodyPr>
                      <a:lstStyle/>
                      <a:p>
                        <a:pPr algn="ctr"/>
                        <a:r>
                          <a:rPr lang="en-US" sz="1200" b="1" dirty="0" smtClean="0">
                            <a:solidFill>
                              <a:srgbClr val="FFFF00"/>
                            </a:solidFill>
                          </a:rPr>
                          <a:t>Tavaputs</a:t>
                        </a:r>
                        <a:endParaRPr lang="en-US" sz="1200" b="1" dirty="0">
                          <a:solidFill>
                            <a:srgbClr val="FFFF00"/>
                          </a:solidFill>
                        </a:endParaRPr>
                      </a:p>
                    </p:txBody>
                  </p:sp>
                  <p:sp>
                    <p:nvSpPr>
                      <p:cNvPr id="20" name="TextBox 19"/>
                      <p:cNvSpPr txBox="1"/>
                      <p:nvPr/>
                    </p:nvSpPr>
                    <p:spPr>
                      <a:xfrm>
                        <a:off x="5707958" y="5032704"/>
                        <a:ext cx="1116673" cy="221756"/>
                      </a:xfrm>
                      <a:prstGeom prst="rect">
                        <a:avLst/>
                      </a:prstGeom>
                      <a:noFill/>
                    </p:spPr>
                    <p:txBody>
                      <a:bodyPr wrap="square" rtlCol="0">
                        <a:spAutoFit/>
                      </a:bodyPr>
                      <a:lstStyle/>
                      <a:p>
                        <a:pPr algn="ctr"/>
                        <a:r>
                          <a:rPr lang="en-US" sz="1200" b="1" dirty="0" smtClean="0"/>
                          <a:t>Desolation Canyon</a:t>
                        </a:r>
                        <a:endParaRPr lang="en-US" sz="1200" b="1" dirty="0"/>
                      </a:p>
                    </p:txBody>
                  </p:sp>
                  <p:sp>
                    <p:nvSpPr>
                      <p:cNvPr id="21" name="TextBox 20"/>
                      <p:cNvSpPr txBox="1"/>
                      <p:nvPr/>
                    </p:nvSpPr>
                    <p:spPr>
                      <a:xfrm>
                        <a:off x="6272410" y="4245517"/>
                        <a:ext cx="1579562" cy="276999"/>
                      </a:xfrm>
                      <a:prstGeom prst="rect">
                        <a:avLst/>
                      </a:prstGeom>
                      <a:noFill/>
                    </p:spPr>
                    <p:txBody>
                      <a:bodyPr wrap="square" rtlCol="0">
                        <a:spAutoFit/>
                      </a:bodyPr>
                      <a:lstStyle/>
                      <a:p>
                        <a:pPr algn="ctr"/>
                        <a:r>
                          <a:rPr lang="en-US" sz="1200" b="1" dirty="0" smtClean="0">
                            <a:solidFill>
                              <a:srgbClr val="FFFF00"/>
                            </a:solidFill>
                          </a:rPr>
                          <a:t>Plateau</a:t>
                        </a:r>
                        <a:endParaRPr lang="en-US" sz="1200" b="1" dirty="0">
                          <a:solidFill>
                            <a:srgbClr val="FFFF00"/>
                          </a:solidFill>
                        </a:endParaRPr>
                      </a:p>
                    </p:txBody>
                  </p:sp>
                  <p:cxnSp>
                    <p:nvCxnSpPr>
                      <p:cNvPr id="4" name="Straight Connector 3"/>
                      <p:cNvCxnSpPr/>
                      <p:nvPr/>
                    </p:nvCxnSpPr>
                    <p:spPr>
                      <a:xfrm flipH="1" flipV="1">
                        <a:off x="5705475" y="3600450"/>
                        <a:ext cx="2105025" cy="304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6019800" y="2433935"/>
                      <a:ext cx="742497" cy="461665"/>
                    </a:xfrm>
                    <a:prstGeom prst="rect">
                      <a:avLst/>
                    </a:prstGeom>
                    <a:noFill/>
                  </p:spPr>
                  <p:txBody>
                    <a:bodyPr wrap="square" rtlCol="0">
                      <a:spAutoFit/>
                    </a:bodyPr>
                    <a:lstStyle/>
                    <a:p>
                      <a:pPr algn="ctr"/>
                      <a:r>
                        <a:rPr lang="en-US" sz="2400" b="1" dirty="0" smtClean="0"/>
                        <a:t>WY</a:t>
                      </a:r>
                      <a:endParaRPr lang="en-US" sz="2400" b="1" dirty="0"/>
                    </a:p>
                  </p:txBody>
                </p:sp>
                <p:sp>
                  <p:nvSpPr>
                    <p:cNvPr id="29" name="TextBox 28"/>
                    <p:cNvSpPr txBox="1"/>
                    <p:nvPr/>
                  </p:nvSpPr>
                  <p:spPr>
                    <a:xfrm>
                      <a:off x="7410903" y="6167735"/>
                      <a:ext cx="742497" cy="461665"/>
                    </a:xfrm>
                    <a:prstGeom prst="rect">
                      <a:avLst/>
                    </a:prstGeom>
                    <a:noFill/>
                  </p:spPr>
                  <p:txBody>
                    <a:bodyPr wrap="square" rtlCol="0">
                      <a:spAutoFit/>
                    </a:bodyPr>
                    <a:lstStyle/>
                    <a:p>
                      <a:pPr algn="ctr"/>
                      <a:r>
                        <a:rPr lang="en-US" sz="2400" b="1" dirty="0" smtClean="0"/>
                        <a:t>CO</a:t>
                      </a:r>
                      <a:endParaRPr lang="en-US" sz="2400" b="1" dirty="0"/>
                    </a:p>
                  </p:txBody>
                </p:sp>
                <p:sp>
                  <p:nvSpPr>
                    <p:cNvPr id="30" name="TextBox 29"/>
                    <p:cNvSpPr txBox="1"/>
                    <p:nvPr/>
                  </p:nvSpPr>
                  <p:spPr>
                    <a:xfrm>
                      <a:off x="4572000" y="6172200"/>
                      <a:ext cx="742497" cy="461665"/>
                    </a:xfrm>
                    <a:prstGeom prst="rect">
                      <a:avLst/>
                    </a:prstGeom>
                    <a:noFill/>
                  </p:spPr>
                  <p:txBody>
                    <a:bodyPr wrap="square" rtlCol="0">
                      <a:spAutoFit/>
                    </a:bodyPr>
                    <a:lstStyle/>
                    <a:p>
                      <a:pPr algn="ctr"/>
                      <a:r>
                        <a:rPr lang="en-US" sz="2400" b="1" dirty="0" smtClean="0"/>
                        <a:t>UT</a:t>
                      </a:r>
                      <a:endParaRPr lang="en-US" sz="2400" b="1" dirty="0"/>
                    </a:p>
                  </p:txBody>
                </p:sp>
              </p:grpSp>
              <p:cxnSp>
                <p:nvCxnSpPr>
                  <p:cNvPr id="22" name="Straight Arrow Connector 21"/>
                  <p:cNvCxnSpPr>
                    <a:stCxn id="20" idx="0"/>
                  </p:cNvCxnSpPr>
                  <p:nvPr/>
                </p:nvCxnSpPr>
                <p:spPr>
                  <a:xfrm flipV="1">
                    <a:off x="5646395" y="5382518"/>
                    <a:ext cx="221005" cy="63728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6305550" y="4526281"/>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extBox 57"/>
                <p:cNvSpPr txBox="1"/>
                <p:nvPr/>
              </p:nvSpPr>
              <p:spPr>
                <a:xfrm>
                  <a:off x="3843892" y="2101334"/>
                  <a:ext cx="1571624" cy="369332"/>
                </a:xfrm>
                <a:prstGeom prst="rect">
                  <a:avLst/>
                </a:prstGeom>
                <a:solidFill>
                  <a:schemeClr val="bg1"/>
                </a:solidFill>
                <a:ln w="25400">
                  <a:solidFill>
                    <a:schemeClr val="tx1"/>
                  </a:solidFill>
                </a:ln>
              </p:spPr>
              <p:txBody>
                <a:bodyPr wrap="square" rtlCol="0">
                  <a:spAutoFit/>
                </a:bodyPr>
                <a:lstStyle/>
                <a:p>
                  <a:pPr algn="ctr"/>
                  <a:r>
                    <a:rPr lang="en-US" b="1" dirty="0" smtClean="0"/>
                    <a:t>Inner Domain</a:t>
                  </a:r>
                </a:p>
              </p:txBody>
            </p:sp>
          </p:grpSp>
          <p:sp>
            <p:nvSpPr>
              <p:cNvPr id="64" name="TextBox 63"/>
              <p:cNvSpPr txBox="1"/>
              <p:nvPr/>
            </p:nvSpPr>
            <p:spPr>
              <a:xfrm>
                <a:off x="3969910" y="3436532"/>
                <a:ext cx="563990" cy="276999"/>
              </a:xfrm>
              <a:prstGeom prst="rect">
                <a:avLst/>
              </a:prstGeom>
              <a:noFill/>
            </p:spPr>
            <p:txBody>
              <a:bodyPr wrap="square" rtlCol="0">
                <a:spAutoFit/>
              </a:bodyPr>
              <a:lstStyle/>
              <a:p>
                <a:pPr algn="ctr"/>
                <a:r>
                  <a:rPr lang="en-US" sz="1200" b="1" dirty="0" smtClean="0"/>
                  <a:t>SLV</a:t>
                </a:r>
                <a:endParaRPr lang="en-US" sz="1200" b="1" dirty="0"/>
              </a:p>
            </p:txBody>
          </p:sp>
        </p:grpSp>
        <p:sp>
          <p:nvSpPr>
            <p:cNvPr id="39" name="Oval 38"/>
            <p:cNvSpPr/>
            <p:nvPr/>
          </p:nvSpPr>
          <p:spPr>
            <a:xfrm>
              <a:off x="6019800" y="4238625"/>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3" name="Oval 42"/>
            <p:cNvSpPr/>
            <p:nvPr/>
          </p:nvSpPr>
          <p:spPr>
            <a:xfrm>
              <a:off x="5962650" y="4448175"/>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4" name="Oval 43"/>
            <p:cNvSpPr/>
            <p:nvPr/>
          </p:nvSpPr>
          <p:spPr>
            <a:xfrm>
              <a:off x="6593206" y="4478656"/>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5" name="Oval 44"/>
            <p:cNvSpPr/>
            <p:nvPr/>
          </p:nvSpPr>
          <p:spPr>
            <a:xfrm>
              <a:off x="6717031" y="4402456"/>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46" name="Oval 45"/>
            <p:cNvSpPr/>
            <p:nvPr/>
          </p:nvSpPr>
          <p:spPr>
            <a:xfrm>
              <a:off x="6574156" y="4097656"/>
              <a:ext cx="45719" cy="45719"/>
            </a:xfrm>
            <a:prstGeom prst="ellipse">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47"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66</a:t>
            </a:fld>
            <a:endParaRPr lang="en-US" dirty="0"/>
          </a:p>
        </p:txBody>
      </p:sp>
    </p:spTree>
    <p:extLst>
      <p:ext uri="{BB962C8B-B14F-4D97-AF65-F5344CB8AC3E}">
        <p14:creationId xmlns:p14="http://schemas.microsoft.com/office/powerpoint/2010/main" val="344253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727722" y="502418"/>
            <a:ext cx="3429926" cy="6355582"/>
          </a:xfrm>
          <a:prstGeom prst="rect">
            <a:avLst/>
          </a:prstGeom>
          <a:noFill/>
        </p:spPr>
        <p:txBody>
          <a:bodyPr wrap="square" lIns="76197" tIns="38098" rIns="76197" bIns="38098" rtlCol="0">
            <a:spAutoFit/>
          </a:bodyPr>
          <a:lstStyle/>
          <a:p>
            <a:pPr marL="285739" indent="-285739">
              <a:buFontTx/>
              <a:buChar char="-"/>
            </a:pPr>
            <a:r>
              <a:rPr lang="en-US" sz="2400" b="1" dirty="0" smtClean="0"/>
              <a:t>Large </a:t>
            </a:r>
            <a:r>
              <a:rPr lang="en-US" sz="2400" b="1" dirty="0"/>
              <a:t>(~15,000 km</a:t>
            </a:r>
            <a:r>
              <a:rPr lang="en-US" sz="2400" b="1" baseline="30000" dirty="0"/>
              <a:t>2</a:t>
            </a:r>
            <a:r>
              <a:rPr lang="en-US" sz="2400" b="1" dirty="0"/>
              <a:t>) and bowl-like basin ringed by </a:t>
            </a:r>
            <a:r>
              <a:rPr lang="en-US" sz="2400" b="1" dirty="0" smtClean="0"/>
              <a:t>mountains</a:t>
            </a:r>
          </a:p>
          <a:p>
            <a:pPr marL="285739" indent="-285739">
              <a:buFontTx/>
              <a:buChar char="-"/>
            </a:pPr>
            <a:endParaRPr lang="en-US" sz="2400" b="1" dirty="0" smtClean="0"/>
          </a:p>
          <a:p>
            <a:pPr marL="285739" indent="-285739">
              <a:buFontTx/>
              <a:buChar char="-"/>
            </a:pPr>
            <a:r>
              <a:rPr lang="en-US" sz="2400" b="1" dirty="0"/>
              <a:t>Over 500 m of relief from basin center to </a:t>
            </a:r>
            <a:r>
              <a:rPr lang="en-US" sz="2400" b="1" dirty="0" smtClean="0"/>
              <a:t>ridgelines</a:t>
            </a:r>
          </a:p>
          <a:p>
            <a:pPr marL="285739" indent="-285739">
              <a:buFontTx/>
              <a:buChar char="-"/>
            </a:pPr>
            <a:endParaRPr lang="en-US" sz="2400" b="1" dirty="0"/>
          </a:p>
          <a:p>
            <a:pPr marL="285739" indent="-285739">
              <a:buFontTx/>
              <a:buChar char="-"/>
            </a:pPr>
            <a:r>
              <a:rPr lang="en-US" sz="2400" b="1" dirty="0"/>
              <a:t>9,400 oil &amp; gas producing wells in March </a:t>
            </a:r>
            <a:r>
              <a:rPr lang="en-US" sz="2400" b="1" dirty="0" smtClean="0"/>
              <a:t>2014</a:t>
            </a:r>
          </a:p>
          <a:p>
            <a:pPr marL="285739" indent="-285739">
              <a:buFontTx/>
              <a:buChar char="-"/>
            </a:pPr>
            <a:endParaRPr lang="en-US" sz="2400" b="1" dirty="0" smtClean="0"/>
          </a:p>
          <a:p>
            <a:pPr marL="285739" indent="-285739">
              <a:buFontTx/>
              <a:buChar char="-"/>
            </a:pPr>
            <a:r>
              <a:rPr lang="en-US" sz="2400" b="1" dirty="0"/>
              <a:t>Over 3,600 permits for additional wells since Jan </a:t>
            </a:r>
            <a:r>
              <a:rPr lang="en-US" sz="2400" b="1" dirty="0" smtClean="0"/>
              <a:t>2012</a:t>
            </a:r>
          </a:p>
          <a:p>
            <a:pPr marL="285739" indent="-285739">
              <a:buFontTx/>
              <a:buChar char="-"/>
            </a:pPr>
            <a:endParaRPr lang="en-US" sz="2400" b="1" dirty="0"/>
          </a:p>
          <a:p>
            <a:pPr marL="742920" lvl="1" indent="-285739">
              <a:buFontTx/>
              <a:buChar char="-"/>
            </a:pPr>
            <a:endParaRPr lang="en-US" sz="2400" b="1" dirty="0"/>
          </a:p>
        </p:txBody>
      </p:sp>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Uintah Basin</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7</a:t>
            </a:fld>
            <a:endParaRPr lang="en-US" dirty="0"/>
          </a:p>
        </p:txBody>
      </p:sp>
      <p:sp>
        <p:nvSpPr>
          <p:cNvPr id="6" name="TextBox 5"/>
          <p:cNvSpPr txBox="1"/>
          <p:nvPr/>
        </p:nvSpPr>
        <p:spPr>
          <a:xfrm>
            <a:off x="5727722" y="6273225"/>
            <a:ext cx="3416278" cy="584775"/>
          </a:xfrm>
          <a:prstGeom prst="rect">
            <a:avLst/>
          </a:prstGeom>
          <a:noFill/>
          <a:ln w="25400">
            <a:noFill/>
          </a:ln>
        </p:spPr>
        <p:txBody>
          <a:bodyPr wrap="square" rtlCol="0">
            <a:spAutoFit/>
          </a:bodyPr>
          <a:lstStyle/>
          <a:p>
            <a:r>
              <a:rPr lang="en-US" sz="1600" dirty="0" smtClean="0"/>
              <a:t>Courtesy of Utah </a:t>
            </a:r>
            <a:r>
              <a:rPr lang="en-US" sz="1600" dirty="0"/>
              <a:t>Division of Oil, Gas, and </a:t>
            </a:r>
            <a:r>
              <a:rPr lang="en-US" sz="1600" dirty="0" smtClean="0"/>
              <a:t>Mining</a:t>
            </a:r>
            <a:endParaRPr lang="en-US" sz="1600" dirty="0"/>
          </a:p>
        </p:txBody>
      </p:sp>
      <p:grpSp>
        <p:nvGrpSpPr>
          <p:cNvPr id="3" name="Group 2"/>
          <p:cNvGrpSpPr/>
          <p:nvPr/>
        </p:nvGrpSpPr>
        <p:grpSpPr>
          <a:xfrm>
            <a:off x="0" y="677388"/>
            <a:ext cx="5727722" cy="6180612"/>
            <a:chOff x="0" y="677388"/>
            <a:chExt cx="5727722" cy="6180612"/>
          </a:xfrm>
        </p:grpSpPr>
        <p:pic>
          <p:nvPicPr>
            <p:cNvPr id="30"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677388"/>
              <a:ext cx="5727722" cy="6180612"/>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4876800" y="838200"/>
              <a:ext cx="7620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00FF00"/>
                  </a:solidFill>
                </a:rPr>
                <a:t>Oil</a:t>
              </a:r>
            </a:p>
            <a:p>
              <a:r>
                <a:rPr lang="en-US" sz="2000" b="1" dirty="0" smtClean="0">
                  <a:solidFill>
                    <a:srgbClr val="FF0000"/>
                  </a:solidFill>
                </a:rPr>
                <a:t>Gas</a:t>
              </a:r>
              <a:endParaRPr lang="en-US" sz="2000" b="1" dirty="0">
                <a:solidFill>
                  <a:srgbClr val="FF0000"/>
                </a:solidFill>
              </a:endParaRPr>
            </a:p>
          </p:txBody>
        </p:sp>
      </p:grpSp>
    </p:spTree>
    <p:extLst>
      <p:ext uri="{BB962C8B-B14F-4D97-AF65-F5344CB8AC3E}">
        <p14:creationId xmlns:p14="http://schemas.microsoft.com/office/powerpoint/2010/main" val="2824372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a:grpSpLocks noChangeAspect="1"/>
          </p:cNvGrpSpPr>
          <p:nvPr/>
        </p:nvGrpSpPr>
        <p:grpSpPr>
          <a:xfrm>
            <a:off x="3785632" y="480022"/>
            <a:ext cx="5358367" cy="6324600"/>
            <a:chOff x="491318" y="152400"/>
            <a:chExt cx="7213474" cy="8514225"/>
          </a:xfrm>
        </p:grpSpPr>
        <p:pic>
          <p:nvPicPr>
            <p:cNvPr id="44"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18" y="3124197"/>
              <a:ext cx="7079777" cy="268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6" name="Group 45"/>
            <p:cNvGrpSpPr/>
            <p:nvPr/>
          </p:nvGrpSpPr>
          <p:grpSpPr>
            <a:xfrm>
              <a:off x="491318" y="152400"/>
              <a:ext cx="7213474" cy="8514225"/>
              <a:chOff x="491318" y="152400"/>
              <a:chExt cx="7213474" cy="8514225"/>
            </a:xfrm>
          </p:grpSpPr>
          <p:pic>
            <p:nvPicPr>
              <p:cNvPr id="47"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318" y="2961732"/>
                <a:ext cx="7079778" cy="2819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 y="152400"/>
                <a:ext cx="6999596"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235" y="5830727"/>
                <a:ext cx="6961557" cy="2835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Fossil Fuel Production</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8</a:t>
            </a:fld>
            <a:endParaRPr lang="en-US" dirty="0"/>
          </a:p>
        </p:txBody>
      </p:sp>
      <p:sp>
        <p:nvSpPr>
          <p:cNvPr id="12" name="TextBox 11"/>
          <p:cNvSpPr txBox="1"/>
          <p:nvPr/>
        </p:nvSpPr>
        <p:spPr>
          <a:xfrm>
            <a:off x="0" y="1828800"/>
            <a:ext cx="3845193" cy="3400927"/>
          </a:xfrm>
          <a:prstGeom prst="rect">
            <a:avLst/>
          </a:prstGeom>
          <a:noFill/>
        </p:spPr>
        <p:txBody>
          <a:bodyPr wrap="square" lIns="76197" tIns="38098" rIns="76197" bIns="38098" rtlCol="0">
            <a:spAutoFit/>
          </a:bodyPr>
          <a:lstStyle/>
          <a:p>
            <a:pPr marL="285739" indent="-285739">
              <a:buFontTx/>
              <a:buChar char="-"/>
            </a:pPr>
            <a:r>
              <a:rPr lang="en-US" sz="2400" b="1" dirty="0" smtClean="0"/>
              <a:t>Notable increase in drilling since 2009</a:t>
            </a:r>
          </a:p>
          <a:p>
            <a:pPr marL="285739" indent="-285739">
              <a:buFontTx/>
              <a:buChar char="-"/>
            </a:pPr>
            <a:endParaRPr lang="en-US" sz="2400" b="1" dirty="0" smtClean="0"/>
          </a:p>
          <a:p>
            <a:pPr marL="285739" indent="-285739">
              <a:buFontTx/>
              <a:buChar char="-"/>
            </a:pPr>
            <a:r>
              <a:rPr lang="en-US" sz="2400" b="1" dirty="0" smtClean="0"/>
              <a:t>60% of local economy tied to oil &amp; gas industry (Salt Lake Tribune 2013)</a:t>
            </a:r>
          </a:p>
          <a:p>
            <a:pPr marL="285739" indent="-285739">
              <a:buFontTx/>
              <a:buChar char="-"/>
            </a:pPr>
            <a:endParaRPr lang="en-US" sz="2400" b="1" dirty="0"/>
          </a:p>
          <a:p>
            <a:pPr marL="285739" indent="-285739">
              <a:buFontTx/>
              <a:buChar char="-"/>
            </a:pPr>
            <a:r>
              <a:rPr lang="en-US" sz="2400" b="1" dirty="0" smtClean="0"/>
              <a:t>Increasing trend expected to continue</a:t>
            </a:r>
          </a:p>
        </p:txBody>
      </p:sp>
    </p:spTree>
    <p:extLst>
      <p:ext uri="{BB962C8B-B14F-4D97-AF65-F5344CB8AC3E}">
        <p14:creationId xmlns:p14="http://schemas.microsoft.com/office/powerpoint/2010/main" val="2862588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714500" y="0"/>
            <a:ext cx="5715000" cy="569383"/>
          </a:xfrm>
          <a:prstGeom prst="rect">
            <a:avLst/>
          </a:prstGeom>
          <a:noFill/>
        </p:spPr>
        <p:txBody>
          <a:bodyPr wrap="square" lIns="76197" tIns="38098" rIns="76197" bIns="38098" rtlCol="0">
            <a:spAutoFit/>
          </a:bodyPr>
          <a:lstStyle/>
          <a:p>
            <a:pPr algn="ctr"/>
            <a:r>
              <a:rPr lang="en-US" sz="3200" b="1" dirty="0" smtClean="0"/>
              <a:t>Winter Ozone Production</a:t>
            </a:r>
            <a:endParaRPr lang="en-US" sz="3200" b="1" dirty="0"/>
          </a:p>
        </p:txBody>
      </p:sp>
      <p:sp>
        <p:nvSpPr>
          <p:cNvPr id="15" name="Slide Number Placeholder 12"/>
          <p:cNvSpPr>
            <a:spLocks noGrp="1"/>
          </p:cNvSpPr>
          <p:nvPr>
            <p:ph type="sldNum" sz="quarter" idx="12"/>
          </p:nvPr>
        </p:nvSpPr>
        <p:spPr>
          <a:xfrm>
            <a:off x="7010400" y="6492875"/>
            <a:ext cx="2133600" cy="365125"/>
          </a:xfrm>
        </p:spPr>
        <p:txBody>
          <a:bodyPr/>
          <a:lstStyle/>
          <a:p>
            <a:fld id="{081BE479-3FC8-46B3-9F2B-7BBE1C89B535}" type="slidenum">
              <a:rPr lang="en-US" smtClean="0"/>
              <a:pPr/>
              <a:t>9</a:t>
            </a:fld>
            <a:endParaRPr lang="en-US" dirty="0"/>
          </a:p>
        </p:txBody>
      </p:sp>
      <p:grpSp>
        <p:nvGrpSpPr>
          <p:cNvPr id="60" name="Group 59"/>
          <p:cNvGrpSpPr>
            <a:grpSpLocks noChangeAspect="1"/>
          </p:cNvGrpSpPr>
          <p:nvPr/>
        </p:nvGrpSpPr>
        <p:grpSpPr>
          <a:xfrm>
            <a:off x="883034" y="566072"/>
            <a:ext cx="7377933" cy="4386928"/>
            <a:chOff x="402377" y="838514"/>
            <a:chExt cx="6150823" cy="3657287"/>
          </a:xfrm>
        </p:grpSpPr>
        <p:grpSp>
          <p:nvGrpSpPr>
            <p:cNvPr id="61" name="Group 60"/>
            <p:cNvGrpSpPr>
              <a:grpSpLocks noChangeAspect="1"/>
            </p:cNvGrpSpPr>
            <p:nvPr/>
          </p:nvGrpSpPr>
          <p:grpSpPr>
            <a:xfrm>
              <a:off x="402377" y="838515"/>
              <a:ext cx="6150823" cy="3657286"/>
              <a:chOff x="296111" y="646100"/>
              <a:chExt cx="4769369" cy="2835872"/>
            </a:xfrm>
          </p:grpSpPr>
          <p:grpSp>
            <p:nvGrpSpPr>
              <p:cNvPr id="66" name="Group 65"/>
              <p:cNvGrpSpPr/>
              <p:nvPr/>
            </p:nvGrpSpPr>
            <p:grpSpPr>
              <a:xfrm>
                <a:off x="296111" y="646100"/>
                <a:ext cx="4769369" cy="2835872"/>
                <a:chOff x="296111" y="646100"/>
                <a:chExt cx="4769369" cy="2835872"/>
              </a:xfrm>
            </p:grpSpPr>
            <p:grpSp>
              <p:nvGrpSpPr>
                <p:cNvPr id="68" name="Group 67"/>
                <p:cNvGrpSpPr/>
                <p:nvPr/>
              </p:nvGrpSpPr>
              <p:grpSpPr>
                <a:xfrm>
                  <a:off x="296111" y="646100"/>
                  <a:ext cx="4769369" cy="2835872"/>
                  <a:chOff x="298180" y="757032"/>
                  <a:chExt cx="4802700" cy="2869047"/>
                </a:xfrm>
              </p:grpSpPr>
              <p:sp>
                <p:nvSpPr>
                  <p:cNvPr id="70" name="Rectangle 69"/>
                  <p:cNvSpPr/>
                  <p:nvPr/>
                </p:nvSpPr>
                <p:spPr>
                  <a:xfrm>
                    <a:off x="298180" y="757032"/>
                    <a:ext cx="4802700" cy="2869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oup 1"/>
                  <p:cNvGrpSpPr>
                    <a:grpSpLocks/>
                  </p:cNvGrpSpPr>
                  <p:nvPr/>
                </p:nvGrpSpPr>
                <p:grpSpPr bwMode="auto">
                  <a:xfrm>
                    <a:off x="298180" y="990601"/>
                    <a:ext cx="4731020" cy="2566986"/>
                    <a:chOff x="152400" y="4203487"/>
                    <a:chExt cx="5850618" cy="3379148"/>
                  </a:xfrm>
                </p:grpSpPr>
                <p:cxnSp>
                  <p:nvCxnSpPr>
                    <p:cNvPr id="77" name="Straight Connector 76"/>
                    <p:cNvCxnSpPr/>
                    <p:nvPr/>
                  </p:nvCxnSpPr>
                  <p:spPr>
                    <a:xfrm>
                      <a:off x="533259" y="4203487"/>
                      <a:ext cx="0" cy="270833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3256" y="6911350"/>
                      <a:ext cx="5469762" cy="47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9" name="TextBox 52"/>
                    <p:cNvSpPr txBox="1">
                      <a:spLocks noChangeArrowheads="1"/>
                    </p:cNvSpPr>
                    <p:nvPr/>
                  </p:nvSpPr>
                  <p:spPr bwMode="auto">
                    <a:xfrm>
                      <a:off x="631750" y="7212749"/>
                      <a:ext cx="304800" cy="3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solidFill>
                            <a:srgbClr val="000000"/>
                          </a:solidFill>
                          <a:latin typeface="Symbol" pitchFamily="18" charset="2"/>
                        </a:rPr>
                        <a:t>q</a:t>
                      </a:r>
                    </a:p>
                  </p:txBody>
                </p:sp>
                <p:cxnSp>
                  <p:nvCxnSpPr>
                    <p:cNvPr id="80" name="Straight Arrow Connector 79"/>
                    <p:cNvCxnSpPr/>
                    <p:nvPr/>
                  </p:nvCxnSpPr>
                  <p:spPr>
                    <a:xfrm>
                      <a:off x="1011756" y="7470143"/>
                      <a:ext cx="457422" cy="20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5400000" flipH="1" flipV="1">
                      <a:off x="33470" y="6034759"/>
                      <a:ext cx="608121"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82" name="TextBox 57"/>
                    <p:cNvSpPr txBox="1">
                      <a:spLocks noChangeArrowheads="1"/>
                    </p:cNvSpPr>
                    <p:nvPr/>
                  </p:nvSpPr>
                  <p:spPr bwMode="auto">
                    <a:xfrm>
                      <a:off x="152400" y="6341319"/>
                      <a:ext cx="292101" cy="36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a:solidFill>
                            <a:srgbClr val="000000"/>
                          </a:solidFill>
                        </a:rPr>
                        <a:t>Z</a:t>
                      </a:r>
                    </a:p>
                  </p:txBody>
                </p:sp>
                <p:cxnSp>
                  <p:nvCxnSpPr>
                    <p:cNvPr id="83" name="Straight Connector 82"/>
                    <p:cNvCxnSpPr/>
                    <p:nvPr/>
                  </p:nvCxnSpPr>
                  <p:spPr>
                    <a:xfrm flipV="1">
                      <a:off x="725983" y="5764127"/>
                      <a:ext cx="761639" cy="49225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739106" y="6256382"/>
                      <a:ext cx="3528" cy="635492"/>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85" name="Cloud 84"/>
                    <p:cNvSpPr/>
                    <p:nvPr/>
                  </p:nvSpPr>
                  <p:spPr>
                    <a:xfrm>
                      <a:off x="820216" y="5871349"/>
                      <a:ext cx="4846700" cy="1267539"/>
                    </a:xfrm>
                    <a:prstGeom prst="cloud">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pic>
                <p:nvPicPr>
                  <p:cNvPr id="72" name="Picture 2" descr="http://www.easyvectors.com/assets/images/vectors/afbig/nodding-donkey-clip-art.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71600" y="2432379"/>
                    <a:ext cx="568146" cy="560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p:cNvSpPr txBox="1">
                    <a:spLocks noChangeArrowheads="1"/>
                  </p:cNvSpPr>
                  <p:nvPr/>
                </p:nvSpPr>
                <p:spPr bwMode="auto">
                  <a:xfrm>
                    <a:off x="2481530" y="2319448"/>
                    <a:ext cx="470775" cy="31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smtClean="0"/>
                      <a:t>NO</a:t>
                    </a:r>
                    <a:r>
                      <a:rPr lang="en-US" altLang="en-US" b="1" baseline="-25000" dirty="0" smtClean="0"/>
                      <a:t>x</a:t>
                    </a:r>
                    <a:endParaRPr lang="en-US" altLang="en-US" b="1" baseline="-25000" dirty="0"/>
                  </a:p>
                </p:txBody>
              </p:sp>
              <p:sp>
                <p:nvSpPr>
                  <p:cNvPr id="74" name="Cloud 73"/>
                  <p:cNvSpPr/>
                  <p:nvPr/>
                </p:nvSpPr>
                <p:spPr>
                  <a:xfrm>
                    <a:off x="606157" y="3080673"/>
                    <a:ext cx="4376008" cy="228997"/>
                  </a:xfrm>
                  <a:prstGeom prst="cloud">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black">
                          <a:lumMod val="85000"/>
                          <a:lumOff val="15000"/>
                        </a:prstClr>
                      </a:solidFill>
                    </a:endParaRPr>
                  </a:p>
                </p:txBody>
              </p:sp>
              <p:cxnSp>
                <p:nvCxnSpPr>
                  <p:cNvPr id="75" name="Straight Arrow Connector 74"/>
                  <p:cNvCxnSpPr/>
                  <p:nvPr/>
                </p:nvCxnSpPr>
                <p:spPr>
                  <a:xfrm flipH="1" flipV="1">
                    <a:off x="1572559" y="1221099"/>
                    <a:ext cx="1205193" cy="1826901"/>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a:spLocks noChangeArrowheads="1"/>
                  </p:cNvSpPr>
                  <p:nvPr/>
                </p:nvSpPr>
                <p:spPr bwMode="auto">
                  <a:xfrm>
                    <a:off x="2406150" y="3035546"/>
                    <a:ext cx="1099050" cy="289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1800" b="1" dirty="0" smtClean="0"/>
                      <a:t>Snow Cover</a:t>
                    </a:r>
                    <a:endParaRPr lang="en-US" altLang="en-US" sz="1800" b="1" baseline="-25000" dirty="0"/>
                  </a:p>
                </p:txBody>
              </p:sp>
            </p:grpSp>
            <p:sp>
              <p:nvSpPr>
                <p:cNvPr id="69" name="TextBox 68"/>
                <p:cNvSpPr txBox="1">
                  <a:spLocks noChangeArrowheads="1"/>
                </p:cNvSpPr>
                <p:nvPr/>
              </p:nvSpPr>
              <p:spPr bwMode="auto">
                <a:xfrm>
                  <a:off x="1828800" y="2526268"/>
                  <a:ext cx="576840" cy="31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smtClean="0"/>
                    <a:t>VOCs</a:t>
                  </a:r>
                </a:p>
              </p:txBody>
            </p:sp>
          </p:grpSp>
          <p:cxnSp>
            <p:nvCxnSpPr>
              <p:cNvPr id="67" name="Straight Connector 66"/>
              <p:cNvCxnSpPr/>
              <p:nvPr/>
            </p:nvCxnSpPr>
            <p:spPr bwMode="auto">
              <a:xfrm flipH="1" flipV="1">
                <a:off x="1352550" y="1173677"/>
                <a:ext cx="2833" cy="901705"/>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2" name="Picture 2" descr="http://sweetclipart.com/multisite/sweetclipart/files/yellow_sun_symbol_6.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261760" y="838514"/>
              <a:ext cx="1517565" cy="151756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888179" y="3152866"/>
              <a:ext cx="1291306" cy="580934"/>
            </a:xfrm>
            <a:prstGeom prst="rect">
              <a:avLst/>
            </a:prstGeom>
          </p:spPr>
        </p:pic>
        <p:sp>
          <p:nvSpPr>
            <p:cNvPr id="64" name="TextBox 63"/>
            <p:cNvSpPr txBox="1">
              <a:spLocks noChangeArrowheads="1"/>
            </p:cNvSpPr>
            <p:nvPr/>
          </p:nvSpPr>
          <p:spPr bwMode="auto">
            <a:xfrm>
              <a:off x="5146589" y="2982589"/>
              <a:ext cx="4411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b="1" dirty="0" smtClean="0"/>
                <a:t>O</a:t>
              </a:r>
              <a:r>
                <a:rPr lang="en-US" altLang="en-US" b="1" baseline="-25000" dirty="0" smtClean="0"/>
                <a:t>3</a:t>
              </a:r>
              <a:endParaRPr lang="en-US" altLang="en-US" b="1" baseline="-25000" dirty="0"/>
            </a:p>
          </p:txBody>
        </p:sp>
        <p:cxnSp>
          <p:nvCxnSpPr>
            <p:cNvPr id="65" name="Straight Arrow Connector 64"/>
            <p:cNvCxnSpPr/>
            <p:nvPr/>
          </p:nvCxnSpPr>
          <p:spPr>
            <a:xfrm flipH="1">
              <a:off x="3577967" y="1905000"/>
              <a:ext cx="1298833" cy="1853446"/>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7962" y="4633452"/>
            <a:ext cx="9151962" cy="3154706"/>
          </a:xfrm>
          <a:prstGeom prst="rect">
            <a:avLst/>
          </a:prstGeom>
          <a:noFill/>
        </p:spPr>
        <p:txBody>
          <a:bodyPr wrap="square" lIns="76197" tIns="38098" rIns="76197" bIns="38098" rtlCol="0">
            <a:spAutoFit/>
          </a:bodyPr>
          <a:lstStyle/>
          <a:p>
            <a:pPr marL="285739" indent="-285739">
              <a:buFontTx/>
              <a:buChar char="-"/>
            </a:pPr>
            <a:endParaRPr lang="en-US" sz="2000" b="1" dirty="0" smtClean="0"/>
          </a:p>
          <a:p>
            <a:pPr marL="285739" indent="-285739">
              <a:buFontTx/>
              <a:buChar char="-"/>
            </a:pPr>
            <a:r>
              <a:rPr lang="en-US" sz="2400" b="1" dirty="0" smtClean="0"/>
              <a:t>Snow cover aids formation of strong CAPs under upper ridging</a:t>
            </a:r>
          </a:p>
          <a:p>
            <a:pPr marL="285739" indent="-285739">
              <a:buFontTx/>
              <a:buChar char="-"/>
            </a:pPr>
            <a:r>
              <a:rPr lang="en-US" sz="2400" b="1" dirty="0" smtClean="0"/>
              <a:t>Pollutants trapped near surface in stagnant conditions</a:t>
            </a:r>
          </a:p>
          <a:p>
            <a:pPr marL="285739" indent="-285739">
              <a:buFontTx/>
              <a:buChar char="-"/>
            </a:pPr>
            <a:r>
              <a:rPr lang="en-US" sz="2400" b="1" dirty="0" smtClean="0"/>
              <a:t>High-albedo snow increases actinic flux and enhances photolysis rates to ~50% greater than summer (Schnell et al. 2009)</a:t>
            </a:r>
          </a:p>
          <a:p>
            <a:pPr lvl="1"/>
            <a:r>
              <a:rPr lang="en-US" sz="2400" b="1" dirty="0" smtClean="0">
                <a:sym typeface="Wingdings" panose="05000000000000000000" pitchFamily="2" charset="2"/>
              </a:rPr>
              <a:t>	 Rapid ozone production</a:t>
            </a:r>
            <a:endParaRPr lang="en-US" sz="2400" b="1" dirty="0" smtClean="0"/>
          </a:p>
          <a:p>
            <a:pPr marL="742939" lvl="1" indent="-285739">
              <a:buFontTx/>
              <a:buChar char="-"/>
            </a:pPr>
            <a:endParaRPr lang="en-US" sz="2000" b="1" dirty="0" smtClean="0"/>
          </a:p>
          <a:p>
            <a:pPr marL="285739" indent="-285739">
              <a:buFontTx/>
              <a:buChar char="-"/>
            </a:pPr>
            <a:endParaRPr lang="en-US" sz="2000" b="1" dirty="0"/>
          </a:p>
          <a:p>
            <a:pPr marL="742920" lvl="1" indent="-285739">
              <a:buFontTx/>
              <a:buChar char="-"/>
            </a:pPr>
            <a:endParaRPr lang="en-US" sz="2000" b="1" dirty="0"/>
          </a:p>
        </p:txBody>
      </p:sp>
    </p:spTree>
    <p:extLst>
      <p:ext uri="{BB962C8B-B14F-4D97-AF65-F5344CB8AC3E}">
        <p14:creationId xmlns:p14="http://schemas.microsoft.com/office/powerpoint/2010/main" val="1009379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16738</TotalTime>
  <Words>3597</Words>
  <Application>Microsoft Office PowerPoint</Application>
  <PresentationFormat>On-screen Show (4:3)</PresentationFormat>
  <Paragraphs>903</Paragraphs>
  <Slides>66</Slides>
  <Notes>33</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Analysis and Simulation of a Cold-Air Pool and High Wintertime Ozone Episode in Utah’s Uintah Basin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Simulated Cold Pool Evolution 00 UTC 1 Feb to 00 UTC 7 Feb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 2 February 2013 1836 UTC Landsat 7 ETM+ (60 m resolution)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 Michael Neemann</dc:creator>
  <cp:lastModifiedBy>Natalee</cp:lastModifiedBy>
  <cp:revision>358</cp:revision>
  <dcterms:created xsi:type="dcterms:W3CDTF">2014-01-07T19:20:21Z</dcterms:created>
  <dcterms:modified xsi:type="dcterms:W3CDTF">2014-03-31T15:14:15Z</dcterms:modified>
</cp:coreProperties>
</file>