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6" r:id="rId2"/>
    <p:sldId id="336" r:id="rId3"/>
    <p:sldId id="315" r:id="rId4"/>
    <p:sldId id="338" r:id="rId5"/>
    <p:sldId id="340" r:id="rId6"/>
    <p:sldId id="339" r:id="rId7"/>
    <p:sldId id="318" r:id="rId8"/>
    <p:sldId id="320" r:id="rId9"/>
    <p:sldId id="347" r:id="rId10"/>
    <p:sldId id="326" r:id="rId11"/>
    <p:sldId id="321" r:id="rId12"/>
    <p:sldId id="259" r:id="rId13"/>
    <p:sldId id="322" r:id="rId14"/>
    <p:sldId id="262" r:id="rId15"/>
    <p:sldId id="341" r:id="rId16"/>
    <p:sldId id="342" r:id="rId17"/>
    <p:sldId id="343" r:id="rId18"/>
    <p:sldId id="344" r:id="rId19"/>
    <p:sldId id="345" r:id="rId20"/>
    <p:sldId id="304" r:id="rId21"/>
    <p:sldId id="306" r:id="rId22"/>
    <p:sldId id="307" r:id="rId23"/>
    <p:sldId id="303" r:id="rId24"/>
    <p:sldId id="346" r:id="rId25"/>
    <p:sldId id="330" r:id="rId26"/>
    <p:sldId id="331" r:id="rId27"/>
    <p:sldId id="348" r:id="rId28"/>
    <p:sldId id="350" r:id="rId29"/>
    <p:sldId id="349" r:id="rId30"/>
    <p:sldId id="351" r:id="rId31"/>
    <p:sldId id="333" r:id="rId32"/>
    <p:sldId id="334" r:id="rId33"/>
    <p:sldId id="335" r:id="rId34"/>
    <p:sldId id="32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60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C853A-1495-4616-81D9-04A92B7B6758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8DB73-4D8E-47F1-94FC-22DBE6BA58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6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FC844E-2DD8-47C9-A61F-662F7039C667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98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72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</p:spPr>
        <p:txBody>
          <a:bodyPr/>
          <a:lstStyle>
            <a:lvl1pPr>
              <a:defRPr/>
            </a:lvl1pPr>
          </a:lstStyle>
          <a:p>
            <a:fld id="{CAFBA52E-BFD4-4EC0-AE57-3B3375B76C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3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4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21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7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1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27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1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33EDB-9F7E-4D40-8CF0-E0B8E46FF84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BE479-3FC8-46B3-9F2B-7BBE1C89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t.wau.nl/medewerkers/steeneveld/SteeneveldProceedingsECMWFGABLSworkshop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crosman\Pictures\2013-02-02\06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Numerical Modeling of Wintertime Persistent Cold Air Pools 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2743200"/>
            <a:ext cx="7848600" cy="2133600"/>
          </a:xfrm>
        </p:spPr>
        <p:txBody>
          <a:bodyPr>
            <a:normAutofit fontScale="55000" lnSpcReduction="20000"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Erik Neemann U of U</a:t>
            </a:r>
          </a:p>
          <a:p>
            <a:r>
              <a:rPr lang="en-US" sz="4400" b="1" dirty="0" smtClean="0">
                <a:solidFill>
                  <a:schemeClr val="tx1"/>
                </a:solidFill>
              </a:rPr>
              <a:t>Lance </a:t>
            </a:r>
            <a:r>
              <a:rPr lang="en-US" sz="4400" b="1" dirty="0" err="1" smtClean="0">
                <a:solidFill>
                  <a:schemeClr val="tx1"/>
                </a:solidFill>
              </a:rPr>
              <a:t>Avey</a:t>
            </a:r>
            <a:r>
              <a:rPr lang="en-US" sz="4400" b="1" dirty="0" smtClean="0">
                <a:solidFill>
                  <a:schemeClr val="tx1"/>
                </a:solidFill>
              </a:rPr>
              <a:t> Utah DAQ</a:t>
            </a:r>
          </a:p>
          <a:p>
            <a:r>
              <a:rPr lang="en-US" sz="4400" b="1" dirty="0" smtClean="0">
                <a:solidFill>
                  <a:schemeClr val="tx1"/>
                </a:solidFill>
              </a:rPr>
              <a:t>Erik Crosman U of U </a:t>
            </a:r>
          </a:p>
          <a:p>
            <a:r>
              <a:rPr lang="en-US" sz="4400" b="1" dirty="0" smtClean="0">
                <a:solidFill>
                  <a:schemeClr val="tx1"/>
                </a:solidFill>
              </a:rPr>
              <a:t>John Horel  U of U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5 Dec 2013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ance-modis.eosdis.nasa.gov/imagery/subsets/?subset=AERONET_Steamboat_Springs.2013032.terra.721.250m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822" y="1806496"/>
            <a:ext cx="4848073" cy="33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28999" y="11178"/>
            <a:ext cx="1495425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YSU run</a:t>
            </a:r>
          </a:p>
          <a:p>
            <a:r>
              <a:rPr lang="en-US" sz="1600" b="1" dirty="0" smtClean="0"/>
              <a:t>1 Feb 2013 18Z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29000" y="6260716"/>
            <a:ext cx="1504950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MYJ run</a:t>
            </a:r>
          </a:p>
          <a:p>
            <a:r>
              <a:rPr lang="en-US" sz="1600" b="1" dirty="0"/>
              <a:t>1</a:t>
            </a:r>
            <a:r>
              <a:rPr lang="en-US" sz="1600" b="1" dirty="0" smtClean="0"/>
              <a:t> Feb 2013 18Z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14784" y="1414047"/>
            <a:ext cx="2743200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MODIS 1 Feb 2013 1910Z</a:t>
            </a:r>
            <a:endParaRPr lang="en-US" sz="1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"/>
            <a:ext cx="4191000" cy="33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486205"/>
            <a:ext cx="4191000" cy="337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649069"/>
            <a:ext cx="455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MYJ used because did not </a:t>
            </a:r>
          </a:p>
          <a:p>
            <a:r>
              <a:rPr lang="en-US" dirty="0" smtClean="0"/>
              <a:t>over-predict basin cloud cover as much as YSU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15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STEP 2: Improve snow cover  and ground temperature model initialization  </a:t>
            </a:r>
          </a:p>
          <a:p>
            <a:endParaRPr lang="en-US" dirty="0" smtClean="0"/>
          </a:p>
          <a:p>
            <a:r>
              <a:rPr lang="en-US" dirty="0" smtClean="0"/>
              <a:t>Model initialization snow cover fields sometime good, sometimes poor. </a:t>
            </a:r>
          </a:p>
          <a:p>
            <a:r>
              <a:rPr lang="en-US" dirty="0" smtClean="0"/>
              <a:t>Initialized new snow cover fields based on in situ observations</a:t>
            </a:r>
          </a:p>
          <a:p>
            <a:r>
              <a:rPr lang="en-US" dirty="0" smtClean="0"/>
              <a:t>Corrected model skin and ground temperature (Soil Climate Analysis Network) based on in situ observations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WRF </a:t>
            </a:r>
            <a:r>
              <a:rPr lang="en-US" dirty="0" err="1" smtClean="0"/>
              <a:t>Mesoscale</a:t>
            </a:r>
            <a:r>
              <a:rPr lang="en-US" dirty="0" smtClean="0"/>
              <a:t> Wintertime CAP Simulations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0"/>
            <a:ext cx="9144000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Idealized snow cover in Uintah Basin and mountains</a:t>
            </a:r>
            <a:endParaRPr lang="en-US" sz="23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1636966"/>
            <a:ext cx="2819400" cy="4078035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285739" indent="-285739">
              <a:buFontTx/>
              <a:buChar char="-"/>
            </a:pPr>
            <a:endParaRPr lang="en-US" sz="2000" b="1" dirty="0" smtClean="0"/>
          </a:p>
          <a:p>
            <a:pPr marL="285739" indent="-285739">
              <a:buFontTx/>
              <a:buChar char="-"/>
            </a:pPr>
            <a:r>
              <a:rPr lang="en-US" sz="2000" b="1" dirty="0"/>
              <a:t>NAM overestimation inside Uintah Basin (22 to 28 cm</a:t>
            </a:r>
            <a:r>
              <a:rPr lang="en-US" sz="2000" b="1" dirty="0" smtClean="0"/>
              <a:t>)</a:t>
            </a:r>
          </a:p>
          <a:p>
            <a:pPr marL="285739" indent="-285739">
              <a:buFontTx/>
              <a:buChar char="-"/>
            </a:pPr>
            <a:endParaRPr lang="en-US" sz="2000" b="1" dirty="0"/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Elevation-dependent snow cover above 2000 m (17 cm to 1 m above 2900 m)</a:t>
            </a:r>
          </a:p>
          <a:p>
            <a:pPr marL="285739" indent="-285739">
              <a:buFontTx/>
              <a:buChar char="-"/>
            </a:pPr>
            <a:endParaRPr lang="en-US" sz="2000" b="1" dirty="0" smtClean="0"/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Uniform snow in basin (17 cm depth, 21.25 kg/m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 SWE, 8:1 ratio)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87726" y="545069"/>
            <a:ext cx="167640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00Z 1 Feb 2013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7588"/>
            <a:ext cx="6251853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1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STEP 3: Improve model physical representation land use/snow cover/boundary layer clouds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Updated land use with high resolution (60 m) 2006 data set</a:t>
            </a:r>
          </a:p>
          <a:p>
            <a:r>
              <a:rPr lang="en-US" dirty="0" smtClean="0"/>
              <a:t>Modified vegetation to be more easily covered by snow</a:t>
            </a:r>
          </a:p>
          <a:p>
            <a:r>
              <a:rPr lang="en-US" dirty="0" smtClean="0"/>
              <a:t>Number of microphysical edits to obtain more realistic boundary layer clouds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WRF </a:t>
            </a:r>
            <a:r>
              <a:rPr lang="en-US" dirty="0" err="1" smtClean="0"/>
              <a:t>Mesoscale</a:t>
            </a:r>
            <a:r>
              <a:rPr lang="en-US" dirty="0" smtClean="0"/>
              <a:t> Wintertime CAP Simulations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0"/>
            <a:ext cx="9144000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Updated Land Use data</a:t>
            </a:r>
            <a:endParaRPr lang="en-US" sz="23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1" y="5638802"/>
            <a:ext cx="9144000" cy="1923599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285739" indent="-285739">
              <a:buFontTx/>
              <a:buChar char="-"/>
            </a:pPr>
            <a:r>
              <a:rPr lang="en-US" sz="2000" b="1" dirty="0" smtClean="0"/>
              <a:t>Updated land use data to NLCD 2006 (1 arc-second, ~30 m)</a:t>
            </a:r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Uintah Basin primary “</a:t>
            </a:r>
            <a:r>
              <a:rPr lang="en-US" sz="2000" b="1" dirty="0" err="1" smtClean="0"/>
              <a:t>shrubland</a:t>
            </a:r>
            <a:r>
              <a:rPr lang="en-US" sz="2000" b="1" dirty="0" smtClean="0"/>
              <a:t>” and “cropland/grassland mosaic”</a:t>
            </a:r>
          </a:p>
          <a:p>
            <a:pPr marL="742939" lvl="1" indent="-285739">
              <a:buFontTx/>
              <a:buChar char="-"/>
            </a:pPr>
            <a:r>
              <a:rPr lang="en-US" sz="2000" b="1" dirty="0" smtClean="0"/>
              <a:t>“Barren or sparsely vegetated”, “grassland”, and “irrigated cropland &amp; pasture” significantly decreased</a:t>
            </a:r>
          </a:p>
          <a:p>
            <a:pPr marL="285739" indent="-285739">
              <a:buFontTx/>
              <a:buChar char="-"/>
            </a:pPr>
            <a:endParaRPr lang="en-US" sz="2000" b="1" dirty="0" smtClean="0"/>
          </a:p>
          <a:p>
            <a:pPr marL="285739" indent="-285739">
              <a:buFontTx/>
              <a:buChar char="-"/>
            </a:pPr>
            <a:endParaRPr lang="en-US" sz="2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215689" y="685800"/>
            <a:ext cx="33528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New NLCD 2006 data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6541" y="621268"/>
            <a:ext cx="33528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Old USGS Land Use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3648" y="1143000"/>
            <a:ext cx="9157649" cy="4572000"/>
            <a:chOff x="-13649" y="1143001"/>
            <a:chExt cx="9157649" cy="4572000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3649" y="1143002"/>
              <a:ext cx="4481421" cy="4571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70108" y="1143001"/>
              <a:ext cx="4473892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" name="Group 38"/>
            <p:cNvGrpSpPr/>
            <p:nvPr/>
          </p:nvGrpSpPr>
          <p:grpSpPr>
            <a:xfrm>
              <a:off x="304800" y="1259736"/>
              <a:ext cx="6587289" cy="3258358"/>
              <a:chOff x="304800" y="1335937"/>
              <a:chExt cx="6587289" cy="325835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571625" y="2819401"/>
                <a:ext cx="2162175" cy="137160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33575" y="1335937"/>
                <a:ext cx="2438400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More urban categories</a:t>
                </a:r>
              </a:p>
            </p:txBody>
          </p:sp>
          <p:cxnSp>
            <p:nvCxnSpPr>
              <p:cNvPr id="18" name="Straight Arrow Connector 17"/>
              <p:cNvCxnSpPr>
                <a:stCxn id="17" idx="1"/>
              </p:cNvCxnSpPr>
              <p:nvPr/>
            </p:nvCxnSpPr>
            <p:spPr>
              <a:xfrm flipH="1">
                <a:off x="606543" y="1520603"/>
                <a:ext cx="1327032" cy="75715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4817644" y="2284411"/>
                <a:ext cx="575511" cy="1201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04800" y="2277761"/>
                <a:ext cx="575511" cy="1201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Arrow Connector 29"/>
              <p:cNvCxnSpPr>
                <a:stCxn id="17" idx="3"/>
              </p:cNvCxnSpPr>
              <p:nvPr/>
            </p:nvCxnSpPr>
            <p:spPr>
              <a:xfrm>
                <a:off x="4371975" y="1520603"/>
                <a:ext cx="581025" cy="79004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3332642" y="4224963"/>
                <a:ext cx="2458558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Changes in Uintah Basin</a:t>
                </a: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H="1" flipV="1">
                <a:off x="2652712" y="3629026"/>
                <a:ext cx="679931" cy="78060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>
                <a:stCxn id="31" idx="3"/>
              </p:cNvCxnSpPr>
              <p:nvPr/>
            </p:nvCxnSpPr>
            <p:spPr>
              <a:xfrm flipV="1">
                <a:off x="5791200" y="3657603"/>
                <a:ext cx="1100889" cy="75202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Oval 32"/>
            <p:cNvSpPr/>
            <p:nvPr/>
          </p:nvSpPr>
          <p:spPr>
            <a:xfrm>
              <a:off x="6096000" y="2867025"/>
              <a:ext cx="2162175" cy="13716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37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Fixing the effective vegetation depth </a:t>
            </a:r>
            <a:endParaRPr lang="en-US" dirty="0"/>
          </a:p>
        </p:txBody>
      </p:sp>
      <p:pic>
        <p:nvPicPr>
          <p:cNvPr id="5122" name="Picture 2" descr="http://farm4.staticflickr.com/3128/3192140771_f844d3f4f0_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648200" cy="4800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6107668"/>
            <a:ext cx="4212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What model was simulating BEFORE edits</a:t>
            </a:r>
          </a:p>
          <a:p>
            <a:r>
              <a:rPr lang="en-US" b="1" dirty="0" smtClean="0"/>
              <a:t>(photo NOT from Uintah Basin) </a:t>
            </a:r>
            <a:endParaRPr lang="en-US" b="1" dirty="0"/>
          </a:p>
        </p:txBody>
      </p:sp>
      <p:pic>
        <p:nvPicPr>
          <p:cNvPr id="9" name="Picture 8" descr="08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599" y="1219200"/>
            <a:ext cx="4242993" cy="4800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55341" y="6107668"/>
            <a:ext cx="3899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What model simulating AFTER edits</a:t>
            </a:r>
          </a:p>
          <a:p>
            <a:r>
              <a:rPr lang="en-US" b="1" dirty="0" smtClean="0"/>
              <a:t>(photo taken in Uintah Basin Feb 2013)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27479" y="5267980"/>
            <a:ext cx="1892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INCORRECT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9479" y="5334000"/>
            <a:ext cx="1558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CORRECT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0"/>
            <a:ext cx="9144000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Modified VEGPARM.TBL</a:t>
            </a:r>
            <a:endParaRPr lang="en-US" sz="23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257800"/>
            <a:ext cx="9144000" cy="161582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285739" indent="-285739">
              <a:buFontTx/>
              <a:buChar char="-"/>
            </a:pPr>
            <a:r>
              <a:rPr lang="en-US" sz="2000" b="1" dirty="0" smtClean="0"/>
              <a:t>Modified VEGPARM.TBL “SNUP” to 0.02 for vegetation categories 5 &amp; 8 (cropland/grassland mosaic &amp; </a:t>
            </a:r>
            <a:r>
              <a:rPr lang="en-US" sz="2000" b="1" dirty="0" err="1" smtClean="0"/>
              <a:t>shrubland</a:t>
            </a:r>
            <a:r>
              <a:rPr lang="en-US" sz="2000" b="1" dirty="0" smtClean="0"/>
              <a:t>)</a:t>
            </a:r>
          </a:p>
          <a:p>
            <a:pPr marL="742920" lvl="1" indent="-285739">
              <a:buFontTx/>
              <a:buChar char="-"/>
            </a:pPr>
            <a:r>
              <a:rPr lang="en-US" sz="2000" b="1" dirty="0" smtClean="0"/>
              <a:t>Allows 2 cm of SWE (20 kg/m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) to “cover up” vegetation with snow</a:t>
            </a:r>
          </a:p>
          <a:p>
            <a:pPr marL="742920" lvl="1" indent="-285739">
              <a:buFontTx/>
              <a:buChar char="-"/>
            </a:pPr>
            <a:r>
              <a:rPr lang="en-US" sz="2000" b="1" dirty="0" smtClean="0"/>
              <a:t>Enables albedo to attain “max snow albedo”, instead of combination of snow albedo and vegetation albedo</a:t>
            </a:r>
            <a:endParaRPr lang="en-US" sz="2000" b="1" dirty="0"/>
          </a:p>
        </p:txBody>
      </p:sp>
      <p:grpSp>
        <p:nvGrpSpPr>
          <p:cNvPr id="2" name="Group 34"/>
          <p:cNvGrpSpPr/>
          <p:nvPr/>
        </p:nvGrpSpPr>
        <p:grpSpPr>
          <a:xfrm>
            <a:off x="76200" y="685800"/>
            <a:ext cx="8974381" cy="4366521"/>
            <a:chOff x="76200" y="967479"/>
            <a:chExt cx="8974381" cy="4366521"/>
          </a:xfrm>
        </p:grpSpPr>
        <p:grpSp>
          <p:nvGrpSpPr>
            <p:cNvPr id="3" name="Group 1"/>
            <p:cNvGrpSpPr/>
            <p:nvPr/>
          </p:nvGrpSpPr>
          <p:grpSpPr>
            <a:xfrm>
              <a:off x="76200" y="1180130"/>
              <a:ext cx="8974381" cy="4153870"/>
              <a:chOff x="169619" y="761999"/>
              <a:chExt cx="8974381" cy="4153870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415263" y="761999"/>
                <a:ext cx="5728737" cy="4153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9619" y="762000"/>
                <a:ext cx="3245644" cy="4153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3" name="Straight Arrow Connector 22"/>
            <p:cNvCxnSpPr>
              <a:stCxn id="17" idx="3"/>
            </p:cNvCxnSpPr>
            <p:nvPr/>
          </p:nvCxnSpPr>
          <p:spPr>
            <a:xfrm flipV="1">
              <a:off x="4116323" y="2288477"/>
              <a:ext cx="2191059" cy="66766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2497381" y="2216610"/>
              <a:ext cx="381000" cy="1614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13673" y="967479"/>
              <a:ext cx="2438400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Changed from .04 to .02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2497381" y="1901177"/>
              <a:ext cx="381000" cy="1614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40438" y="2771471"/>
              <a:ext cx="2475885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Changed from .03 to .02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6383581" y="1901177"/>
              <a:ext cx="1752600" cy="1524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307381" y="2216610"/>
              <a:ext cx="952500" cy="1614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stCxn id="27" idx="3"/>
              <a:endCxn id="18" idx="2"/>
            </p:cNvCxnSpPr>
            <p:nvPr/>
          </p:nvCxnSpPr>
          <p:spPr>
            <a:xfrm>
              <a:off x="4152073" y="1152145"/>
              <a:ext cx="2231508" cy="82523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7" idx="0"/>
            </p:cNvCxnSpPr>
            <p:nvPr/>
          </p:nvCxnSpPr>
          <p:spPr>
            <a:xfrm flipH="1" flipV="1">
              <a:off x="2687882" y="2369205"/>
              <a:ext cx="190499" cy="40226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15" idx="0"/>
            </p:cNvCxnSpPr>
            <p:nvPr/>
          </p:nvCxnSpPr>
          <p:spPr>
            <a:xfrm flipH="1">
              <a:off x="2687881" y="1336811"/>
              <a:ext cx="244992" cy="56436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37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0" y="952127"/>
            <a:ext cx="9144000" cy="4096123"/>
            <a:chOff x="0" y="952127"/>
            <a:chExt cx="9144000" cy="4096123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952127"/>
              <a:ext cx="9144000" cy="4096123"/>
              <a:chOff x="0" y="952127"/>
              <a:chExt cx="9144000" cy="4096123"/>
            </a:xfrm>
          </p:grpSpPr>
          <p:grpSp>
            <p:nvGrpSpPr>
              <p:cNvPr id="4" name="Group 2"/>
              <p:cNvGrpSpPr/>
              <p:nvPr/>
            </p:nvGrpSpPr>
            <p:grpSpPr>
              <a:xfrm>
                <a:off x="0" y="952127"/>
                <a:ext cx="9144000" cy="4035530"/>
                <a:chOff x="0" y="952127"/>
                <a:chExt cx="9144000" cy="4035530"/>
              </a:xfrm>
            </p:grpSpPr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0" y="952127"/>
                  <a:ext cx="4267199" cy="40355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76800" y="989492"/>
                  <a:ext cx="4267200" cy="3998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3485" y="1066800"/>
                <a:ext cx="503315" cy="398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oup 11"/>
            <p:cNvGrpSpPr/>
            <p:nvPr/>
          </p:nvGrpSpPr>
          <p:grpSpPr>
            <a:xfrm>
              <a:off x="1804988" y="1476409"/>
              <a:ext cx="6729412" cy="1666853"/>
              <a:chOff x="1804988" y="2474435"/>
              <a:chExt cx="6729412" cy="1666853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6629400" y="2647021"/>
                <a:ext cx="1905000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0.8 - 0.82 Average</a:t>
                </a:r>
                <a:endParaRPr lang="en-US" dirty="0"/>
              </a:p>
            </p:txBody>
          </p:sp>
          <p:cxnSp>
            <p:nvCxnSpPr>
              <p:cNvPr id="23" name="Straight Arrow Connector 22"/>
              <p:cNvCxnSpPr>
                <a:stCxn id="22" idx="2"/>
              </p:cNvCxnSpPr>
              <p:nvPr/>
            </p:nvCxnSpPr>
            <p:spPr>
              <a:xfrm flipH="1">
                <a:off x="7086600" y="3016353"/>
                <a:ext cx="495300" cy="112493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2590800" y="2843767"/>
                <a:ext cx="242888" cy="113967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1804988" y="2474435"/>
                <a:ext cx="2057399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0.52 - 0.57 Average</a:t>
                </a:r>
                <a:endParaRPr lang="en-US" dirty="0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0" y="0"/>
            <a:ext cx="9144000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Snow Albedo changes</a:t>
            </a:r>
            <a:endParaRPr lang="en-US" sz="23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486400"/>
            <a:ext cx="9144000" cy="130804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285739" indent="-285739">
              <a:buFontTx/>
              <a:buChar char="-"/>
            </a:pPr>
            <a:r>
              <a:rPr lang="en-US" sz="2000" b="1" dirty="0" smtClean="0"/>
              <a:t>Combination of VEGPARM.TBL and snow albedo edits achieve desired albedos</a:t>
            </a:r>
          </a:p>
          <a:p>
            <a:pPr marL="742939" lvl="1" indent="-285739">
              <a:buFontTx/>
              <a:buChar char="-"/>
            </a:pPr>
            <a:r>
              <a:rPr lang="en-US" sz="2000" b="1" dirty="0" smtClean="0"/>
              <a:t>Set snow albedo to 0.82 within the basin (below 2000 m)</a:t>
            </a:r>
          </a:p>
          <a:p>
            <a:pPr marL="742939" lvl="1" indent="-285739">
              <a:buFontTx/>
              <a:buChar char="-"/>
            </a:pPr>
            <a:r>
              <a:rPr lang="en-US" sz="2000" b="1" dirty="0" smtClean="0"/>
              <a:t>Left snow albedo as default value outside the basin</a:t>
            </a:r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Change in land use dataset accounts for differences outside the basin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2206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Microphysics Modifications (Thompson)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/>
          <a:lstStyle/>
          <a:p>
            <a:pPr marL="742939" lvl="1" indent="-285739">
              <a:buFontTx/>
              <a:buChar char="-"/>
            </a:pPr>
            <a:r>
              <a:rPr lang="en-US" sz="3200" b="1" dirty="0" smtClean="0"/>
              <a:t>Changes to homogeneous freezing temperature</a:t>
            </a:r>
          </a:p>
          <a:p>
            <a:pPr marL="742939" lvl="1" indent="-285739">
              <a:buFontTx/>
              <a:buChar char="-"/>
            </a:pPr>
            <a:r>
              <a:rPr lang="en-US" sz="3200" b="1" dirty="0" smtClean="0"/>
              <a:t>Changes to ice nucleation temperature</a:t>
            </a:r>
          </a:p>
          <a:p>
            <a:pPr marL="742939" lvl="1" indent="-285739">
              <a:buFontTx/>
              <a:buChar char="-"/>
            </a:pPr>
            <a:r>
              <a:rPr lang="en-US" sz="3200" b="1" dirty="0" smtClean="0"/>
              <a:t>Turning off cloud ice sedimentation</a:t>
            </a:r>
          </a:p>
          <a:p>
            <a:pPr marL="742920" lvl="1" indent="-285739">
              <a:buFontTx/>
              <a:buChar char="-"/>
            </a:pPr>
            <a:r>
              <a:rPr lang="en-US" sz="3200" b="1" dirty="0" smtClean="0"/>
              <a:t>Turning off cloud ice </a:t>
            </a:r>
            <a:r>
              <a:rPr lang="en-US" sz="3200" b="1" dirty="0" err="1" smtClean="0"/>
              <a:t>autoconversion</a:t>
            </a:r>
            <a:r>
              <a:rPr lang="en-US" sz="3200" b="1" dirty="0" smtClean="0"/>
              <a:t> to snow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05200" cy="8683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962876"/>
            <a:ext cx="3733800" cy="2546162"/>
          </a:xfrm>
        </p:spPr>
      </p:pic>
      <p:sp>
        <p:nvSpPr>
          <p:cNvPr id="5" name="TextBox 4"/>
          <p:cNvSpPr txBox="1"/>
          <p:nvPr/>
        </p:nvSpPr>
        <p:spPr>
          <a:xfrm>
            <a:off x="1506529" y="621268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609600"/>
            <a:ext cx="371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WRF Model before microphysics edits</a:t>
            </a:r>
            <a:endParaRPr lang="en-US" dirty="0"/>
          </a:p>
        </p:txBody>
      </p:sp>
      <p:pic>
        <p:nvPicPr>
          <p:cNvPr id="64514" name="Picture 2" descr="C:\Users\ecrosman\Pictures\2013-02-08\03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248150"/>
            <a:ext cx="3657600" cy="24574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61132" y="3581400"/>
            <a:ext cx="3829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Shallow near surface low clouds and ice  fog </a:t>
            </a:r>
            <a:endParaRPr lang="en-US" dirty="0"/>
          </a:p>
        </p:txBody>
      </p:sp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399" y="990600"/>
            <a:ext cx="3594317" cy="251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6324600"/>
            <a:ext cx="2657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Dense surface freezing fog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93195" y="3581400"/>
            <a:ext cx="335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Deep, extensive liquid low clouds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32732" y="434340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4518" name="Picture 6" descr="http://wwc.instacam.com/instacamimg/UBATC/UBATC_l.jpg?rnd=15-11272013160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4267200"/>
            <a:ext cx="36576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ecrosman\Pictures\2013-02-02\06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Why is it so hard to model stable boundary layers?</a:t>
            </a:r>
          </a:p>
          <a:p>
            <a:r>
              <a:rPr lang="en-US" dirty="0" smtClean="0"/>
              <a:t>Overview of WRF modeling at the University of Utah and Utah DEQ</a:t>
            </a:r>
          </a:p>
          <a:p>
            <a:r>
              <a:rPr lang="en-US" dirty="0" smtClean="0"/>
              <a:t>Highlight importance of </a:t>
            </a:r>
            <a:r>
              <a:rPr lang="en-US" b="1" i="1" dirty="0" smtClean="0"/>
              <a:t>vertical profiles </a:t>
            </a:r>
            <a:r>
              <a:rPr lang="en-US" dirty="0" smtClean="0"/>
              <a:t>in validating wintertime stable layers</a:t>
            </a:r>
          </a:p>
          <a:p>
            <a:r>
              <a:rPr lang="en-US" dirty="0" smtClean="0"/>
              <a:t>Discuss modifications made to WRF model to improve simulations in Uintah Basin</a:t>
            </a:r>
          </a:p>
          <a:p>
            <a:r>
              <a:rPr lang="en-US" dirty="0" smtClean="0"/>
              <a:t>Example results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44879"/>
            <a:ext cx="3222853" cy="261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4471" y="2"/>
            <a:ext cx="8626744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Sedimentation - Average </a:t>
            </a:r>
            <a:r>
              <a:rPr lang="en-US" sz="2300" b="1" dirty="0"/>
              <a:t>cloud ice &amp; cloud water bottom 10 levels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33089" y="1977484"/>
            <a:ext cx="2750056" cy="692493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Ice </a:t>
            </a:r>
            <a:r>
              <a:rPr lang="en-US" sz="2000" b="1" dirty="0"/>
              <a:t>sedimentation </a:t>
            </a:r>
            <a:r>
              <a:rPr lang="en-US" sz="2000" b="1" dirty="0" smtClean="0"/>
              <a:t>OFF</a:t>
            </a:r>
          </a:p>
          <a:p>
            <a:pPr algn="ctr"/>
            <a:r>
              <a:rPr lang="en-US" sz="2000" b="1" dirty="0"/>
              <a:t>=</a:t>
            </a:r>
            <a:r>
              <a:rPr lang="en-US" sz="2000" b="1" dirty="0" smtClean="0"/>
              <a:t> Ice Cloud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5579" y="578732"/>
            <a:ext cx="2388193" cy="384717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/>
              <a:t>Cloud Ice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3250" y="317501"/>
            <a:ext cx="3143250" cy="3847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4 </a:t>
            </a:r>
            <a:r>
              <a:rPr lang="en-US" sz="2000" b="1" dirty="0"/>
              <a:t>Feb </a:t>
            </a:r>
            <a:r>
              <a:rPr lang="en-US" sz="2000" b="1" dirty="0" smtClean="0"/>
              <a:t>2013 06Z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233088" y="5080001"/>
            <a:ext cx="2634312" cy="692493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Ice Sedimentation ON</a:t>
            </a:r>
          </a:p>
          <a:p>
            <a:pPr algn="ctr"/>
            <a:r>
              <a:rPr lang="en-US" sz="2000" b="1" dirty="0" smtClean="0"/>
              <a:t>= Liquid Cloud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304569" y="508001"/>
            <a:ext cx="2480623" cy="384717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/>
              <a:t>Cloud Water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5761" y="962849"/>
            <a:ext cx="3198241" cy="259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3013" y="4233426"/>
            <a:ext cx="3220988" cy="262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0" y="37465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62849"/>
            <a:ext cx="3207688" cy="260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1000" y="3848706"/>
            <a:ext cx="2388193" cy="384717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/>
              <a:t>Cloud Ice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79989" y="3799048"/>
            <a:ext cx="2480623" cy="384717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/>
              <a:t>Cloud Water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33089" y="1038226"/>
            <a:ext cx="2750056" cy="692493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*Both runs have </a:t>
            </a:r>
            <a:r>
              <a:rPr lang="en-US" sz="2000" b="1" dirty="0" err="1" smtClean="0"/>
              <a:t>Autoconversion</a:t>
            </a:r>
            <a:r>
              <a:rPr lang="en-US" sz="2000" b="1" dirty="0" smtClean="0"/>
              <a:t> OFF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099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9131"/>
            <a:ext cx="5965736" cy="511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4471" y="2"/>
            <a:ext cx="8626744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Impact of Liquid Clouds vs. Ice Clouds</a:t>
            </a:r>
            <a:endParaRPr lang="en-US" sz="23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791200" y="2774977"/>
            <a:ext cx="3352800" cy="161582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r>
              <a:rPr lang="en-US" sz="2000" b="1" dirty="0" smtClean="0"/>
              <a:t>Over the entire model run, liquid clouds produced an average of 7-20 W/m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more </a:t>
            </a:r>
            <a:r>
              <a:rPr lang="en-US" sz="2000" b="1" dirty="0" err="1" smtClean="0"/>
              <a:t>longwave</a:t>
            </a:r>
            <a:r>
              <a:rPr lang="en-US" sz="2000" b="1" dirty="0" smtClean="0"/>
              <a:t> energy than ice clouds in the </a:t>
            </a:r>
            <a:r>
              <a:rPr lang="en-US" sz="2000" b="1" dirty="0" err="1" smtClean="0"/>
              <a:t>Unitah</a:t>
            </a:r>
            <a:r>
              <a:rPr lang="en-US" sz="2000" b="1" dirty="0" smtClean="0"/>
              <a:t> Basin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669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4471" y="2"/>
            <a:ext cx="8626744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Impact of Liquid Clouds vs. Ice Clouds</a:t>
            </a:r>
            <a:endParaRPr lang="en-US" sz="23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943600" y="2621090"/>
            <a:ext cx="3200400" cy="161582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r>
              <a:rPr lang="en-US" sz="2000" b="1" dirty="0" smtClean="0"/>
              <a:t>Over the entire model run, liquid cloud case averaged 0.4 - 1.6 </a:t>
            </a:r>
            <a:r>
              <a:rPr lang="en-US" sz="2000" b="1" dirty="0" err="1" smtClean="0"/>
              <a:t>deg</a:t>
            </a:r>
            <a:r>
              <a:rPr lang="en-US" sz="2000" b="1" dirty="0" smtClean="0"/>
              <a:t> C warmer than the ice cloud case in the Uintah Basin</a:t>
            </a:r>
            <a:endParaRPr lang="en-US" sz="20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17003"/>
            <a:ext cx="5943600" cy="522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30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8" t="3410" r="4269" b="6508"/>
          <a:stretch/>
        </p:blipFill>
        <p:spPr bwMode="auto">
          <a:xfrm>
            <a:off x="0" y="461494"/>
            <a:ext cx="9144000" cy="639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7639" y="2"/>
            <a:ext cx="8445500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Primary Outcomes from Microphysics Testing</a:t>
            </a:r>
            <a:endParaRPr lang="en-US" sz="23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05202" y="1308455"/>
            <a:ext cx="2057399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Model runs with “thick liquid clouds”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570390" y="1954786"/>
            <a:ext cx="306411" cy="71221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419600" y="2667000"/>
            <a:ext cx="1338286" cy="64814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38200" y="1987727"/>
            <a:ext cx="187411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Model runs with “thick ice clouds”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17" idx="1"/>
          </p:cNvCxnSpPr>
          <p:nvPr/>
        </p:nvCxnSpPr>
        <p:spPr>
          <a:xfrm>
            <a:off x="2712319" y="2634057"/>
            <a:ext cx="740121" cy="8027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273426" y="3352800"/>
            <a:ext cx="1222374" cy="57364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858001" y="2107185"/>
            <a:ext cx="2209799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2-3 </a:t>
            </a:r>
            <a:r>
              <a:rPr lang="en-US" dirty="0" err="1" smtClean="0"/>
              <a:t>deg</a:t>
            </a:r>
            <a:r>
              <a:rPr lang="en-US" dirty="0" smtClean="0"/>
              <a:t> C warm bias overnight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705600" y="2705100"/>
            <a:ext cx="0" cy="91440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32" idx="2"/>
          </p:cNvCxnSpPr>
          <p:nvPr/>
        </p:nvCxnSpPr>
        <p:spPr>
          <a:xfrm flipV="1">
            <a:off x="6705600" y="2753516"/>
            <a:ext cx="1257301" cy="4139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73426" y="5763329"/>
            <a:ext cx="187411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Model runs with “clear sky”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0"/>
            <a:endCxn id="24" idx="3"/>
          </p:cNvCxnSpPr>
          <p:nvPr/>
        </p:nvCxnSpPr>
        <p:spPr>
          <a:xfrm flipV="1">
            <a:off x="4210485" y="5246969"/>
            <a:ext cx="548665" cy="5163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572000" y="4739706"/>
            <a:ext cx="1277942" cy="594295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6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33400"/>
            <a:ext cx="3641729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Modeled Vertical Structure</a:t>
            </a:r>
            <a:endParaRPr lang="en-US" sz="23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00" y="5524500"/>
            <a:ext cx="14859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1676401"/>
            <a:ext cx="4572000" cy="161582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 smtClean="0"/>
              <a:t>Boundary layer depth and temperature generally well-captured</a:t>
            </a:r>
          </a:p>
          <a:p>
            <a:pPr marL="342900" indent="-342900">
              <a:buFontTx/>
              <a:buChar char="-"/>
            </a:pPr>
            <a:endParaRPr lang="en-US" sz="2000" b="1" dirty="0"/>
          </a:p>
          <a:p>
            <a:pPr marL="342900" indent="-342900">
              <a:buFontTx/>
              <a:buChar char="-"/>
            </a:pPr>
            <a:r>
              <a:rPr lang="en-US" sz="2000" b="1" dirty="0" smtClean="0"/>
              <a:t>Stability within the inversion not quite strong enough at some times</a:t>
            </a:r>
            <a:endParaRPr lang="en-US" sz="2000" b="1" dirty="0"/>
          </a:p>
        </p:txBody>
      </p:sp>
      <p:pic>
        <p:nvPicPr>
          <p:cNvPr id="15" name="Picture 14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56308"/>
            <a:ext cx="3581400" cy="657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4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4471" y="0"/>
            <a:ext cx="8626744" cy="4360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Uintah Basin Flow Patterns</a:t>
            </a:r>
            <a:endParaRPr lang="en-US" sz="23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797800"/>
            <a:ext cx="5486400" cy="462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038600" y="381000"/>
            <a:ext cx="4953000" cy="384717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Average Zonal Wind - All Hours</a:t>
            </a:r>
            <a:endParaRPr lang="en-US" sz="2000" b="1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4317"/>
            <a:ext cx="3662416" cy="390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5467350"/>
            <a:ext cx="8305800" cy="1308046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/>
              <a:t>Inversion/greatest stability typically between 1800 - 2200 m MSL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/>
              <a:t>Weak easterly flow exists within and below inversion layer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Core greater than 0.5 m/s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Likely important role in pollutant transport within the basin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4470" y="501134"/>
            <a:ext cx="3413129" cy="569383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1600" b="1" dirty="0" smtClean="0"/>
              <a:t>Average Potential Temperature profile at Ouray</a:t>
            </a:r>
            <a:endParaRPr lang="en-US" sz="16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762000" y="3116792"/>
            <a:ext cx="2514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2000" y="4000500"/>
            <a:ext cx="2514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43400" y="3116792"/>
            <a:ext cx="411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343400" y="4000500"/>
            <a:ext cx="411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133600" y="3276599"/>
            <a:ext cx="1371600" cy="5693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1600" b="1" dirty="0" smtClean="0"/>
              <a:t>Greatest Stability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671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4471" y="0"/>
            <a:ext cx="8626744" cy="4360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Uintah Basin Flow Patterns</a:t>
            </a:r>
            <a:endParaRPr lang="en-US" sz="23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85421" y="569639"/>
            <a:ext cx="2388193" cy="692493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Daytime Hours</a:t>
            </a:r>
          </a:p>
          <a:p>
            <a:pPr algn="ctr"/>
            <a:r>
              <a:rPr lang="en-US" sz="2000" b="1" dirty="0" smtClean="0"/>
              <a:t>0800L - 1600L</a:t>
            </a:r>
            <a:endParaRPr lang="en-US" sz="2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238250"/>
            <a:ext cx="455903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7843" y="1219200"/>
            <a:ext cx="4586157" cy="38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56824" y="567778"/>
            <a:ext cx="2388193" cy="692493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Nighttime Hours</a:t>
            </a:r>
          </a:p>
          <a:p>
            <a:pPr algn="ctr"/>
            <a:r>
              <a:rPr lang="en-US" sz="2000" b="1" dirty="0" smtClean="0"/>
              <a:t>1700L - 0700L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-1" y="5410200"/>
            <a:ext cx="8871215" cy="1308046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 smtClean="0"/>
              <a:t>Easterly flow stronger during the day, weaker during the night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Indicates thermal gradients likely the main driver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Core winds greater than 1 m/s during the day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/>
              <a:t>Diurnal upslope/downslope flows also apparent in day/night plots</a:t>
            </a:r>
          </a:p>
        </p:txBody>
      </p:sp>
    </p:spTree>
    <p:extLst>
      <p:ext uri="{BB962C8B-B14F-4D97-AF65-F5344CB8AC3E}">
        <p14:creationId xmlns:p14="http://schemas.microsoft.com/office/powerpoint/2010/main" val="283257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478867" cy="366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4471" y="0"/>
            <a:ext cx="8626744" cy="4360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Uintah Basin Ozone</a:t>
            </a:r>
            <a:endParaRPr lang="en-US" sz="23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-1" y="5089776"/>
            <a:ext cx="9144001" cy="1923599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 smtClean="0"/>
              <a:t>4km WRF output run through DAQ’s air quality model (CMAQ)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Model produced ozone concentrations up to 129 </a:t>
            </a:r>
            <a:r>
              <a:rPr lang="en-US" sz="2000" b="1" dirty="0" err="1" smtClean="0"/>
              <a:t>pbbv</a:t>
            </a:r>
            <a:endParaRPr lang="en-US" sz="2000" b="1" dirty="0" smtClean="0"/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Increase of 20-30 </a:t>
            </a:r>
            <a:r>
              <a:rPr lang="en-US" sz="2000" b="1" dirty="0" err="1" smtClean="0"/>
              <a:t>ppbv</a:t>
            </a:r>
            <a:r>
              <a:rPr lang="en-US" sz="2000" b="1" dirty="0" smtClean="0"/>
              <a:t> over base WRF runs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Highest concentrations confined to lowest 200-300 m in stable PBL/inversion, as observed during UBOS 2013</a:t>
            </a:r>
          </a:p>
          <a:p>
            <a:pPr marL="800100" lvl="1" indent="-342900">
              <a:buFontTx/>
              <a:buChar char="-"/>
            </a:pP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49013" y="4420469"/>
            <a:ext cx="3003815" cy="4360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2200 UTC 2 Feb 2013 </a:t>
            </a:r>
            <a:endParaRPr lang="en-US" sz="23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7843" y="609600"/>
            <a:ext cx="4586157" cy="378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128889" y="668881"/>
            <a:ext cx="4576711" cy="3598319"/>
            <a:chOff x="1824089" y="685800"/>
            <a:chExt cx="4576711" cy="359831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2" t="10755" r="18237" b="5850"/>
            <a:stretch/>
          </p:blipFill>
          <p:spPr bwMode="auto">
            <a:xfrm>
              <a:off x="1824089" y="685800"/>
              <a:ext cx="2409827" cy="359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3657600" y="2286000"/>
              <a:ext cx="2743200" cy="838200"/>
              <a:chOff x="3733800" y="2667000"/>
              <a:chExt cx="2743200" cy="83820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3733800" y="2667000"/>
                <a:ext cx="27432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733800" y="3505200"/>
                <a:ext cx="27432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4572000" y="2783417"/>
                <a:ext cx="1371600" cy="569383"/>
              </a:xfrm>
              <a:prstGeom prst="rect">
                <a:avLst/>
              </a:prstGeom>
              <a:noFill/>
            </p:spPr>
            <p:txBody>
              <a:bodyPr wrap="square" lIns="76197" tIns="38098" rIns="76197" bIns="38098" rtlCol="0">
                <a:spAutoFit/>
              </a:bodyPr>
              <a:lstStyle/>
              <a:p>
                <a:pPr algn="ctr"/>
                <a:r>
                  <a:rPr lang="en-US" sz="1600" b="1" dirty="0" smtClean="0"/>
                  <a:t>Greatest Stability</a:t>
                </a:r>
                <a:endParaRPr lang="en-US" sz="16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82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4471" y="0"/>
            <a:ext cx="8626744" cy="78482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Uintah Basin </a:t>
            </a:r>
            <a:r>
              <a:rPr lang="en-US" sz="2300" b="1" dirty="0"/>
              <a:t>Ozone - 2200 UTC 2 Feb 2013 </a:t>
            </a:r>
          </a:p>
          <a:p>
            <a:pPr algn="ctr"/>
            <a:endParaRPr lang="en-US" sz="23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-1" y="3395518"/>
            <a:ext cx="6256867" cy="3462482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/>
              <a:t>4km WRF output run through DAQ’s air quality model (CMAQ)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Modified WRF produced </a:t>
            </a:r>
            <a:r>
              <a:rPr lang="en-US" sz="2000" b="1" dirty="0"/>
              <a:t>ozone concentrations up to 129 </a:t>
            </a:r>
            <a:r>
              <a:rPr lang="en-US" sz="2000" b="1" dirty="0" err="1"/>
              <a:t>pbbv</a:t>
            </a:r>
            <a:endParaRPr lang="en-US" sz="2000" b="1" dirty="0"/>
          </a:p>
          <a:p>
            <a:pPr marL="800100" lvl="1" indent="-342900">
              <a:buFontTx/>
              <a:buChar char="-"/>
            </a:pPr>
            <a:r>
              <a:rPr lang="en-US" sz="2000" b="1" dirty="0"/>
              <a:t>Increase of 20-30 </a:t>
            </a:r>
            <a:r>
              <a:rPr lang="en-US" sz="2000" b="1" dirty="0" err="1"/>
              <a:t>ppbv</a:t>
            </a:r>
            <a:r>
              <a:rPr lang="en-US" sz="2000" b="1" dirty="0"/>
              <a:t> over base WRF runs</a:t>
            </a:r>
          </a:p>
          <a:p>
            <a:pPr marL="800100" lvl="1" indent="-342900">
              <a:buFontTx/>
              <a:buChar char="-"/>
            </a:pPr>
            <a:r>
              <a:rPr lang="en-US" sz="2000" b="1" dirty="0"/>
              <a:t>Highest concentrations confined to lowest 200-300 m in stable PBL/inversion, as observed during UBOS </a:t>
            </a:r>
            <a:r>
              <a:rPr lang="en-US" sz="2000" b="1" dirty="0" smtClean="0"/>
              <a:t>2013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No Snow run contains much lower ozone and deeper PBL</a:t>
            </a:r>
            <a:endParaRPr lang="en-US" sz="2000" b="1" dirty="0"/>
          </a:p>
          <a:p>
            <a:pPr marL="800100" lvl="1" indent="-342900">
              <a:buFontTx/>
              <a:buChar char="-"/>
            </a:pPr>
            <a:endParaRPr lang="en-US" sz="20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-47264" y="428537"/>
            <a:ext cx="9191264" cy="2848063"/>
            <a:chOff x="-47264" y="1371600"/>
            <a:chExt cx="9191264" cy="284806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" y="1371600"/>
              <a:ext cx="2968032" cy="2452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967" y="1373333"/>
              <a:ext cx="2968033" cy="246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614" y="1373333"/>
              <a:ext cx="2987386" cy="2450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47264" y="3834946"/>
              <a:ext cx="3070094" cy="384717"/>
            </a:xfrm>
            <a:prstGeom prst="rect">
              <a:avLst/>
            </a:prstGeom>
            <a:noFill/>
          </p:spPr>
          <p:txBody>
            <a:bodyPr wrap="square" lIns="76197" tIns="38098" rIns="76197" bIns="38098" rtlCol="0">
              <a:spAutoFit/>
            </a:bodyPr>
            <a:lstStyle/>
            <a:p>
              <a:pPr algn="ctr"/>
              <a:r>
                <a:rPr lang="en-US" sz="2000" b="1" dirty="0" smtClean="0"/>
                <a:t>Snow - Modified</a:t>
              </a:r>
              <a:endParaRPr lang="en-US" sz="20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36953" y="3834945"/>
              <a:ext cx="3070094" cy="384717"/>
            </a:xfrm>
            <a:prstGeom prst="rect">
              <a:avLst/>
            </a:prstGeom>
            <a:noFill/>
          </p:spPr>
          <p:txBody>
            <a:bodyPr wrap="square" lIns="76197" tIns="38098" rIns="76197" bIns="38098" rtlCol="0">
              <a:spAutoFit/>
            </a:bodyPr>
            <a:lstStyle/>
            <a:p>
              <a:pPr algn="ctr"/>
              <a:r>
                <a:rPr lang="en-US" sz="2000" b="1" dirty="0" smtClean="0"/>
                <a:t>Snow - Base</a:t>
              </a:r>
              <a:endParaRPr lang="en-US" sz="20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82677" y="3822063"/>
              <a:ext cx="1935259" cy="384717"/>
            </a:xfrm>
            <a:prstGeom prst="rect">
              <a:avLst/>
            </a:prstGeom>
            <a:noFill/>
          </p:spPr>
          <p:txBody>
            <a:bodyPr wrap="square" lIns="76197" tIns="38098" rIns="76197" bIns="38098" rtlCol="0">
              <a:spAutoFit/>
            </a:bodyPr>
            <a:lstStyle/>
            <a:p>
              <a:pPr algn="ctr"/>
              <a:r>
                <a:rPr lang="en-US" sz="2000" b="1" dirty="0" smtClean="0"/>
                <a:t>No Snow</a:t>
              </a:r>
              <a:endParaRPr lang="en-US" sz="2000" b="1" dirty="0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6866" y="3657600"/>
            <a:ext cx="288713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6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0818471\Desktop\More Figures\ozone_anim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975" y="-481853"/>
            <a:ext cx="6496050" cy="840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04913" y="164330"/>
            <a:ext cx="6734175" cy="1061825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3200" b="1" dirty="0" smtClean="0"/>
              <a:t>Surface Ozone Concentration</a:t>
            </a:r>
          </a:p>
          <a:p>
            <a:pPr algn="ctr"/>
            <a:r>
              <a:rPr lang="en-US" sz="3200" b="1" dirty="0" smtClean="0"/>
              <a:t>1 - 5 Feb 2013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2501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is it so hard to model the stable boundary layer?!?</a:t>
            </a:r>
            <a:r>
              <a:rPr lang="en-US" baseline="30000" dirty="0" smtClean="0"/>
              <a:t>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Stable boundary layer (SBL) complexity originates from “multiplicity of processes” (e.g., turbulent mixing, gravity waves, </a:t>
            </a:r>
            <a:r>
              <a:rPr lang="en-US" sz="2000" dirty="0" err="1" smtClean="0"/>
              <a:t>katabatic</a:t>
            </a:r>
            <a:r>
              <a:rPr lang="en-US" sz="2000" dirty="0" smtClean="0"/>
              <a:t> flows, fog,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cooling)</a:t>
            </a:r>
          </a:p>
          <a:p>
            <a:r>
              <a:rPr lang="en-US" sz="2000" dirty="0" smtClean="0"/>
              <a:t>Processes and their interactions “insufficiently understood” which hampers model parameterization development</a:t>
            </a:r>
          </a:p>
          <a:p>
            <a:r>
              <a:rPr lang="en-US" sz="2000" dirty="0" smtClean="0"/>
              <a:t>SBL turbulence is suppressed by stable stratification. Within very SBL, a well-established scaling framework between local gradients of wind and potential temperature and vertical fluxes is missing</a:t>
            </a:r>
          </a:p>
          <a:p>
            <a:r>
              <a:rPr lang="en-US" sz="2000" dirty="0" smtClean="0"/>
              <a:t>“Qualitatively, this regime is dominated by </a:t>
            </a:r>
            <a:r>
              <a:rPr lang="en-US" sz="2000" i="1" dirty="0" smtClean="0"/>
              <a:t>intermittent</a:t>
            </a:r>
            <a:r>
              <a:rPr lang="en-US" sz="2000" dirty="0" smtClean="0"/>
              <a:t> and </a:t>
            </a:r>
            <a:r>
              <a:rPr lang="en-US" sz="2000" i="1" dirty="0" smtClean="0"/>
              <a:t>unpredictable</a:t>
            </a:r>
            <a:r>
              <a:rPr lang="en-US" sz="2000" dirty="0" smtClean="0"/>
              <a:t> weak turbulence, waves, drainage flows, and other </a:t>
            </a:r>
            <a:r>
              <a:rPr lang="en-US" sz="2000" dirty="0" err="1" smtClean="0"/>
              <a:t>submesoscale</a:t>
            </a:r>
            <a:r>
              <a:rPr lang="en-US" sz="2000" dirty="0" smtClean="0"/>
              <a:t> motions”</a:t>
            </a:r>
          </a:p>
          <a:p>
            <a:r>
              <a:rPr lang="en-US" sz="2000" dirty="0" smtClean="0"/>
              <a:t>Typical model errors for SBL are:</a:t>
            </a:r>
          </a:p>
          <a:p>
            <a:pPr>
              <a:buNone/>
            </a:pPr>
            <a:r>
              <a:rPr lang="en-US" sz="2000" dirty="0" smtClean="0"/>
              <a:t>       “Overestimation of surface vegetation temperature on calm nights”</a:t>
            </a:r>
          </a:p>
          <a:p>
            <a:pPr>
              <a:buNone/>
            </a:pPr>
            <a:r>
              <a:rPr lang="en-US" sz="2000" dirty="0" smtClean="0"/>
              <a:t>       “Overestimation of SBL depth”</a:t>
            </a:r>
          </a:p>
          <a:p>
            <a:pPr>
              <a:buNone/>
            </a:pPr>
            <a:r>
              <a:rPr lang="en-US" sz="2000" dirty="0" smtClean="0"/>
              <a:t>       “Low level jets too deep with too weak of winds”</a:t>
            </a:r>
          </a:p>
          <a:p>
            <a:pPr>
              <a:buNone/>
            </a:pPr>
            <a:r>
              <a:rPr lang="en-US" sz="2000" dirty="0" smtClean="0"/>
              <a:t>       “Underestimated near surface temperature and wind speed gradients and diurnal cycle”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*G.J </a:t>
            </a:r>
            <a:r>
              <a:rPr lang="en-US" dirty="0" err="1" smtClean="0">
                <a:hlinkClick r:id="rId2"/>
              </a:rPr>
              <a:t>Steenvald</a:t>
            </a:r>
            <a:r>
              <a:rPr lang="en-US" dirty="0" smtClean="0">
                <a:hlinkClick r:id="rId2"/>
              </a:rPr>
              <a:t>. </a:t>
            </a:r>
            <a:r>
              <a:rPr lang="en-US" i="1" dirty="0" smtClean="0">
                <a:hlinkClick r:id="rId2"/>
              </a:rPr>
              <a:t>Stable Boundary Layer Issues </a:t>
            </a:r>
            <a:r>
              <a:rPr lang="en-US" dirty="0" smtClean="0">
                <a:hlinkClick r:id="rId2"/>
              </a:rPr>
              <a:t>http://www.met.wau.nl/medewerkers/steeneveld/SteeneveldProceedingsECMWFGABLSworkshop.pdf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0818471\Desktop\More Figures\Base_Snow_sfc_ozo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1143000"/>
            <a:ext cx="3621267" cy="46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0818471\Desktop\More Figures\Snow_sfc_ozo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012" y="1143000"/>
            <a:ext cx="3621195" cy="46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0818471\Desktop\More Figures\No_Snow_sfc_ozo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329" y="1143000"/>
            <a:ext cx="3621196" cy="468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04913" y="0"/>
            <a:ext cx="6734175" cy="815604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400" b="1" dirty="0" smtClean="0"/>
              <a:t>Surface Ozone Concentration</a:t>
            </a:r>
          </a:p>
          <a:p>
            <a:pPr algn="ctr"/>
            <a:r>
              <a:rPr lang="en-US" sz="2400" b="1" dirty="0" smtClean="0"/>
              <a:t>2 </a:t>
            </a:r>
            <a:r>
              <a:rPr lang="en-US" sz="2400" b="1" dirty="0" smtClean="0"/>
              <a:t>- 5 Feb 2013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-228600" y="1536883"/>
            <a:ext cx="3070094" cy="3847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Snow - Modified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73506" y="1536882"/>
            <a:ext cx="3070094" cy="3847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Snow - Base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82677" y="1524000"/>
            <a:ext cx="1935259" cy="3847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No Snow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053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0818471\Documents\WRF\Output\MYJ 2013 UB snow\TIN12IAU0T\Animate\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350" y="-228600"/>
            <a:ext cx="58293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04913" y="164330"/>
            <a:ext cx="6734175" cy="5693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3200" b="1" dirty="0" smtClean="0"/>
              <a:t>Cold Pool Evolution hours 70-100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4805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0818471\Documents\WRF\Output\MYJ 2013 UB snow\TIN12IAU0T\Animate\tracer_xsect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350" y="-76200"/>
            <a:ext cx="58293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4471" y="0"/>
            <a:ext cx="8626744" cy="78482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WRF 24-Hour Tracer Run - Full Snow</a:t>
            </a:r>
          </a:p>
          <a:p>
            <a:pPr algn="ctr"/>
            <a:r>
              <a:rPr lang="en-US" sz="2300" b="1" dirty="0" smtClean="0"/>
              <a:t>Cross Section Animation</a:t>
            </a:r>
          </a:p>
        </p:txBody>
      </p:sp>
    </p:spTree>
    <p:extLst>
      <p:ext uri="{BB962C8B-B14F-4D97-AF65-F5344CB8AC3E}">
        <p14:creationId xmlns:p14="http://schemas.microsoft.com/office/powerpoint/2010/main" val="23413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0818471\Documents\WRF\Output\MYJ 2013 UB snow\TIN12IAU0T\Animate\tracer_bot1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350" y="-76200"/>
            <a:ext cx="58293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4471" y="0"/>
            <a:ext cx="8626744" cy="738660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WRF 24-Hour Tracer Run - Full Snow</a:t>
            </a:r>
            <a:endParaRPr lang="en-US" sz="2000" b="1" dirty="0"/>
          </a:p>
          <a:p>
            <a:pPr algn="ctr"/>
            <a:r>
              <a:rPr lang="en-US" sz="2000" b="1" dirty="0" smtClean="0"/>
              <a:t>Animation for bottom 10 model levels</a:t>
            </a:r>
            <a:endParaRPr lang="en-US" sz="2300" b="1" dirty="0" smtClean="0"/>
          </a:p>
        </p:txBody>
      </p:sp>
    </p:spTree>
    <p:extLst>
      <p:ext uri="{BB962C8B-B14F-4D97-AF65-F5344CB8AC3E}">
        <p14:creationId xmlns:p14="http://schemas.microsoft.com/office/powerpoint/2010/main" val="23413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7" descr="P104056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481013" y="139701"/>
            <a:ext cx="8116887" cy="8604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FFFF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3253" name="TextBox 7"/>
          <p:cNvSpPr txBox="1">
            <a:spLocks noChangeArrowheads="1"/>
          </p:cNvSpPr>
          <p:nvPr/>
        </p:nvSpPr>
        <p:spPr bwMode="auto">
          <a:xfrm>
            <a:off x="3447636" y="2857500"/>
            <a:ext cx="16946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 smtClean="0"/>
              <a:t>The End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ea typeface="ＭＳ Ｐゴシック" pitchFamily="34" charset="-128"/>
              </a:rPr>
              <a:t>University of Utah WRF Large-Eddy Simulations</a:t>
            </a:r>
          </a:p>
        </p:txBody>
      </p:sp>
      <p:pic>
        <p:nvPicPr>
          <p:cNvPr id="34818" name="Picture 2" descr="C:\2013_Research\PCAPS_PAPERS\Terrain_gri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4181475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812800" y="1458913"/>
            <a:ext cx="13970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X = 750 m</a:t>
            </a:r>
          </a:p>
        </p:txBody>
      </p:sp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2641600" y="3516312"/>
            <a:ext cx="13970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X = 250 m</a:t>
            </a:r>
          </a:p>
        </p:txBody>
      </p:sp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838200" y="990600"/>
            <a:ext cx="213378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Real (Salt Lake Valley</a:t>
            </a:r>
            <a:endParaRPr lang="en-US" dirty="0"/>
          </a:p>
        </p:txBody>
      </p: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4979988" y="849312"/>
            <a:ext cx="11080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Idealized</a:t>
            </a:r>
          </a:p>
        </p:txBody>
      </p:sp>
      <p:sp>
        <p:nvSpPr>
          <p:cNvPr id="34824" name="TextBox 4"/>
          <p:cNvSpPr txBox="1">
            <a:spLocks noChangeArrowheads="1"/>
          </p:cNvSpPr>
          <p:nvPr/>
        </p:nvSpPr>
        <p:spPr bwMode="auto">
          <a:xfrm>
            <a:off x="7037387" y="838200"/>
            <a:ext cx="126841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X = 50 m</a:t>
            </a:r>
          </a:p>
        </p:txBody>
      </p:sp>
      <p:sp>
        <p:nvSpPr>
          <p:cNvPr id="34825" name="TextBox 4"/>
          <p:cNvSpPr txBox="1">
            <a:spLocks noChangeArrowheads="1"/>
          </p:cNvSpPr>
          <p:nvPr/>
        </p:nvSpPr>
        <p:spPr bwMode="auto">
          <a:xfrm>
            <a:off x="7010400" y="1154113"/>
            <a:ext cx="125571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Z = 10 m</a:t>
            </a:r>
          </a:p>
        </p:txBody>
      </p:sp>
      <p:sp>
        <p:nvSpPr>
          <p:cNvPr id="34826" name="TextBox 4"/>
          <p:cNvSpPr txBox="1">
            <a:spLocks noChangeArrowheads="1"/>
          </p:cNvSpPr>
          <p:nvPr/>
        </p:nvSpPr>
        <p:spPr bwMode="auto">
          <a:xfrm>
            <a:off x="2782888" y="3897313"/>
            <a:ext cx="125571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Z = 50 m</a:t>
            </a:r>
          </a:p>
        </p:txBody>
      </p:sp>
      <p:pic>
        <p:nvPicPr>
          <p:cNvPr id="17" name="Picture 16" descr="Untitled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524000"/>
            <a:ext cx="3429000" cy="1016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2000" y="2590800"/>
            <a:ext cx="4605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Evaluates mixing terms in</a:t>
            </a:r>
          </a:p>
          <a:p>
            <a:r>
              <a:rPr lang="en-US" sz="1600" dirty="0" smtClean="0"/>
              <a:t>physical space (</a:t>
            </a:r>
            <a:r>
              <a:rPr lang="en-US" sz="1600" dirty="0" err="1" smtClean="0"/>
              <a:t>x,y,z</a:t>
            </a:r>
            <a:r>
              <a:rPr lang="en-US" sz="1600" dirty="0" smtClean="0"/>
              <a:t>)</a:t>
            </a:r>
          </a:p>
          <a:p>
            <a:endParaRPr lang="en-US" sz="1600" dirty="0" smtClean="0"/>
          </a:p>
          <a:p>
            <a:r>
              <a:rPr lang="en-US" sz="1600" dirty="0" err="1" smtClean="0"/>
              <a:t>Subgrid</a:t>
            </a:r>
            <a:r>
              <a:rPr lang="en-US" sz="1600" dirty="0" smtClean="0"/>
              <a:t> scale model 1.5 order TKE closure (3D)</a:t>
            </a:r>
          </a:p>
          <a:p>
            <a:endParaRPr lang="en-US" sz="1600" dirty="0" smtClean="0"/>
          </a:p>
          <a:p>
            <a:r>
              <a:rPr lang="en-US" sz="1600" dirty="0" smtClean="0"/>
              <a:t>No PBL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514600" y="2738735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Salt Lake </a:t>
            </a:r>
          </a:p>
          <a:p>
            <a:r>
              <a:rPr lang="en-US" sz="1200" b="1" dirty="0" smtClean="0"/>
              <a:t>Valley</a:t>
            </a:r>
            <a:endParaRPr lang="en-US" sz="1200" b="1" dirty="0"/>
          </a:p>
        </p:txBody>
      </p:sp>
      <p:sp>
        <p:nvSpPr>
          <p:cNvPr id="14" name="Rectangle 13"/>
          <p:cNvSpPr/>
          <p:nvPr/>
        </p:nvSpPr>
        <p:spPr>
          <a:xfrm>
            <a:off x="228600" y="547747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a typeface="ＭＳ Ｐゴシック" pitchFamily="34" charset="-128"/>
              </a:rPr>
              <a:t>Explicitly resolve some of turbulence </a:t>
            </a:r>
            <a:r>
              <a:rPr lang="en-US" dirty="0" smtClean="0">
                <a:ea typeface="ＭＳ Ｐゴシック" pitchFamily="34" charset="-128"/>
              </a:rPr>
              <a:t>using a Large Eddy Simulation (LES) which provides a more realistic representation of the complex processes occurring in stable boundary-layer (</a:t>
            </a:r>
            <a:r>
              <a:rPr lang="en-US" dirty="0" err="1" smtClean="0">
                <a:ea typeface="ＭＳ Ｐゴシック" pitchFamily="34" charset="-128"/>
              </a:rPr>
              <a:t>Teixiera</a:t>
            </a:r>
            <a:r>
              <a:rPr lang="en-US" dirty="0" smtClean="0">
                <a:ea typeface="ＭＳ Ｐゴシック" pitchFamily="34" charset="-128"/>
              </a:rPr>
              <a:t> et al. 2008).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6" descr="COARSE_ISSFS_TEMP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739140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3" descr="PLUS3_imag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438400"/>
            <a:ext cx="72390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Neil_theta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19600"/>
            <a:ext cx="7391400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7456488" y="2830513"/>
            <a:ext cx="145891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LES </a:t>
            </a:r>
            <a:r>
              <a:rPr lang="el-GR" b="1"/>
              <a:t>Δ</a:t>
            </a:r>
            <a:r>
              <a:rPr lang="en-US" b="1"/>
              <a:t>X 250 m</a:t>
            </a: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7354888" y="4648200"/>
            <a:ext cx="1789112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OBSERVATIONS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>
            <a:off x="7467600" y="649288"/>
            <a:ext cx="140970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COARSE </a:t>
            </a:r>
            <a:r>
              <a:rPr lang="el-GR" b="1"/>
              <a:t>Δ</a:t>
            </a:r>
            <a:r>
              <a:rPr lang="en-US" b="1"/>
              <a:t>X 1335 m</a:t>
            </a:r>
          </a:p>
        </p:txBody>
      </p:sp>
      <p:sp>
        <p:nvSpPr>
          <p:cNvPr id="35848" name="TextBox 8"/>
          <p:cNvSpPr txBox="1">
            <a:spLocks noChangeArrowheads="1"/>
          </p:cNvSpPr>
          <p:nvPr/>
        </p:nvSpPr>
        <p:spPr bwMode="auto">
          <a:xfrm>
            <a:off x="7467600" y="1219200"/>
            <a:ext cx="1676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PBL parameterizations</a:t>
            </a:r>
          </a:p>
          <a:p>
            <a:r>
              <a:rPr lang="en-US" sz="1400"/>
              <a:t>Remove most of cold pool</a:t>
            </a:r>
          </a:p>
          <a:p>
            <a:r>
              <a:rPr lang="en-US" sz="1400"/>
              <a:t>on January 30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629400" y="1524000"/>
            <a:ext cx="8382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0" name="TextBox 11"/>
          <p:cNvSpPr txBox="1">
            <a:spLocks noChangeArrowheads="1"/>
          </p:cNvSpPr>
          <p:nvPr/>
        </p:nvSpPr>
        <p:spPr bwMode="auto">
          <a:xfrm>
            <a:off x="7467600" y="3200400"/>
            <a:ext cx="1676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LES looks more </a:t>
            </a:r>
          </a:p>
          <a:p>
            <a:r>
              <a:rPr lang="en-US" sz="1400"/>
              <a:t>Like reality</a:t>
            </a:r>
          </a:p>
        </p:txBody>
      </p:sp>
      <p:sp>
        <p:nvSpPr>
          <p:cNvPr id="35851" name="TextBox 12"/>
          <p:cNvSpPr txBox="1">
            <a:spLocks noChangeArrowheads="1"/>
          </p:cNvSpPr>
          <p:nvPr/>
        </p:nvSpPr>
        <p:spPr bwMode="auto">
          <a:xfrm>
            <a:off x="2286000" y="2359025"/>
            <a:ext cx="167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CAP too shallow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810000" y="2209800"/>
            <a:ext cx="152400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3" name="Picture 14" descr="ma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5334000"/>
            <a:ext cx="15017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>
          <a:xfrm>
            <a:off x="8001000" y="5867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0" y="103189"/>
            <a:ext cx="921457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dirty="0" smtClean="0"/>
              <a:t>PCAPS: The Importance of Validating Model Performance with Vertical Profiles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76200"/>
            <a:ext cx="8915400" cy="1061825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3200" dirty="0" smtClean="0">
                <a:ea typeface="ＭＳ Ｐゴシック" pitchFamily="34" charset="-128"/>
              </a:rPr>
              <a:t>University of Utah Uintah Basin WRF </a:t>
            </a:r>
            <a:r>
              <a:rPr lang="en-US" sz="3200" dirty="0" err="1" smtClean="0">
                <a:ea typeface="ＭＳ Ｐゴシック" pitchFamily="34" charset="-128"/>
              </a:rPr>
              <a:t>Mesoscale</a:t>
            </a:r>
            <a:r>
              <a:rPr lang="en-US" sz="3200" dirty="0" smtClean="0">
                <a:ea typeface="ＭＳ Ｐゴシック" pitchFamily="34" charset="-128"/>
              </a:rPr>
              <a:t> Simulation Domains</a:t>
            </a:r>
            <a:endParaRPr lang="en-US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770276"/>
            <a:ext cx="4572000" cy="394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64875" y="1738533"/>
            <a:ext cx="4479125" cy="3976467"/>
            <a:chOff x="4572000" y="1273107"/>
            <a:chExt cx="4262433" cy="41429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72000" y="1273871"/>
              <a:ext cx="3790950" cy="414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91525" y="1273107"/>
              <a:ext cx="442908" cy="414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76200" y="5334000"/>
            <a:ext cx="685800" cy="26160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r>
              <a:rPr lang="en-US" sz="1200" b="1" dirty="0" smtClean="0"/>
              <a:t>12 km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1" y="3886200"/>
            <a:ext cx="685799" cy="26160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1.33 km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95426" y="4181475"/>
            <a:ext cx="685799" cy="26160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4</a:t>
            </a:r>
            <a:r>
              <a:rPr lang="en-US" sz="1200" b="1" dirty="0" smtClean="0">
                <a:solidFill>
                  <a:schemeClr val="bg1"/>
                </a:solidFill>
              </a:rPr>
              <a:t> km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2" y="4443081"/>
            <a:ext cx="941710" cy="261606"/>
          </a:xfrm>
          <a:prstGeom prst="rect">
            <a:avLst/>
          </a:prstGeom>
          <a:solidFill>
            <a:schemeClr val="tx1"/>
          </a:solidFill>
        </p:spPr>
        <p:txBody>
          <a:bodyPr wrap="square" lIns="76197" tIns="38098" rIns="76197" bIns="38098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Subdomain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1095814"/>
            <a:ext cx="1571624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Outer Domain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7800" y="1078081"/>
            <a:ext cx="281940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Inner Domain &amp; Subdomain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5705475" y="3600450"/>
            <a:ext cx="2105025" cy="304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6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WRF </a:t>
            </a:r>
            <a:r>
              <a:rPr lang="en-US" dirty="0" err="1" smtClean="0"/>
              <a:t>Mesoscale</a:t>
            </a:r>
            <a:r>
              <a:rPr lang="en-US" dirty="0" smtClean="0"/>
              <a:t> Wintertime CAP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No magic fix. PBL schemes fundamentally limited in simulating stable boundary layers until better parameterizations are developed and implemented. </a:t>
            </a:r>
            <a:endParaRPr lang="en-US" i="1" dirty="0" smtClean="0"/>
          </a:p>
          <a:p>
            <a:r>
              <a:rPr lang="en-US" dirty="0" smtClean="0"/>
              <a:t>However, some things can be done to get a better simulation:</a:t>
            </a:r>
          </a:p>
          <a:p>
            <a:pPr>
              <a:buNone/>
            </a:pPr>
            <a:endParaRPr lang="en-US" dirty="0" smtClean="0"/>
          </a:p>
          <a:p>
            <a:r>
              <a:rPr lang="en-US" sz="2200" dirty="0" smtClean="0"/>
              <a:t>Determine which combination of parameterization schemes (e.g., </a:t>
            </a:r>
            <a:r>
              <a:rPr lang="en-US" sz="2200" dirty="0" err="1" smtClean="0"/>
              <a:t>pbl</a:t>
            </a:r>
            <a:r>
              <a:rPr lang="en-US" sz="2200" dirty="0" smtClean="0"/>
              <a:t>, land surface)  produce more realistic cold pools without affecting other meteorological situations (</a:t>
            </a:r>
            <a:r>
              <a:rPr lang="en-US" sz="2200" dirty="0" err="1" smtClean="0"/>
              <a:t>orographic</a:t>
            </a:r>
            <a:r>
              <a:rPr lang="en-US" sz="2200" dirty="0" smtClean="0"/>
              <a:t> precipitation, convection, etc….)</a:t>
            </a:r>
          </a:p>
          <a:p>
            <a:r>
              <a:rPr lang="en-US" sz="2200" dirty="0" smtClean="0"/>
              <a:t>Improve model initialization  </a:t>
            </a:r>
          </a:p>
          <a:p>
            <a:r>
              <a:rPr lang="en-US" sz="2200" dirty="0" smtClean="0"/>
              <a:t>Improve physical representation land use/snow cover/boundary layer clouds</a:t>
            </a:r>
          </a:p>
          <a:p>
            <a:pPr>
              <a:buNone/>
            </a:pPr>
            <a:r>
              <a:rPr lang="en-US" sz="2200" dirty="0" smtClean="0"/>
              <a:t>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STEP 1: Determine which combination of parameterization schemes (e.g., </a:t>
            </a:r>
            <a:r>
              <a:rPr lang="en-US" dirty="0" err="1" smtClean="0"/>
              <a:t>pbl</a:t>
            </a:r>
            <a:r>
              <a:rPr lang="en-US" dirty="0" smtClean="0"/>
              <a:t>, land surface)  produce most realistic cold pools</a:t>
            </a:r>
          </a:p>
          <a:p>
            <a:pPr>
              <a:buNone/>
            </a:pPr>
            <a:endParaRPr lang="en-US" dirty="0" smtClean="0"/>
          </a:p>
          <a:p>
            <a:r>
              <a:rPr lang="en-US" sz="2200" dirty="0" smtClean="0"/>
              <a:t>The University of Utah and Michigan State University have found that YSU and MYJ produce better CAPs than the other WRF PBL options </a:t>
            </a:r>
          </a:p>
          <a:p>
            <a:pPr>
              <a:buNone/>
            </a:pPr>
            <a:endParaRPr lang="en-US" sz="2200" dirty="0" smtClean="0"/>
          </a:p>
          <a:p>
            <a:r>
              <a:rPr lang="en-US" sz="2200" dirty="0" smtClean="0"/>
              <a:t>Too few vertical layers significantly limits accurate modeling of stable layer structure. Several layers with ~10 m vertical spacing near surface suggested, with more than 35 total model levels recommended</a:t>
            </a:r>
          </a:p>
          <a:p>
            <a:pPr>
              <a:buNone/>
            </a:pPr>
            <a:endParaRPr lang="en-US" sz="2200" dirty="0" smtClean="0"/>
          </a:p>
          <a:p>
            <a:r>
              <a:rPr lang="en-US" sz="2200" dirty="0" smtClean="0"/>
              <a:t>We did not rigorously test differences between NAM, GFS, RUC, etc initialization, but through personal communication with a number of scientists it appears to be case-dependent (but often NAM is better than GFS because of more vertical levels to resolve cold pools). We recommend NAM or something with equivalent or more vertical levels</a:t>
            </a:r>
          </a:p>
          <a:p>
            <a:pPr>
              <a:buNone/>
            </a:pPr>
            <a:endParaRPr lang="en-US" sz="2200" dirty="0" smtClean="0"/>
          </a:p>
          <a:p>
            <a:r>
              <a:rPr lang="en-US" sz="2200" dirty="0" smtClean="0"/>
              <a:t>We did not find significant improvements implementing with the new Jimenez stable layer scheme (with YSU) in WRF for our few case studies but would recommend further testing </a:t>
            </a:r>
          </a:p>
          <a:p>
            <a:r>
              <a:rPr lang="en-US" sz="1400" dirty="0" smtClean="0"/>
              <a:t>Jimenez et al. </a:t>
            </a:r>
            <a:r>
              <a:rPr lang="en-US" sz="1400" dirty="0" err="1" smtClean="0"/>
              <a:t>Jiménez</a:t>
            </a:r>
            <a:r>
              <a:rPr lang="en-US" sz="1400" dirty="0" smtClean="0"/>
              <a:t>, Pedro A., </a:t>
            </a:r>
            <a:r>
              <a:rPr lang="en-US" sz="1400" dirty="0" err="1" smtClean="0"/>
              <a:t>Jimy</a:t>
            </a:r>
            <a:r>
              <a:rPr lang="en-US" sz="1400" dirty="0" smtClean="0"/>
              <a:t> </a:t>
            </a:r>
            <a:r>
              <a:rPr lang="en-US" sz="1400" dirty="0" err="1" smtClean="0"/>
              <a:t>Dudhia</a:t>
            </a:r>
            <a:r>
              <a:rPr lang="en-US" sz="1400" dirty="0" smtClean="0"/>
              <a:t>, J. Fidel </a:t>
            </a:r>
            <a:r>
              <a:rPr lang="en-US" sz="1400" dirty="0" err="1" smtClean="0"/>
              <a:t>González-Rouco</a:t>
            </a:r>
            <a:r>
              <a:rPr lang="en-US" sz="1400" dirty="0" smtClean="0"/>
              <a:t>, Jorge Navarro, Juan P. </a:t>
            </a:r>
            <a:r>
              <a:rPr lang="en-US" sz="1400" dirty="0" err="1" smtClean="0"/>
              <a:t>Montávez</a:t>
            </a:r>
            <a:r>
              <a:rPr lang="en-US" sz="1400" dirty="0" smtClean="0"/>
              <a:t>, Elena </a:t>
            </a:r>
            <a:r>
              <a:rPr lang="en-US" sz="1400" dirty="0" err="1" smtClean="0"/>
              <a:t>García</a:t>
            </a:r>
            <a:r>
              <a:rPr lang="en-US" sz="1400" dirty="0" smtClean="0"/>
              <a:t>-Bustamante, 2012: A Revised Scheme for the WRF Surface Layer Formulation.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</a:t>
            </a:r>
            <a:r>
              <a:rPr lang="en-US" sz="1400" dirty="0" smtClean="0"/>
              <a:t>, </a:t>
            </a:r>
            <a:r>
              <a:rPr lang="en-US" sz="1400" b="1" dirty="0" smtClean="0"/>
              <a:t>140</a:t>
            </a:r>
            <a:r>
              <a:rPr lang="en-US" sz="1400" dirty="0" smtClean="0"/>
              <a:t>, 898–918. </a:t>
            </a:r>
            <a:endParaRPr lang="en-US" sz="1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Improving WRF </a:t>
            </a:r>
            <a:r>
              <a:rPr lang="en-US" dirty="0" err="1" smtClean="0"/>
              <a:t>Mesoscale</a:t>
            </a:r>
            <a:r>
              <a:rPr lang="en-US" dirty="0" smtClean="0"/>
              <a:t> Wintertime CAP Simulations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UU/UDEQ WRF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 smtClean="0">
              <a:solidFill>
                <a:srgbClr val="3333CC"/>
              </a:solidFill>
            </a:endParaRPr>
          </a:p>
          <a:p>
            <a:pPr lvl="1"/>
            <a:r>
              <a:rPr lang="en-US" dirty="0" smtClean="0"/>
              <a:t>41 Vertical levels</a:t>
            </a:r>
          </a:p>
          <a:p>
            <a:pPr lvl="1"/>
            <a:r>
              <a:rPr lang="en-US" dirty="0" smtClean="0"/>
              <a:t>NAM IC/BC</a:t>
            </a:r>
          </a:p>
          <a:p>
            <a:pPr lvl="1"/>
            <a:r>
              <a:rPr lang="en-US" dirty="0" smtClean="0"/>
              <a:t>KF Cumulus (not 4-km); </a:t>
            </a:r>
          </a:p>
          <a:p>
            <a:pPr lvl="1"/>
            <a:r>
              <a:rPr lang="en-US" b="1" i="1" dirty="0" smtClean="0"/>
              <a:t>Thompson Microphysics (modified) </a:t>
            </a:r>
          </a:p>
          <a:p>
            <a:pPr lvl="1"/>
            <a:r>
              <a:rPr lang="en-US" dirty="0" smtClean="0"/>
              <a:t>RRTM LW/RRTMG SW radiation schemes</a:t>
            </a:r>
          </a:p>
          <a:p>
            <a:pPr lvl="1"/>
            <a:r>
              <a:rPr lang="en-US" dirty="0" smtClean="0"/>
              <a:t>Noah Land Surface Model</a:t>
            </a:r>
          </a:p>
          <a:p>
            <a:pPr lvl="1"/>
            <a:r>
              <a:rPr lang="en-US" dirty="0" smtClean="0"/>
              <a:t>MYJ Planetary Boundary Layer scheme</a:t>
            </a:r>
          </a:p>
          <a:p>
            <a:pPr lvl="1"/>
            <a:r>
              <a:rPr lang="en-US" b="1" i="1" dirty="0" smtClean="0"/>
              <a:t>NLCD 2006 30 m resolution land use (better urban representation)</a:t>
            </a:r>
          </a:p>
          <a:p>
            <a:pPr lvl="1"/>
            <a:r>
              <a:rPr lang="en-US" dirty="0" smtClean="0"/>
              <a:t>Slope effects /shading ON</a:t>
            </a:r>
          </a:p>
          <a:p>
            <a:pPr lvl="1"/>
            <a:r>
              <a:rPr lang="en-US" b="1" i="1" dirty="0" smtClean="0"/>
              <a:t>Idealized snow cover to replace potentially poor NOHRSC snow analyses</a:t>
            </a:r>
          </a:p>
          <a:p>
            <a:pPr lvl="1">
              <a:buNone/>
            </a:pPr>
            <a:endParaRPr lang="en-US" b="1" i="1" dirty="0" smtClean="0"/>
          </a:p>
          <a:p>
            <a:pPr lvl="1"/>
            <a:endParaRPr lang="en-US" dirty="0" smtClean="0">
              <a:solidFill>
                <a:srgbClr val="3333CC"/>
              </a:solidFill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8658</TotalTime>
  <Words>1682</Words>
  <Application>Microsoft Office PowerPoint</Application>
  <PresentationFormat>On-screen Show (4:3)</PresentationFormat>
  <Paragraphs>230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Numerical Modeling of Wintertime Persistent Cold Air Pools </vt:lpstr>
      <vt:lpstr>Topics</vt:lpstr>
      <vt:lpstr>Why is it so hard to model the stable boundary layer?!?*</vt:lpstr>
      <vt:lpstr>University of Utah WRF Large-Eddy Simulations</vt:lpstr>
      <vt:lpstr>PowerPoint Presentation</vt:lpstr>
      <vt:lpstr>PowerPoint Presentation</vt:lpstr>
      <vt:lpstr>Improving WRF Mesoscale Wintertime CAP Simulations</vt:lpstr>
      <vt:lpstr>Improving WRF Mesoscale Wintertime CAP Simulations</vt:lpstr>
      <vt:lpstr>UU/UDEQ WRF Configuration</vt:lpstr>
      <vt:lpstr>PowerPoint Presentation</vt:lpstr>
      <vt:lpstr>Improving WRF Mesoscale Wintertime CAP Simulations</vt:lpstr>
      <vt:lpstr>PowerPoint Presentation</vt:lpstr>
      <vt:lpstr>Improving WRF Mesoscale Wintertime CAP Simulations</vt:lpstr>
      <vt:lpstr>PowerPoint Presentation</vt:lpstr>
      <vt:lpstr>Fixing the effective vegetation depth </vt:lpstr>
      <vt:lpstr>PowerPoint Presentation</vt:lpstr>
      <vt:lpstr>PowerPoint Presentation</vt:lpstr>
      <vt:lpstr>Microphysics Modifications (Thompson)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Michael Neemann</dc:creator>
  <cp:lastModifiedBy>Erik Michael Neemann</cp:lastModifiedBy>
  <cp:revision>176</cp:revision>
  <dcterms:created xsi:type="dcterms:W3CDTF">2013-09-20T15:42:11Z</dcterms:created>
  <dcterms:modified xsi:type="dcterms:W3CDTF">2013-12-04T16:55:27Z</dcterms:modified>
</cp:coreProperties>
</file>