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73" r:id="rId7"/>
    <p:sldId id="272" r:id="rId8"/>
    <p:sldId id="270" r:id="rId9"/>
    <p:sldId id="27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93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7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34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92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55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07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169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25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3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78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3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4B268-B5D2-4E8A-B946-239658403485}" type="datetimeFigureOut">
              <a:rPr lang="en-US" smtClean="0"/>
              <a:pPr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32FF-7245-4EE7-A667-1D5A01460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46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hpc.utah.edu/~u0818471/namelist.wps" TargetMode="External"/><Relationship Id="rId2" Type="http://schemas.openxmlformats.org/officeDocument/2006/relationships/hyperlink" Target="http://journals.ametsoc.org/doi/abs/10.1175/MWR-D-12-00328.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.chpc.utah.edu/~u0818471/namelist.inpu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UU </a:t>
            </a:r>
            <a:r>
              <a:rPr lang="en-US" sz="3200" dirty="0" err="1" smtClean="0"/>
              <a:t>Unitah</a:t>
            </a:r>
            <a:r>
              <a:rPr lang="en-US" sz="3200" dirty="0" smtClean="0"/>
              <a:t> Basin WRF Model Configuration (same as DEQ)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32500" lnSpcReduction="20000"/>
          </a:bodyPr>
          <a:lstStyle/>
          <a:p>
            <a:r>
              <a:rPr lang="en-US" sz="4600" b="1" dirty="0" smtClean="0"/>
              <a:t>See Alcott and </a:t>
            </a:r>
            <a:r>
              <a:rPr lang="en-US" sz="4600" b="1" dirty="0" err="1" smtClean="0"/>
              <a:t>Steenburgh</a:t>
            </a:r>
            <a:r>
              <a:rPr lang="en-US" sz="4600" b="1" dirty="0" smtClean="0"/>
              <a:t> 2013 for further details on most aspects of this numerical configuration:</a:t>
            </a:r>
          </a:p>
          <a:p>
            <a:pPr>
              <a:buNone/>
            </a:pPr>
            <a:endParaRPr lang="en-US" sz="4600" b="1" dirty="0" smtClean="0"/>
          </a:p>
          <a:p>
            <a:r>
              <a:rPr lang="en-US" sz="4600" b="1" dirty="0" smtClean="0">
                <a:hlinkClick r:id="rId2"/>
              </a:rPr>
              <a:t>http://journals.ametsoc.org/doi/abs/10.1175/MWR-D-12-00328.1</a:t>
            </a:r>
            <a:endParaRPr lang="en-US" sz="4600" b="1" dirty="0" smtClean="0"/>
          </a:p>
          <a:p>
            <a:endParaRPr lang="en-US" sz="4600" b="1" dirty="0" smtClean="0"/>
          </a:p>
          <a:p>
            <a:r>
              <a:rPr lang="en-US" sz="4600" b="1" dirty="0" err="1" smtClean="0"/>
              <a:t>Namelist</a:t>
            </a:r>
            <a:r>
              <a:rPr lang="en-US" sz="4600" b="1" dirty="0" smtClean="0"/>
              <a:t> used for real.exe is located at: </a:t>
            </a:r>
            <a:r>
              <a:rPr lang="en-US" sz="4600" dirty="0">
                <a:hlinkClick r:id="rId3"/>
              </a:rPr>
              <a:t>http://home.chpc.utah.edu/~</a:t>
            </a:r>
            <a:r>
              <a:rPr lang="en-US" sz="4600" dirty="0" smtClean="0">
                <a:hlinkClick r:id="rId3"/>
              </a:rPr>
              <a:t>u0818471/namelist.wps</a:t>
            </a:r>
            <a:endParaRPr lang="en-US" sz="4600" dirty="0" smtClean="0"/>
          </a:p>
          <a:p>
            <a:endParaRPr lang="en-US" sz="4600" b="1" dirty="0" smtClean="0"/>
          </a:p>
          <a:p>
            <a:r>
              <a:rPr lang="en-US" sz="4600" b="1" dirty="0" err="1" smtClean="0"/>
              <a:t>Namelist</a:t>
            </a:r>
            <a:r>
              <a:rPr lang="en-US" sz="4600" b="1" dirty="0" smtClean="0"/>
              <a:t> used for wrf.exe is located at</a:t>
            </a:r>
            <a:r>
              <a:rPr lang="en-US" sz="4600" dirty="0" smtClean="0"/>
              <a:t>: </a:t>
            </a:r>
            <a:r>
              <a:rPr lang="en-US" sz="4600" dirty="0">
                <a:hlinkClick r:id="rId4"/>
              </a:rPr>
              <a:t>http://home.chpc.utah.edu/~</a:t>
            </a:r>
            <a:r>
              <a:rPr lang="en-US" sz="4600" dirty="0" smtClean="0">
                <a:hlinkClick r:id="rId4"/>
              </a:rPr>
              <a:t>u0818471/namelist.input</a:t>
            </a:r>
            <a:endParaRPr lang="en-US" sz="4600" dirty="0" smtClean="0"/>
          </a:p>
          <a:p>
            <a:endParaRPr lang="en-US" sz="4600" b="1" dirty="0" smtClean="0"/>
          </a:p>
          <a:p>
            <a:r>
              <a:rPr lang="en-US" sz="4600" b="1" dirty="0" smtClean="0"/>
              <a:t>Overview summary of WRF </a:t>
            </a:r>
            <a:r>
              <a:rPr lang="en-US" sz="4600" b="1" dirty="0" err="1" smtClean="0"/>
              <a:t>Namelist</a:t>
            </a:r>
            <a:r>
              <a:rPr lang="en-US" sz="4600" b="1" dirty="0" smtClean="0"/>
              <a:t> options</a:t>
            </a:r>
          </a:p>
          <a:p>
            <a:pPr>
              <a:buNone/>
            </a:pPr>
            <a:endParaRPr lang="en-US" sz="4600" dirty="0" smtClean="0"/>
          </a:p>
          <a:p>
            <a:r>
              <a:rPr lang="en-US" sz="4600" dirty="0" err="1" smtClean="0"/>
              <a:t>map_proj</a:t>
            </a:r>
            <a:r>
              <a:rPr lang="en-US" sz="4600" dirty="0" smtClean="0"/>
              <a:t>= 1: Lambert Conformal</a:t>
            </a:r>
          </a:p>
          <a:p>
            <a:r>
              <a:rPr lang="en-US" sz="4600" dirty="0" smtClean="0"/>
              <a:t>NAM analyses provide initial cold start and land-surface conditions, and lateral boundary.</a:t>
            </a:r>
          </a:p>
          <a:p>
            <a:r>
              <a:rPr lang="en-US" sz="4600" dirty="0" smtClean="0"/>
              <a:t>Idealized </a:t>
            </a:r>
            <a:r>
              <a:rPr lang="en-US" sz="4600" dirty="0" err="1" smtClean="0"/>
              <a:t>snowcover</a:t>
            </a:r>
            <a:r>
              <a:rPr lang="en-US" sz="4600" dirty="0" smtClean="0"/>
              <a:t> as function of height input to replace poor NOHRSC  snow </a:t>
            </a:r>
          </a:p>
          <a:p>
            <a:r>
              <a:rPr lang="en-US" sz="4600" dirty="0" smtClean="0"/>
              <a:t>3 Domains (see next slide)</a:t>
            </a:r>
          </a:p>
          <a:p>
            <a:r>
              <a:rPr lang="en-US" sz="4600" dirty="0" smtClean="0"/>
              <a:t>Number of vertical levels = 41</a:t>
            </a:r>
          </a:p>
          <a:p>
            <a:r>
              <a:rPr lang="en-US" sz="4600" dirty="0" smtClean="0"/>
              <a:t>Time step = 45 seconds (15, 5 s for inner 2 grids)</a:t>
            </a:r>
          </a:p>
          <a:p>
            <a:r>
              <a:rPr lang="en-US" sz="4600" dirty="0" smtClean="0"/>
              <a:t>Microphysics: Thompson scheme</a:t>
            </a:r>
          </a:p>
          <a:p>
            <a:r>
              <a:rPr lang="en-US" sz="4600" dirty="0" smtClean="0"/>
              <a:t>Radiation: RRTM </a:t>
            </a:r>
            <a:r>
              <a:rPr lang="en-US" sz="4600" dirty="0" err="1" smtClean="0"/>
              <a:t>longwave</a:t>
            </a:r>
            <a:r>
              <a:rPr lang="en-US" sz="4600" dirty="0" smtClean="0"/>
              <a:t>, RRTMG shortwave</a:t>
            </a:r>
          </a:p>
          <a:p>
            <a:r>
              <a:rPr lang="en-US" sz="4600" dirty="0" smtClean="0"/>
              <a:t>Surface layer: </a:t>
            </a:r>
            <a:r>
              <a:rPr lang="en-US" sz="4600" dirty="0" err="1" smtClean="0"/>
              <a:t>Monin-Obukov</a:t>
            </a:r>
            <a:endParaRPr lang="en-US" sz="4600" dirty="0" smtClean="0"/>
          </a:p>
          <a:p>
            <a:r>
              <a:rPr lang="en-US" sz="4600" dirty="0" smtClean="0"/>
              <a:t>NOAH land-surface option</a:t>
            </a:r>
          </a:p>
          <a:p>
            <a:r>
              <a:rPr lang="en-US" sz="4600" dirty="0" smtClean="0"/>
              <a:t>MYJ PBL Scheme</a:t>
            </a:r>
          </a:p>
          <a:p>
            <a:r>
              <a:rPr lang="en-US" sz="4600" dirty="0" err="1" smtClean="0"/>
              <a:t>Kain</a:t>
            </a:r>
            <a:r>
              <a:rPr lang="en-US" sz="4600" dirty="0" smtClean="0"/>
              <a:t>-Fritsch cumulus scheme in outer coarse 12 km grid</a:t>
            </a:r>
          </a:p>
          <a:p>
            <a:r>
              <a:rPr lang="en-US" sz="4600" dirty="0" smtClean="0"/>
              <a:t>Slope effects for radiation, </a:t>
            </a:r>
            <a:r>
              <a:rPr lang="en-US" sz="4600" dirty="0" err="1" smtClean="0"/>
              <a:t>topo</a:t>
            </a:r>
            <a:r>
              <a:rPr lang="en-US" sz="4600" dirty="0" smtClean="0"/>
              <a:t> shading turned on</a:t>
            </a:r>
          </a:p>
          <a:p>
            <a:r>
              <a:rPr lang="en-US" sz="4600" dirty="0" smtClean="0"/>
              <a:t>2</a:t>
            </a:r>
            <a:r>
              <a:rPr lang="en-US" sz="4600" baseline="30000" dirty="0" smtClean="0"/>
              <a:t>nd</a:t>
            </a:r>
            <a:r>
              <a:rPr lang="en-US" sz="4600" dirty="0" smtClean="0"/>
              <a:t> order diffusion on coordinate surfaces</a:t>
            </a:r>
          </a:p>
          <a:p>
            <a:r>
              <a:rPr lang="en-US" sz="4600" dirty="0" smtClean="0"/>
              <a:t>Horizontal </a:t>
            </a:r>
            <a:r>
              <a:rPr lang="en-US" sz="4600" dirty="0" err="1" smtClean="0"/>
              <a:t>Smagorinsky</a:t>
            </a:r>
            <a:r>
              <a:rPr lang="en-US" sz="4600" dirty="0" smtClean="0"/>
              <a:t> first-order closure for eddy coefficient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55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Future Work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226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5" name="Content Placeholder 3" descr="NO_SNOW_ANIM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193925"/>
            <a:ext cx="3839704" cy="4968875"/>
          </a:xfrm>
        </p:spPr>
      </p:pic>
      <p:pic>
        <p:nvPicPr>
          <p:cNvPr id="28" name="Content Placeholder 5" descr="E_W_anim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3925"/>
            <a:ext cx="3839704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6200" y="5334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Detailed case study analysis of temporal evolution and spatial variability in PCAP boundary-layer thermodynamic structure and winds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Effect of snow spatial variability on modeled thermally-driven flows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Snow-No Snow differences in synoptic/boundary-layer interactions</a:t>
            </a:r>
            <a:endParaRPr lang="en-US" sz="2400" dirty="0"/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1932552" y="2448802"/>
            <a:ext cx="88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Snow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6188148" y="2448801"/>
            <a:ext cx="1325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/>
              <a:t>No Snow</a:t>
            </a:r>
          </a:p>
        </p:txBody>
      </p:sp>
    </p:spTree>
    <p:extLst>
      <p:ext uri="{BB962C8B-B14F-4D97-AF65-F5344CB8AC3E}">
        <p14:creationId xmlns="" xmlns:p14="http://schemas.microsoft.com/office/powerpoint/2010/main" val="16078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4284" y="2286000"/>
            <a:ext cx="2733516" cy="2971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WRF Domains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32257" y="2286000"/>
            <a:ext cx="2925636" cy="2971800"/>
            <a:chOff x="3352800" y="2286000"/>
            <a:chExt cx="2925636" cy="29718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52800" y="2286000"/>
              <a:ext cx="2925636" cy="297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796144" y="2660074"/>
              <a:ext cx="1782619" cy="19396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2286000"/>
            <a:ext cx="3184894" cy="2971800"/>
            <a:chOff x="76200" y="2286000"/>
            <a:chExt cx="3184894" cy="29718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" y="2286000"/>
              <a:ext cx="3184894" cy="2971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295400" y="3437907"/>
              <a:ext cx="631532" cy="6828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3322780"/>
              <a:ext cx="1025236" cy="1018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3747" y="1840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1 - Outer (12 km)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3975" y="1840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2 - Middle (4 km)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72342" y="1840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3 - Inner (1.333 km)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77366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3 one-way nested domains</a:t>
            </a:r>
          </a:p>
          <a:p>
            <a:pPr>
              <a:buNone/>
            </a:pPr>
            <a:endParaRPr lang="en-US" sz="4600" b="1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89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5689" y="1143000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Domain 3 </a:t>
            </a:r>
            <a:r>
              <a:rPr lang="en-US" dirty="0"/>
              <a:t>Modified Snow </a:t>
            </a:r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541" y="1143000"/>
            <a:ext cx="33528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00Z 1 Feb 2013</a:t>
            </a:r>
          </a:p>
          <a:p>
            <a:r>
              <a:rPr lang="en-US" dirty="0" smtClean="0"/>
              <a:t>NAM Analysis Snow Cover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3086100"/>
            <a:ext cx="9144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12 cm 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2275769" y="3455432"/>
            <a:ext cx="1153231" cy="3545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640179" y="1876427"/>
            <a:ext cx="4503821" cy="4905374"/>
            <a:chOff x="4640179" y="1219200"/>
            <a:chExt cx="4503821" cy="4886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0179" y="1219200"/>
              <a:ext cx="4503821" cy="48863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19875" y="1685925"/>
              <a:ext cx="914400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17 cm 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7077075" y="2055257"/>
              <a:ext cx="85725" cy="15261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943600" y="3124200"/>
              <a:ext cx="2438400" cy="1295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1917318" y="3581400"/>
            <a:ext cx="685800" cy="462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1876426"/>
            <a:ext cx="4565882" cy="4905374"/>
            <a:chOff x="0" y="1219201"/>
            <a:chExt cx="4565882" cy="49053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219201"/>
              <a:ext cx="4565882" cy="490537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1343025" y="3124200"/>
              <a:ext cx="2438400" cy="1295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43025" y="1408926"/>
              <a:ext cx="2438400" cy="9233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22 to 28 cm</a:t>
              </a:r>
            </a:p>
            <a:p>
              <a:r>
                <a:rPr lang="en-US" dirty="0" smtClean="0"/>
                <a:t>(overestimation inside Uintah Basin)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917318" y="2332256"/>
              <a:ext cx="1054482" cy="1480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600200" y="2332256"/>
              <a:ext cx="317118" cy="14777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Idealized Snow Cover and Gradient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7630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WRF Performance – 2m Temperatures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57200"/>
            <a:ext cx="4768874" cy="313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3" r="4238"/>
          <a:stretch/>
        </p:blipFill>
        <p:spPr bwMode="auto">
          <a:xfrm>
            <a:off x="0" y="3636404"/>
            <a:ext cx="4768874" cy="32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8874" y="762000"/>
            <a:ext cx="39941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Average warm bias for 2 m temperatures of 3.4 C within Uintah Basin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Larger errors for interior, low level location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Better performance at higher elevations in the basin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Larger errors overnight due to overproduction of cloud cover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440154" y="3962400"/>
            <a:ext cx="18885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 1570 m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0154" y="768244"/>
            <a:ext cx="188856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 1630 m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29677" y="2901047"/>
            <a:ext cx="2109520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error = 1.7 C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313814" y="6062246"/>
            <a:ext cx="2141246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error = 3.6 C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9979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WRF Performance  - Vertical Structure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4800"/>
            <a:ext cx="3810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Temperature and depth of PBL is over-predicted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Temperature, Moisture, and winds, well-represented  outside of the PBL and above 750 </a:t>
            </a:r>
            <a:r>
              <a:rPr lang="en-US" sz="2000" dirty="0" err="1" smtClean="0"/>
              <a:t>mb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25556"/>
            <a:ext cx="4648201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WRF Sounding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2" y="3425556"/>
            <a:ext cx="4495798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 Sounding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3912781"/>
            <a:ext cx="9144001" cy="2927499"/>
            <a:chOff x="0" y="3912781"/>
            <a:chExt cx="9144001" cy="2927499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3912781"/>
              <a:ext cx="9144001" cy="2927499"/>
              <a:chOff x="0" y="3804682"/>
              <a:chExt cx="9144001" cy="292749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3804682"/>
                <a:ext cx="4775991" cy="2672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648201" y="3804683"/>
                <a:ext cx="4495800" cy="2927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001" y="6532573"/>
              <a:ext cx="3428999" cy="26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914400" y="2839677"/>
            <a:ext cx="25146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18Z 4 Feb 2013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733800" y="542260"/>
            <a:ext cx="5410201" cy="2886740"/>
            <a:chOff x="3733800" y="542260"/>
            <a:chExt cx="5410201" cy="2886740"/>
          </a:xfrm>
        </p:grpSpPr>
        <p:grpSp>
          <p:nvGrpSpPr>
            <p:cNvPr id="8" name="Group 7"/>
            <p:cNvGrpSpPr/>
            <p:nvPr/>
          </p:nvGrpSpPr>
          <p:grpSpPr>
            <a:xfrm>
              <a:off x="3733800" y="542260"/>
              <a:ext cx="5410201" cy="2886740"/>
              <a:chOff x="3733800" y="542260"/>
              <a:chExt cx="5410201" cy="28867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733800" y="542260"/>
                <a:ext cx="5410201" cy="2886740"/>
                <a:chOff x="3733800" y="542260"/>
                <a:chExt cx="5410201" cy="2886740"/>
              </a:xfrm>
            </p:grpSpPr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4114800" y="542260"/>
                  <a:ext cx="2466754" cy="26368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719778" y="563523"/>
                  <a:ext cx="2424223" cy="2636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4114800" y="3079813"/>
                  <a:ext cx="2466754" cy="33855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Potential Temperature (K)</a:t>
                  </a:r>
                  <a:endParaRPr lang="en-US" sz="16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6677246" y="3090446"/>
                  <a:ext cx="2466754" cy="33855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Wind Speed (m/s)</a:t>
                  </a:r>
                  <a:endParaRPr lang="en-US" sz="16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 rot="16200000">
                  <a:off x="2669700" y="1720081"/>
                  <a:ext cx="2466754" cy="33855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noFill/>
                </a:ln>
                <a:scene3d>
                  <a:camera prst="orthographicFront"/>
                  <a:lightRig rig="threePt" dir="t"/>
                </a:scene3d>
                <a:sp3d/>
              </p:spPr>
              <p:txBody>
                <a:bodyPr wrap="square" rtlCol="0">
                  <a:spAutoFit/>
                  <a:flatTx/>
                </a:bodyPr>
                <a:lstStyle/>
                <a:p>
                  <a:pPr algn="ctr"/>
                  <a:r>
                    <a:rPr lang="en-US" sz="1600" dirty="0" smtClean="0"/>
                    <a:t>Height (m)</a:t>
                  </a:r>
                  <a:endParaRPr lang="en-US" sz="1600" dirty="0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369981" y="616688"/>
                <a:ext cx="735419" cy="373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951035" y="640032"/>
                <a:ext cx="735419" cy="373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385930" y="661766"/>
              <a:ext cx="83820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WRF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9981" y="1013944"/>
              <a:ext cx="1205023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Observed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387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Westerly Wind Intrusion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435594"/>
            <a:ext cx="3581400" cy="3110666"/>
            <a:chOff x="0" y="435594"/>
            <a:chExt cx="3581400" cy="31106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35594"/>
              <a:ext cx="3581400" cy="3110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72351" y="2950192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18Z </a:t>
              </a:r>
              <a:r>
                <a:rPr lang="en-US" sz="1600" b="1" dirty="0"/>
                <a:t>1</a:t>
              </a:r>
              <a:r>
                <a:rPr lang="en-US" sz="1600" b="1" dirty="0" smtClean="0"/>
                <a:t> Feb</a:t>
              </a:r>
              <a:endParaRPr lang="en-US" sz="16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3657600"/>
            <a:ext cx="3725056" cy="3200400"/>
            <a:chOff x="0" y="3657600"/>
            <a:chExt cx="3725056" cy="32004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657600"/>
              <a:ext cx="3725056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305336" y="6248400"/>
              <a:ext cx="10668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06Z 5 Feb</a:t>
              </a:r>
              <a:endParaRPr lang="en-US" sz="1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0605" y="457200"/>
            <a:ext cx="3677195" cy="3200400"/>
            <a:chOff x="4301101" y="421944"/>
            <a:chExt cx="3677195" cy="3200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1101" y="421944"/>
              <a:ext cx="3677195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512256" y="3012744"/>
              <a:ext cx="11430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12Z 3 Feb</a:t>
              </a:r>
              <a:endParaRPr lang="en-US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10200" y="3657600"/>
            <a:ext cx="3710893" cy="3200400"/>
            <a:chOff x="4343400" y="3657600"/>
            <a:chExt cx="3710893" cy="3200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657600"/>
              <a:ext cx="3710893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553200" y="6249902"/>
              <a:ext cx="11430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06Z 6 Feb</a:t>
              </a:r>
              <a:endParaRPr lang="en-US" sz="16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81400" y="533400"/>
            <a:ext cx="1752600" cy="646331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775 </a:t>
            </a:r>
            <a:r>
              <a:rPr lang="en-US" b="1" dirty="0" err="1" smtClean="0"/>
              <a:t>hPa</a:t>
            </a:r>
            <a:r>
              <a:rPr lang="en-US" b="1" dirty="0" smtClean="0"/>
              <a:t> winds</a:t>
            </a:r>
          </a:p>
          <a:p>
            <a:pPr algn="ctr"/>
            <a:r>
              <a:rPr lang="en-US" b="1" dirty="0" smtClean="0"/>
              <a:t>(2.3km MSL)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1524000"/>
            <a:ext cx="1828800" cy="501675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Large variation in 775 </a:t>
            </a:r>
            <a:r>
              <a:rPr lang="en-US" sz="2000" b="1" dirty="0" err="1" smtClean="0"/>
              <a:t>hPa</a:t>
            </a:r>
            <a:r>
              <a:rPr lang="en-US" sz="2000" b="1" dirty="0" smtClean="0"/>
              <a:t> winds during the 1-7 Feb period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Driven by synoptic scale conditions and flow patterns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5091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Westerly Wind Intrusion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20242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 Feb 2013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950269" y="1940867"/>
            <a:ext cx="2362200" cy="461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Horsepool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950268" y="4988867"/>
            <a:ext cx="2362200" cy="46166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Red Wash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685800"/>
            <a:ext cx="2819400" cy="440120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Horsepool</a:t>
            </a:r>
            <a:r>
              <a:rPr lang="en-US" sz="2000" b="1" dirty="0" smtClean="0"/>
              <a:t> vs. Red Wash wind profile comparison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12Z on 1 Feb: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 2 m/s at </a:t>
            </a:r>
            <a:r>
              <a:rPr lang="en-US" sz="2000" b="1" dirty="0" err="1" smtClean="0"/>
              <a:t>Horsepool</a:t>
            </a: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 3 m/s at Red Wash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Similar wind profiles on 6 Feb, particularly the weak jet around 2.3 km at 06Z &amp; 12Z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1000" y="533400"/>
            <a:ext cx="5943600" cy="6324600"/>
            <a:chOff x="457200" y="533400"/>
            <a:chExt cx="5943600" cy="6324600"/>
          </a:xfrm>
        </p:grpSpPr>
        <p:grpSp>
          <p:nvGrpSpPr>
            <p:cNvPr id="38" name="Group 37"/>
            <p:cNvGrpSpPr/>
            <p:nvPr/>
          </p:nvGrpSpPr>
          <p:grpSpPr>
            <a:xfrm>
              <a:off x="457200" y="533400"/>
              <a:ext cx="5943600" cy="6324600"/>
              <a:chOff x="457200" y="533400"/>
              <a:chExt cx="5943600" cy="63246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429000" y="533400"/>
                <a:ext cx="2971800" cy="3352800"/>
                <a:chOff x="7086600" y="4114800"/>
                <a:chExt cx="2971800" cy="335280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8037616" y="4114800"/>
                  <a:ext cx="1295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6 Feb 2013</a:t>
                  </a:r>
                  <a:endParaRPr lang="en-US" sz="1600" b="1" dirty="0"/>
                </a:p>
              </p:txBody>
            </p:sp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86600" y="4127310"/>
                  <a:ext cx="2971800" cy="3340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457200" y="533400"/>
                <a:ext cx="5943600" cy="6324600"/>
                <a:chOff x="457200" y="533400"/>
                <a:chExt cx="5943600" cy="63246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57200" y="533400"/>
                  <a:ext cx="2971800" cy="3289758"/>
                  <a:chOff x="914400" y="520242"/>
                  <a:chExt cx="2971800" cy="3289758"/>
                </a:xfrm>
              </p:grpSpPr>
              <p:pic>
                <p:nvPicPr>
                  <p:cNvPr id="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14400" y="533400"/>
                    <a:ext cx="2971800" cy="3276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981200" y="520242"/>
                    <a:ext cx="12954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1 Feb 2013</a:t>
                    </a:r>
                    <a:endParaRPr lang="en-US" sz="1600" b="1" dirty="0"/>
                  </a:p>
                </p:txBody>
              </p:sp>
            </p:grp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3810000"/>
                  <a:ext cx="3048000" cy="304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29000" y="3733800"/>
                  <a:ext cx="2971800" cy="312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990600" y="2188192"/>
                  <a:ext cx="1698009" cy="113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990600" y="5181600"/>
                  <a:ext cx="53340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ight Brace 32"/>
              <p:cNvSpPr/>
              <p:nvPr/>
            </p:nvSpPr>
            <p:spPr>
              <a:xfrm>
                <a:off x="5486400" y="1981200"/>
                <a:ext cx="304800" cy="533400"/>
              </a:xfrm>
              <a:prstGeom prst="rightBrac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ight Brace 33"/>
            <p:cNvSpPr/>
            <p:nvPr/>
          </p:nvSpPr>
          <p:spPr>
            <a:xfrm>
              <a:off x="5486400" y="4876800"/>
              <a:ext cx="304800" cy="533400"/>
            </a:xfrm>
            <a:prstGeom prst="rightBrac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7112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Evolution of Boundary-Layer Height</a:t>
            </a:r>
            <a:endParaRPr lang="en-US" sz="3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457200"/>
            <a:ext cx="3733800" cy="3180955"/>
            <a:chOff x="0" y="457200"/>
            <a:chExt cx="3733800" cy="3180955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457200"/>
              <a:ext cx="3733800" cy="3180955"/>
              <a:chOff x="0" y="457200"/>
              <a:chExt cx="3733800" cy="3180955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457200"/>
                <a:ext cx="3733800" cy="318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4863" y="2345323"/>
                <a:ext cx="958933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1.6 km</a:t>
                </a:r>
                <a:endParaRPr lang="en-US" sz="16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838200" y="2514600"/>
                <a:ext cx="457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1219200" y="2895600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15Z </a:t>
              </a:r>
              <a:r>
                <a:rPr lang="en-US" sz="1600" b="1" dirty="0"/>
                <a:t>1</a:t>
              </a:r>
              <a:r>
                <a:rPr lang="en-US" sz="1600" b="1" dirty="0" smtClean="0"/>
                <a:t> Feb</a:t>
              </a:r>
              <a:endParaRPr lang="en-US" sz="16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0" y="457199"/>
            <a:ext cx="4290448" cy="3180955"/>
            <a:chOff x="3810000" y="457199"/>
            <a:chExt cx="4290448" cy="3180955"/>
          </a:xfrm>
        </p:grpSpPr>
        <p:grpSp>
          <p:nvGrpSpPr>
            <p:cNvPr id="18" name="Group 17"/>
            <p:cNvGrpSpPr/>
            <p:nvPr/>
          </p:nvGrpSpPr>
          <p:grpSpPr>
            <a:xfrm>
              <a:off x="3810000" y="457199"/>
              <a:ext cx="4290448" cy="3180955"/>
              <a:chOff x="3810000" y="457199"/>
              <a:chExt cx="4290448" cy="3180955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419600" y="457199"/>
                <a:ext cx="3680848" cy="318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810000" y="1828800"/>
                <a:ext cx="96017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2.0 km</a:t>
                </a:r>
                <a:endParaRPr lang="en-US" sz="1600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4572000" y="2014954"/>
                <a:ext cx="65462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486400" y="2861846"/>
              <a:ext cx="11430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15Z 4 Feb</a:t>
              </a:r>
              <a:endParaRPr lang="en-US" sz="1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" y="3675436"/>
            <a:ext cx="3733801" cy="3182566"/>
            <a:chOff x="-1" y="3675436"/>
            <a:chExt cx="3733801" cy="318256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1" y="3675436"/>
              <a:ext cx="3733801" cy="3182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1143001" y="6096000"/>
              <a:ext cx="10668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12Z 6 Feb</a:t>
              </a:r>
              <a:endParaRPr lang="en-US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0" y="5486400"/>
              <a:ext cx="838200" cy="338554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1.7 km</a:t>
              </a:r>
              <a:endParaRPr lang="en-US" sz="1600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685800" y="5638800"/>
              <a:ext cx="457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886200" y="37338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From 1-7 February, boundary layer depth undergoes several changes in depth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Starts shallow 1-2 Feb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Steadily grows into 4 Feb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Fluctuates 4-5 Feb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Lowers 5-6 Feb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990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/>
              <a:t>Evolution of Boundary-Layer Depth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533400"/>
            <a:ext cx="9144000" cy="6324600"/>
            <a:chOff x="0" y="533400"/>
            <a:chExt cx="9144000" cy="6324600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3717095"/>
              <a:ext cx="9144000" cy="3140905"/>
              <a:chOff x="0" y="3717095"/>
              <a:chExt cx="9144000" cy="314090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3717095"/>
                <a:ext cx="9144000" cy="3140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Straight Connector 18"/>
              <p:cNvCxnSpPr/>
              <p:nvPr/>
            </p:nvCxnSpPr>
            <p:spPr>
              <a:xfrm flipV="1">
                <a:off x="762000" y="5562600"/>
                <a:ext cx="0" cy="5334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810000" y="5867400"/>
                <a:ext cx="0" cy="2286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6858000" y="6019800"/>
                <a:ext cx="0" cy="762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0" y="533400"/>
              <a:ext cx="9144000" cy="3200400"/>
              <a:chOff x="0" y="533400"/>
              <a:chExt cx="9144000" cy="3200400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0" y="533400"/>
                <a:ext cx="9144000" cy="320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/>
              <p:nvPr/>
            </p:nvCxnSpPr>
            <p:spPr>
              <a:xfrm flipV="1">
                <a:off x="762000" y="2362200"/>
                <a:ext cx="0" cy="7620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810000" y="2590800"/>
                <a:ext cx="0" cy="5334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858000" y="2895600"/>
                <a:ext cx="0" cy="22860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1066800" y="3623846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</a:t>
              </a:r>
              <a:r>
                <a:rPr lang="en-US" sz="1600" b="1" dirty="0" smtClean="0"/>
                <a:t> Feb</a:t>
              </a:r>
              <a:endParaRPr lang="en-US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47584" y="3623846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 Feb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95584" y="3623846"/>
              <a:ext cx="990601" cy="33855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6 Feb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8964" y="676271"/>
              <a:ext cx="914401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Ouray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993561"/>
              <a:ext cx="13281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Red Wash</a:t>
              </a:r>
              <a:endParaRPr lang="en-US" sz="2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0236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550m</a:t>
              </a:r>
              <a:endParaRPr lang="en-US" sz="16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81400" y="22522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350m</a:t>
              </a:r>
              <a:endParaRPr lang="en-US" sz="1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05599" y="24808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175m</a:t>
              </a:r>
              <a:endParaRPr lang="en-US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400" y="52240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300m</a:t>
              </a:r>
              <a:endParaRPr lang="en-US" sz="16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57599" y="55288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150m</a:t>
              </a:r>
              <a:endParaRPr lang="en-US" sz="16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5599" y="5681246"/>
              <a:ext cx="990601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0m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0904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548</Words>
  <Application>Microsoft Office PowerPoint</Application>
  <PresentationFormat>On-screen Show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UU Unitah Basin WRF Model Configuration (same as DEQ) </vt:lpstr>
      <vt:lpstr>WRF Domains</vt:lpstr>
      <vt:lpstr>Idealized Snow Cover and Gradient</vt:lpstr>
      <vt:lpstr>WRF Performance – 2m Temperatures</vt:lpstr>
      <vt:lpstr>WRF Performance  - Vertical Structure</vt:lpstr>
      <vt:lpstr>Westerly Wind Intrusion</vt:lpstr>
      <vt:lpstr>Westerly Wind Intrusion</vt:lpstr>
      <vt:lpstr>Evolution of Boundary-Layer Height</vt:lpstr>
      <vt:lpstr>Evolution of Boundary-Layer Depth</vt:lpstr>
      <vt:lpstr>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Domains</dc:title>
  <dc:creator>Erik Michael Neemann</dc:creator>
  <cp:lastModifiedBy>Erik M Neemann</cp:lastModifiedBy>
  <cp:revision>51</cp:revision>
  <dcterms:created xsi:type="dcterms:W3CDTF">2013-07-08T18:37:26Z</dcterms:created>
  <dcterms:modified xsi:type="dcterms:W3CDTF">2013-07-13T23:46:23Z</dcterms:modified>
</cp:coreProperties>
</file>