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5" r:id="rId3"/>
    <p:sldId id="262" r:id="rId4"/>
    <p:sldId id="274" r:id="rId5"/>
    <p:sldId id="280" r:id="rId6"/>
    <p:sldId id="284" r:id="rId7"/>
    <p:sldId id="287" r:id="rId8"/>
    <p:sldId id="293" r:id="rId9"/>
    <p:sldId id="296" r:id="rId10"/>
    <p:sldId id="270" r:id="rId11"/>
    <p:sldId id="297" r:id="rId12"/>
    <p:sldId id="289" r:id="rId13"/>
    <p:sldId id="290" r:id="rId14"/>
    <p:sldId id="278" r:id="rId15"/>
    <p:sldId id="267" r:id="rId16"/>
    <p:sldId id="268" r:id="rId17"/>
    <p:sldId id="272" r:id="rId18"/>
    <p:sldId id="271" r:id="rId19"/>
    <p:sldId id="285" r:id="rId20"/>
    <p:sldId id="275" r:id="rId21"/>
    <p:sldId id="269"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2"/>
    <p:restoredTop sz="94800"/>
  </p:normalViewPr>
  <p:slideViewPr>
    <p:cSldViewPr snapToGrid="0" snapToObjects="1">
      <p:cViewPr varScale="1">
        <p:scale>
          <a:sx n="137" d="100"/>
          <a:sy n="137" d="100"/>
        </p:scale>
        <p:origin x="16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900F-4EEC-924E-8DCE-D493C6465DEF}" type="datetimeFigureOut">
              <a:rPr lang="en-US" smtClean="0"/>
              <a:t>6/6/18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E8C05-B609-C645-B312-B0D9C527B71A}" type="slidenum">
              <a:rPr lang="en-US" smtClean="0"/>
              <a:t>‹#›</a:t>
            </a:fld>
            <a:endParaRPr lang="en-US"/>
          </a:p>
        </p:txBody>
      </p:sp>
    </p:spTree>
    <p:extLst>
      <p:ext uri="{BB962C8B-B14F-4D97-AF65-F5344CB8AC3E}">
        <p14:creationId xmlns:p14="http://schemas.microsoft.com/office/powerpoint/2010/main" val="3317654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2</a:t>
            </a:fld>
            <a:endParaRPr lang="en-US"/>
          </a:p>
        </p:txBody>
      </p:sp>
    </p:spTree>
    <p:extLst>
      <p:ext uri="{BB962C8B-B14F-4D97-AF65-F5344CB8AC3E}">
        <p14:creationId xmlns:p14="http://schemas.microsoft.com/office/powerpoint/2010/main" val="228739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11</a:t>
            </a:fld>
            <a:endParaRPr lang="en-US"/>
          </a:p>
        </p:txBody>
      </p:sp>
    </p:spTree>
    <p:extLst>
      <p:ext uri="{BB962C8B-B14F-4D97-AF65-F5344CB8AC3E}">
        <p14:creationId xmlns:p14="http://schemas.microsoft.com/office/powerpoint/2010/main" val="212486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12</a:t>
            </a:fld>
            <a:endParaRPr lang="en-US"/>
          </a:p>
        </p:txBody>
      </p:sp>
    </p:spTree>
    <p:extLst>
      <p:ext uri="{BB962C8B-B14F-4D97-AF65-F5344CB8AC3E}">
        <p14:creationId xmlns:p14="http://schemas.microsoft.com/office/powerpoint/2010/main" val="127614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13</a:t>
            </a:fld>
            <a:endParaRPr lang="en-US"/>
          </a:p>
        </p:txBody>
      </p:sp>
    </p:spTree>
    <p:extLst>
      <p:ext uri="{BB962C8B-B14F-4D97-AF65-F5344CB8AC3E}">
        <p14:creationId xmlns:p14="http://schemas.microsoft.com/office/powerpoint/2010/main" val="266335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14</a:t>
            </a:fld>
            <a:endParaRPr lang="en-US"/>
          </a:p>
        </p:txBody>
      </p:sp>
    </p:spTree>
    <p:extLst>
      <p:ext uri="{BB962C8B-B14F-4D97-AF65-F5344CB8AC3E}">
        <p14:creationId xmlns:p14="http://schemas.microsoft.com/office/powerpoint/2010/main" val="91107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15</a:t>
            </a:fld>
            <a:endParaRPr lang="en-US"/>
          </a:p>
        </p:txBody>
      </p:sp>
    </p:spTree>
    <p:extLst>
      <p:ext uri="{BB962C8B-B14F-4D97-AF65-F5344CB8AC3E}">
        <p14:creationId xmlns:p14="http://schemas.microsoft.com/office/powerpoint/2010/main" val="84605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16</a:t>
            </a:fld>
            <a:endParaRPr lang="en-US"/>
          </a:p>
        </p:txBody>
      </p:sp>
    </p:spTree>
    <p:extLst>
      <p:ext uri="{BB962C8B-B14F-4D97-AF65-F5344CB8AC3E}">
        <p14:creationId xmlns:p14="http://schemas.microsoft.com/office/powerpoint/2010/main" val="196231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17</a:t>
            </a:fld>
            <a:endParaRPr lang="en-US"/>
          </a:p>
        </p:txBody>
      </p:sp>
    </p:spTree>
    <p:extLst>
      <p:ext uri="{BB962C8B-B14F-4D97-AF65-F5344CB8AC3E}">
        <p14:creationId xmlns:p14="http://schemas.microsoft.com/office/powerpoint/2010/main" val="4279897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18</a:t>
            </a:fld>
            <a:endParaRPr lang="en-US"/>
          </a:p>
        </p:txBody>
      </p:sp>
    </p:spTree>
    <p:extLst>
      <p:ext uri="{BB962C8B-B14F-4D97-AF65-F5344CB8AC3E}">
        <p14:creationId xmlns:p14="http://schemas.microsoft.com/office/powerpoint/2010/main" val="249081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19</a:t>
            </a:fld>
            <a:endParaRPr lang="en-US"/>
          </a:p>
        </p:txBody>
      </p:sp>
    </p:spTree>
    <p:extLst>
      <p:ext uri="{BB962C8B-B14F-4D97-AF65-F5344CB8AC3E}">
        <p14:creationId xmlns:p14="http://schemas.microsoft.com/office/powerpoint/2010/main" val="1159251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20</a:t>
            </a:fld>
            <a:endParaRPr lang="en-US"/>
          </a:p>
        </p:txBody>
      </p:sp>
    </p:spTree>
    <p:extLst>
      <p:ext uri="{BB962C8B-B14F-4D97-AF65-F5344CB8AC3E}">
        <p14:creationId xmlns:p14="http://schemas.microsoft.com/office/powerpoint/2010/main" val="342410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3</a:t>
            </a:fld>
            <a:endParaRPr lang="en-US"/>
          </a:p>
        </p:txBody>
      </p:sp>
    </p:spTree>
    <p:extLst>
      <p:ext uri="{BB962C8B-B14F-4D97-AF65-F5344CB8AC3E}">
        <p14:creationId xmlns:p14="http://schemas.microsoft.com/office/powerpoint/2010/main" val="176718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21</a:t>
            </a:fld>
            <a:endParaRPr lang="en-US"/>
          </a:p>
        </p:txBody>
      </p:sp>
    </p:spTree>
    <p:extLst>
      <p:ext uri="{BB962C8B-B14F-4D97-AF65-F5344CB8AC3E}">
        <p14:creationId xmlns:p14="http://schemas.microsoft.com/office/powerpoint/2010/main" val="18044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22</a:t>
            </a:fld>
            <a:endParaRPr lang="en-US"/>
          </a:p>
        </p:txBody>
      </p:sp>
    </p:spTree>
    <p:extLst>
      <p:ext uri="{BB962C8B-B14F-4D97-AF65-F5344CB8AC3E}">
        <p14:creationId xmlns:p14="http://schemas.microsoft.com/office/powerpoint/2010/main" val="250707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4</a:t>
            </a:fld>
            <a:endParaRPr lang="en-US"/>
          </a:p>
        </p:txBody>
      </p:sp>
    </p:spTree>
    <p:extLst>
      <p:ext uri="{BB962C8B-B14F-4D97-AF65-F5344CB8AC3E}">
        <p14:creationId xmlns:p14="http://schemas.microsoft.com/office/powerpoint/2010/main" val="25086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5</a:t>
            </a:fld>
            <a:endParaRPr lang="en-US"/>
          </a:p>
        </p:txBody>
      </p:sp>
    </p:spTree>
    <p:extLst>
      <p:ext uri="{BB962C8B-B14F-4D97-AF65-F5344CB8AC3E}">
        <p14:creationId xmlns:p14="http://schemas.microsoft.com/office/powerpoint/2010/main" val="241316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6</a:t>
            </a:fld>
            <a:endParaRPr lang="en-US"/>
          </a:p>
        </p:txBody>
      </p:sp>
    </p:spTree>
    <p:extLst>
      <p:ext uri="{BB962C8B-B14F-4D97-AF65-F5344CB8AC3E}">
        <p14:creationId xmlns:p14="http://schemas.microsoft.com/office/powerpoint/2010/main" val="346266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7</a:t>
            </a:fld>
            <a:endParaRPr lang="en-US"/>
          </a:p>
        </p:txBody>
      </p:sp>
    </p:spTree>
    <p:extLst>
      <p:ext uri="{BB962C8B-B14F-4D97-AF65-F5344CB8AC3E}">
        <p14:creationId xmlns:p14="http://schemas.microsoft.com/office/powerpoint/2010/main" val="152581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8</a:t>
            </a:fld>
            <a:endParaRPr lang="en-US"/>
          </a:p>
        </p:txBody>
      </p:sp>
    </p:spTree>
    <p:extLst>
      <p:ext uri="{BB962C8B-B14F-4D97-AF65-F5344CB8AC3E}">
        <p14:creationId xmlns:p14="http://schemas.microsoft.com/office/powerpoint/2010/main" val="2789632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9</a:t>
            </a:fld>
            <a:endParaRPr lang="en-US"/>
          </a:p>
        </p:txBody>
      </p:sp>
    </p:spTree>
    <p:extLst>
      <p:ext uri="{BB962C8B-B14F-4D97-AF65-F5344CB8AC3E}">
        <p14:creationId xmlns:p14="http://schemas.microsoft.com/office/powerpoint/2010/main" val="3419507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E8C05-B609-C645-B312-B0D9C527B71A}" type="slidenum">
              <a:rPr lang="en-US" smtClean="0"/>
              <a:t>10</a:t>
            </a:fld>
            <a:endParaRPr lang="en-US"/>
          </a:p>
        </p:txBody>
      </p:sp>
    </p:spTree>
    <p:extLst>
      <p:ext uri="{BB962C8B-B14F-4D97-AF65-F5344CB8AC3E}">
        <p14:creationId xmlns:p14="http://schemas.microsoft.com/office/powerpoint/2010/main" val="429476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D3D960-35DE-ED45-AF90-CE062D99D7FD}"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4069049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3D960-35DE-ED45-AF90-CE062D99D7FD}"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309079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3D960-35DE-ED45-AF90-CE062D99D7FD}"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168037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D3D960-35DE-ED45-AF90-CE062D99D7FD}"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21168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D3D960-35DE-ED45-AF90-CE062D99D7FD}"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297195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D3D960-35DE-ED45-AF90-CE062D99D7FD}"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9620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D3D960-35DE-ED45-AF90-CE062D99D7FD}" type="datetimeFigureOut">
              <a:rPr lang="en-US" smtClean="0"/>
              <a:t>6/6/18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269752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D3D960-35DE-ED45-AF90-CE062D99D7FD}" type="datetimeFigureOut">
              <a:rPr lang="en-US" smtClean="0"/>
              <a:t>6/6/18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334066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3D960-35DE-ED45-AF90-CE062D99D7FD}" type="datetimeFigureOut">
              <a:rPr lang="en-US" smtClean="0"/>
              <a:t>6/6/18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4198480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3D960-35DE-ED45-AF90-CE062D99D7FD}"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2121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3D960-35DE-ED45-AF90-CE062D99D7FD}"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3B651-BF78-2946-99F5-73E263B7E90B}" type="slidenum">
              <a:rPr lang="en-US" smtClean="0"/>
              <a:t>‹#›</a:t>
            </a:fld>
            <a:endParaRPr lang="en-US"/>
          </a:p>
        </p:txBody>
      </p:sp>
    </p:spTree>
    <p:extLst>
      <p:ext uri="{BB962C8B-B14F-4D97-AF65-F5344CB8AC3E}">
        <p14:creationId xmlns:p14="http://schemas.microsoft.com/office/powerpoint/2010/main" val="3137141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3D960-35DE-ED45-AF90-CE062D99D7FD}" type="datetimeFigureOut">
              <a:rPr lang="en-US" smtClean="0"/>
              <a:t>6/6/18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3B651-BF78-2946-99F5-73E263B7E90B}" type="slidenum">
              <a:rPr lang="en-US" smtClean="0"/>
              <a:t>‹#›</a:t>
            </a:fld>
            <a:endParaRPr lang="en-US"/>
          </a:p>
        </p:txBody>
      </p:sp>
    </p:spTree>
    <p:extLst>
      <p:ext uri="{BB962C8B-B14F-4D97-AF65-F5344CB8AC3E}">
        <p14:creationId xmlns:p14="http://schemas.microsoft.com/office/powerpoint/2010/main" val="4204484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BCD-86B8-C04D-86EE-25CF2C5317CC}"/>
              </a:ext>
            </a:extLst>
          </p:cNvPr>
          <p:cNvSpPr>
            <a:spLocks noGrp="1"/>
          </p:cNvSpPr>
          <p:nvPr>
            <p:ph type="ctrTitle"/>
          </p:nvPr>
        </p:nvSpPr>
        <p:spPr>
          <a:xfrm>
            <a:off x="93132" y="1303867"/>
            <a:ext cx="9050867" cy="2416788"/>
          </a:xfrm>
        </p:spPr>
        <p:txBody>
          <a:bodyPr>
            <a:normAutofit/>
          </a:bodyPr>
          <a:lstStyle/>
          <a:p>
            <a:r>
              <a:rPr lang="en-US" sz="6600" b="1" dirty="0">
                <a:solidFill>
                  <a:schemeClr val="accent1">
                    <a:lumMod val="75000"/>
                  </a:schemeClr>
                </a:solidFill>
              </a:rPr>
              <a:t>Convection</a:t>
            </a:r>
            <a:r>
              <a:rPr lang="en-US" dirty="0">
                <a:solidFill>
                  <a:schemeClr val="accent1">
                    <a:lumMod val="75000"/>
                  </a:schemeClr>
                </a:solidFill>
              </a:rPr>
              <a:t> </a:t>
            </a:r>
            <a:br>
              <a:rPr lang="en-US" dirty="0">
                <a:solidFill>
                  <a:schemeClr val="accent1">
                    <a:lumMod val="75000"/>
                  </a:schemeClr>
                </a:solidFill>
              </a:rPr>
            </a:br>
            <a:r>
              <a:rPr lang="en-US" sz="2400" dirty="0">
                <a:solidFill>
                  <a:schemeClr val="accent1">
                    <a:lumMod val="75000"/>
                  </a:schemeClr>
                </a:solidFill>
              </a:rPr>
              <a:t>as seen on</a:t>
            </a:r>
            <a:br>
              <a:rPr lang="en-US" sz="2400" dirty="0">
                <a:solidFill>
                  <a:schemeClr val="accent1">
                    <a:lumMod val="75000"/>
                  </a:schemeClr>
                </a:solidFill>
              </a:rPr>
            </a:br>
            <a:r>
              <a:rPr lang="en-US" sz="2400" dirty="0">
                <a:solidFill>
                  <a:schemeClr val="accent1">
                    <a:lumMod val="75000"/>
                  </a:schemeClr>
                </a:solidFill>
              </a:rPr>
              <a:t>Camera, Radar, IR, and IMERG</a:t>
            </a:r>
            <a:endParaRPr lang="en-US" sz="3200" dirty="0">
              <a:solidFill>
                <a:schemeClr val="accent1">
                  <a:lumMod val="75000"/>
                </a:schemeClr>
              </a:solidFill>
            </a:endParaRPr>
          </a:p>
        </p:txBody>
      </p:sp>
    </p:spTree>
    <p:extLst>
      <p:ext uri="{BB962C8B-B14F-4D97-AF65-F5344CB8AC3E}">
        <p14:creationId xmlns:p14="http://schemas.microsoft.com/office/powerpoint/2010/main" val="155929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98CFC-0F8C-DC4C-9349-585A1BEE06F0}"/>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708642" y="273160"/>
            <a:ext cx="6232237" cy="338554"/>
          </a:xfrm>
          <a:prstGeom prst="rect">
            <a:avLst/>
          </a:prstGeom>
          <a:noFill/>
        </p:spPr>
        <p:txBody>
          <a:bodyPr wrap="square" rtlCol="0">
            <a:spAutoFit/>
          </a:bodyPr>
          <a:lstStyle/>
          <a:p>
            <a:r>
              <a:rPr lang="en-US" sz="1600" dirty="0"/>
              <a:t>Time : 19:39:01 UTC  - Another example of time integration of IMERG</a:t>
            </a:r>
          </a:p>
        </p:txBody>
      </p:sp>
      <p:sp>
        <p:nvSpPr>
          <p:cNvPr id="8" name="TextBox 7">
            <a:extLst>
              <a:ext uri="{FF2B5EF4-FFF2-40B4-BE49-F238E27FC236}">
                <a16:creationId xmlns:a16="http://schemas.microsoft.com/office/drawing/2014/main" id="{EE40A776-43AE-BB4B-8C05-7E8D5CC1ACA5}"/>
              </a:ext>
            </a:extLst>
          </p:cNvPr>
          <p:cNvSpPr txBox="1"/>
          <p:nvPr/>
        </p:nvSpPr>
        <p:spPr>
          <a:xfrm>
            <a:off x="203120" y="6153268"/>
            <a:ext cx="8737759" cy="307777"/>
          </a:xfrm>
          <a:prstGeom prst="rect">
            <a:avLst/>
          </a:prstGeom>
          <a:noFill/>
        </p:spPr>
        <p:txBody>
          <a:bodyPr wrap="square" rtlCol="0">
            <a:spAutoFit/>
          </a:bodyPr>
          <a:lstStyle/>
          <a:p>
            <a:r>
              <a:rPr lang="en-US" sz="1400" dirty="0"/>
              <a:t>IMERG  shows anvil as precipitation.</a:t>
            </a:r>
          </a:p>
        </p:txBody>
      </p:sp>
      <p:sp>
        <p:nvSpPr>
          <p:cNvPr id="10" name="Oval 9">
            <a:extLst>
              <a:ext uri="{FF2B5EF4-FFF2-40B4-BE49-F238E27FC236}">
                <a16:creationId xmlns:a16="http://schemas.microsoft.com/office/drawing/2014/main" id="{6DBE7F74-0501-E344-A88C-54EE0E190A7A}"/>
              </a:ext>
            </a:extLst>
          </p:cNvPr>
          <p:cNvSpPr/>
          <p:nvPr/>
        </p:nvSpPr>
        <p:spPr>
          <a:xfrm>
            <a:off x="5945270" y="1902498"/>
            <a:ext cx="191398" cy="2017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4115A6-2CE4-8249-9939-F8CC541C3EBC}"/>
              </a:ext>
            </a:extLst>
          </p:cNvPr>
          <p:cNvSpPr/>
          <p:nvPr/>
        </p:nvSpPr>
        <p:spPr>
          <a:xfrm>
            <a:off x="8258784" y="1895074"/>
            <a:ext cx="191398" cy="2017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39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B8B92A-DB71-2C48-9135-23265171619F}"/>
              </a:ext>
            </a:extLst>
          </p:cNvPr>
          <p:cNvPicPr>
            <a:picLocks noChangeAspect="1"/>
          </p:cNvPicPr>
          <p:nvPr/>
        </p:nvPicPr>
        <p:blipFill>
          <a:blip r:embed="rId3"/>
          <a:stretch>
            <a:fillRect/>
          </a:stretch>
        </p:blipFill>
        <p:spPr>
          <a:xfrm>
            <a:off x="0" y="861975"/>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764626" y="285427"/>
            <a:ext cx="6994520" cy="338554"/>
          </a:xfrm>
          <a:prstGeom prst="rect">
            <a:avLst/>
          </a:prstGeom>
          <a:noFill/>
        </p:spPr>
        <p:txBody>
          <a:bodyPr wrap="square" rtlCol="0">
            <a:spAutoFit/>
          </a:bodyPr>
          <a:lstStyle/>
          <a:p>
            <a:r>
              <a:rPr lang="en-US" sz="1600" dirty="0"/>
              <a:t>Time : 19:59:31 UTC</a:t>
            </a:r>
          </a:p>
        </p:txBody>
      </p:sp>
      <p:sp>
        <p:nvSpPr>
          <p:cNvPr id="10" name="Oval 9">
            <a:extLst>
              <a:ext uri="{FF2B5EF4-FFF2-40B4-BE49-F238E27FC236}">
                <a16:creationId xmlns:a16="http://schemas.microsoft.com/office/drawing/2014/main" id="{6DBE7F74-0501-E344-A88C-54EE0E190A7A}"/>
              </a:ext>
            </a:extLst>
          </p:cNvPr>
          <p:cNvSpPr/>
          <p:nvPr/>
        </p:nvSpPr>
        <p:spPr>
          <a:xfrm>
            <a:off x="5945270" y="1902498"/>
            <a:ext cx="191398" cy="2017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4115A6-2CE4-8249-9939-F8CC541C3EBC}"/>
              </a:ext>
            </a:extLst>
          </p:cNvPr>
          <p:cNvSpPr/>
          <p:nvPr/>
        </p:nvSpPr>
        <p:spPr>
          <a:xfrm>
            <a:off x="8258784" y="1895074"/>
            <a:ext cx="191398" cy="2017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11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684626" y="293205"/>
            <a:ext cx="6509180" cy="338554"/>
          </a:xfrm>
          <a:prstGeom prst="rect">
            <a:avLst/>
          </a:prstGeom>
          <a:noFill/>
        </p:spPr>
        <p:txBody>
          <a:bodyPr wrap="square" rtlCol="0">
            <a:spAutoFit/>
          </a:bodyPr>
          <a:lstStyle/>
          <a:p>
            <a:r>
              <a:rPr lang="en-US" sz="1600" dirty="0"/>
              <a:t>Time : 21:51:01 UTC  -  Is front camera  seeing a cold pool boundary?</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7933403"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953D66-8454-334A-ABDD-328D2A286F32}"/>
              </a:ext>
            </a:extLst>
          </p:cNvPr>
          <p:cNvSpPr/>
          <p:nvPr/>
        </p:nvSpPr>
        <p:spPr>
          <a:xfrm rot="19928069">
            <a:off x="5579659"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A7FD40-4FE6-BF4B-85B4-CAAADCA8FD17}"/>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841258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656634" y="293205"/>
            <a:ext cx="6565164" cy="338554"/>
          </a:xfrm>
          <a:prstGeom prst="rect">
            <a:avLst/>
          </a:prstGeom>
          <a:noFill/>
        </p:spPr>
        <p:txBody>
          <a:bodyPr wrap="square" rtlCol="0">
            <a:spAutoFit/>
          </a:bodyPr>
          <a:lstStyle/>
          <a:p>
            <a:r>
              <a:rPr lang="en-US" sz="1600" dirty="0"/>
              <a:t>Time : 21:51:11 UTC  -  Is front camera seeing a  cold pool boundary?</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7933403"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953D66-8454-334A-ABDD-328D2A286F32}"/>
              </a:ext>
            </a:extLst>
          </p:cNvPr>
          <p:cNvSpPr/>
          <p:nvPr/>
        </p:nvSpPr>
        <p:spPr>
          <a:xfrm rot="19928069">
            <a:off x="5579659"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7E320A-F033-EE4E-A6BD-C5400A213EF7}"/>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148674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009669" y="229443"/>
            <a:ext cx="5780717" cy="338554"/>
          </a:xfrm>
          <a:prstGeom prst="rect">
            <a:avLst/>
          </a:prstGeom>
          <a:noFill/>
        </p:spPr>
        <p:txBody>
          <a:bodyPr wrap="square" rtlCol="0">
            <a:spAutoFit/>
          </a:bodyPr>
          <a:lstStyle/>
          <a:p>
            <a:r>
              <a:rPr lang="en-US" sz="1600" dirty="0"/>
              <a:t>Time : 20:20:21 UTC  - Narrow cumulus tower seen in Nadir Camera</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8619225" y="1792224"/>
            <a:ext cx="113295"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rot="20170297" flipH="1" flipV="1">
            <a:off x="887209" y="4608576"/>
            <a:ext cx="1517904" cy="92354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94B956-2CBA-B643-9DEB-19E868FF650A}"/>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259366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48CD55-9366-3E41-B3B3-EC099D708BDF}"/>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697580" y="196914"/>
            <a:ext cx="6082884" cy="338554"/>
          </a:xfrm>
          <a:prstGeom prst="rect">
            <a:avLst/>
          </a:prstGeom>
          <a:noFill/>
        </p:spPr>
        <p:txBody>
          <a:bodyPr wrap="square" rtlCol="0">
            <a:spAutoFit/>
          </a:bodyPr>
          <a:lstStyle/>
          <a:p>
            <a:r>
              <a:rPr lang="en-US" sz="1600" dirty="0"/>
              <a:t>Time : 19:27:01 UTC  - Moderately-Deep clouds &amp; precipitation</a:t>
            </a:r>
          </a:p>
        </p:txBody>
      </p:sp>
      <p:sp>
        <p:nvSpPr>
          <p:cNvPr id="2" name="Oval 1">
            <a:extLst>
              <a:ext uri="{FF2B5EF4-FFF2-40B4-BE49-F238E27FC236}">
                <a16:creationId xmlns:a16="http://schemas.microsoft.com/office/drawing/2014/main" id="{CB6E00FE-A2C4-9844-8C8A-8E3F40A63AE4}"/>
              </a:ext>
            </a:extLst>
          </p:cNvPr>
          <p:cNvSpPr/>
          <p:nvPr/>
        </p:nvSpPr>
        <p:spPr>
          <a:xfrm>
            <a:off x="6147437" y="4045179"/>
            <a:ext cx="1082308" cy="103497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5FCF31D-0201-9C4B-86C1-FC1A57223E92}"/>
              </a:ext>
            </a:extLst>
          </p:cNvPr>
          <p:cNvCxnSpPr>
            <a:cxnSpLocks/>
          </p:cNvCxnSpPr>
          <p:nvPr/>
        </p:nvCxnSpPr>
        <p:spPr>
          <a:xfrm flipH="1">
            <a:off x="2724539" y="4688744"/>
            <a:ext cx="3422898" cy="145079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40A776-43AE-BB4B-8C05-7E8D5CC1ACA5}"/>
              </a:ext>
            </a:extLst>
          </p:cNvPr>
          <p:cNvSpPr txBox="1"/>
          <p:nvPr/>
        </p:nvSpPr>
        <p:spPr>
          <a:xfrm>
            <a:off x="203120" y="6153268"/>
            <a:ext cx="8737759" cy="307777"/>
          </a:xfrm>
          <a:prstGeom prst="rect">
            <a:avLst/>
          </a:prstGeom>
          <a:noFill/>
        </p:spPr>
        <p:txBody>
          <a:bodyPr wrap="square" rtlCol="0">
            <a:spAutoFit/>
          </a:bodyPr>
          <a:lstStyle/>
          <a:p>
            <a:r>
              <a:rPr lang="en-US" sz="1400" dirty="0"/>
              <a:t>These moderately deep clouds may be precipitating. IMERG shows it as precipitation</a:t>
            </a:r>
          </a:p>
        </p:txBody>
      </p:sp>
      <p:sp>
        <p:nvSpPr>
          <p:cNvPr id="9" name="Oval 8">
            <a:extLst>
              <a:ext uri="{FF2B5EF4-FFF2-40B4-BE49-F238E27FC236}">
                <a16:creationId xmlns:a16="http://schemas.microsoft.com/office/drawing/2014/main" id="{7F7912B1-0481-814C-BE99-5F72D8F77079}"/>
              </a:ext>
            </a:extLst>
          </p:cNvPr>
          <p:cNvSpPr/>
          <p:nvPr/>
        </p:nvSpPr>
        <p:spPr>
          <a:xfrm>
            <a:off x="5524417" y="2182969"/>
            <a:ext cx="214605" cy="17297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9263BD-F08C-BD49-9032-566D2367CB82}"/>
              </a:ext>
            </a:extLst>
          </p:cNvPr>
          <p:cNvSpPr/>
          <p:nvPr/>
        </p:nvSpPr>
        <p:spPr>
          <a:xfrm>
            <a:off x="7790387" y="2182968"/>
            <a:ext cx="214605" cy="17297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594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52385C-F2C1-4440-B202-7812C0FD5F89}"/>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724539" y="273160"/>
            <a:ext cx="6082884" cy="338554"/>
          </a:xfrm>
          <a:prstGeom prst="rect">
            <a:avLst/>
          </a:prstGeom>
          <a:noFill/>
        </p:spPr>
        <p:txBody>
          <a:bodyPr wrap="square" rtlCol="0">
            <a:spAutoFit/>
          </a:bodyPr>
          <a:lstStyle/>
          <a:p>
            <a:r>
              <a:rPr lang="en-US" sz="1600" dirty="0"/>
              <a:t>Time : 19:33:21 UTC  - IMERG does not show anvil as precipitation</a:t>
            </a:r>
          </a:p>
        </p:txBody>
      </p:sp>
      <p:sp>
        <p:nvSpPr>
          <p:cNvPr id="8" name="TextBox 7">
            <a:extLst>
              <a:ext uri="{FF2B5EF4-FFF2-40B4-BE49-F238E27FC236}">
                <a16:creationId xmlns:a16="http://schemas.microsoft.com/office/drawing/2014/main" id="{EE40A776-43AE-BB4B-8C05-7E8D5CC1ACA5}"/>
              </a:ext>
            </a:extLst>
          </p:cNvPr>
          <p:cNvSpPr txBox="1"/>
          <p:nvPr/>
        </p:nvSpPr>
        <p:spPr>
          <a:xfrm>
            <a:off x="203120" y="6153268"/>
            <a:ext cx="8737759" cy="307777"/>
          </a:xfrm>
          <a:prstGeom prst="rect">
            <a:avLst/>
          </a:prstGeom>
          <a:noFill/>
        </p:spPr>
        <p:txBody>
          <a:bodyPr wrap="square" rtlCol="0">
            <a:spAutoFit/>
          </a:bodyPr>
          <a:lstStyle/>
          <a:p>
            <a:r>
              <a:rPr lang="en-US" sz="1400" dirty="0"/>
              <a:t>IR shows the anvil, but the IMERG  did not represent it as precipitation (which is good).</a:t>
            </a:r>
          </a:p>
        </p:txBody>
      </p:sp>
      <p:sp>
        <p:nvSpPr>
          <p:cNvPr id="9" name="Oval 8">
            <a:extLst>
              <a:ext uri="{FF2B5EF4-FFF2-40B4-BE49-F238E27FC236}">
                <a16:creationId xmlns:a16="http://schemas.microsoft.com/office/drawing/2014/main" id="{7F7912B1-0481-814C-BE99-5F72D8F77079}"/>
              </a:ext>
            </a:extLst>
          </p:cNvPr>
          <p:cNvSpPr/>
          <p:nvPr/>
        </p:nvSpPr>
        <p:spPr>
          <a:xfrm>
            <a:off x="8343721" y="2224184"/>
            <a:ext cx="214605" cy="17297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1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0E773-092B-6D4C-B7D8-23C513A88392}"/>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668556" y="227047"/>
            <a:ext cx="6082884" cy="338554"/>
          </a:xfrm>
          <a:prstGeom prst="rect">
            <a:avLst/>
          </a:prstGeom>
          <a:noFill/>
        </p:spPr>
        <p:txBody>
          <a:bodyPr wrap="square" rtlCol="0">
            <a:spAutoFit/>
          </a:bodyPr>
          <a:lstStyle/>
          <a:p>
            <a:r>
              <a:rPr lang="en-US" sz="1600" dirty="0"/>
              <a:t>Time : 19:51:31 UTC  -  Another example</a:t>
            </a:r>
          </a:p>
        </p:txBody>
      </p:sp>
      <p:sp>
        <p:nvSpPr>
          <p:cNvPr id="12" name="Oval 11">
            <a:extLst>
              <a:ext uri="{FF2B5EF4-FFF2-40B4-BE49-F238E27FC236}">
                <a16:creationId xmlns:a16="http://schemas.microsoft.com/office/drawing/2014/main" id="{E62BB5BC-FB17-9B42-8F22-D532D6C3C0A8}"/>
              </a:ext>
            </a:extLst>
          </p:cNvPr>
          <p:cNvSpPr/>
          <p:nvPr/>
        </p:nvSpPr>
        <p:spPr>
          <a:xfrm>
            <a:off x="7976167" y="1440549"/>
            <a:ext cx="221063" cy="25120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93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D0952-B08E-C541-95F4-6313C18CD5E3}"/>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1707503" y="229443"/>
            <a:ext cx="6082884" cy="338554"/>
          </a:xfrm>
          <a:prstGeom prst="rect">
            <a:avLst/>
          </a:prstGeom>
          <a:noFill/>
        </p:spPr>
        <p:txBody>
          <a:bodyPr wrap="square" rtlCol="0">
            <a:spAutoFit/>
          </a:bodyPr>
          <a:lstStyle/>
          <a:p>
            <a:r>
              <a:rPr lang="en-US" sz="1600" dirty="0"/>
              <a:t>Time : 19:41:01 UTC  - IMERG missing the deep convection</a:t>
            </a:r>
          </a:p>
        </p:txBody>
      </p:sp>
      <p:sp>
        <p:nvSpPr>
          <p:cNvPr id="2" name="Oval 1">
            <a:extLst>
              <a:ext uri="{FF2B5EF4-FFF2-40B4-BE49-F238E27FC236}">
                <a16:creationId xmlns:a16="http://schemas.microsoft.com/office/drawing/2014/main" id="{CB6E00FE-A2C4-9844-8C8A-8E3F40A63AE4}"/>
              </a:ext>
            </a:extLst>
          </p:cNvPr>
          <p:cNvSpPr/>
          <p:nvPr/>
        </p:nvSpPr>
        <p:spPr>
          <a:xfrm>
            <a:off x="3304284" y="2466871"/>
            <a:ext cx="1106942" cy="88927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0A776-43AE-BB4B-8C05-7E8D5CC1ACA5}"/>
              </a:ext>
            </a:extLst>
          </p:cNvPr>
          <p:cNvSpPr txBox="1"/>
          <p:nvPr/>
        </p:nvSpPr>
        <p:spPr>
          <a:xfrm>
            <a:off x="203120" y="6153268"/>
            <a:ext cx="8737759" cy="523220"/>
          </a:xfrm>
          <a:prstGeom prst="rect">
            <a:avLst/>
          </a:prstGeom>
          <a:noFill/>
        </p:spPr>
        <p:txBody>
          <a:bodyPr wrap="square" rtlCol="0">
            <a:spAutoFit/>
          </a:bodyPr>
          <a:lstStyle/>
          <a:p>
            <a:r>
              <a:rPr lang="en-US" sz="1400" dirty="0"/>
              <a:t>Hydrometeors hitting the forward camera.  IMERG missing precipitation at the aircraft. IR shows deep convection (circled)</a:t>
            </a:r>
          </a:p>
        </p:txBody>
      </p:sp>
      <p:sp>
        <p:nvSpPr>
          <p:cNvPr id="12" name="Oval 11">
            <a:extLst>
              <a:ext uri="{FF2B5EF4-FFF2-40B4-BE49-F238E27FC236}">
                <a16:creationId xmlns:a16="http://schemas.microsoft.com/office/drawing/2014/main" id="{E62BB5BC-FB17-9B42-8F22-D532D6C3C0A8}"/>
              </a:ext>
            </a:extLst>
          </p:cNvPr>
          <p:cNvSpPr/>
          <p:nvPr/>
        </p:nvSpPr>
        <p:spPr>
          <a:xfrm>
            <a:off x="8331767" y="1719949"/>
            <a:ext cx="221063" cy="25120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013B39A-B068-C345-9911-2EEC4E46EB01}"/>
              </a:ext>
            </a:extLst>
          </p:cNvPr>
          <p:cNvCxnSpPr>
            <a:cxnSpLocks/>
            <a:stCxn id="2" idx="3"/>
          </p:cNvCxnSpPr>
          <p:nvPr/>
        </p:nvCxnSpPr>
        <p:spPr>
          <a:xfrm flipH="1">
            <a:off x="874208" y="3225916"/>
            <a:ext cx="2592184" cy="306408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19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1707503" y="229443"/>
            <a:ext cx="6082884" cy="338554"/>
          </a:xfrm>
          <a:prstGeom prst="rect">
            <a:avLst/>
          </a:prstGeom>
          <a:noFill/>
        </p:spPr>
        <p:txBody>
          <a:bodyPr wrap="square" rtlCol="0">
            <a:spAutoFit/>
          </a:bodyPr>
          <a:lstStyle/>
          <a:p>
            <a:r>
              <a:rPr lang="en-US" sz="1600" dirty="0"/>
              <a:t>Time : 21:25:31 UTC  - IMERG missing wide spread precipitation</a:t>
            </a:r>
          </a:p>
        </p:txBody>
      </p:sp>
      <p:sp>
        <p:nvSpPr>
          <p:cNvPr id="2" name="Oval 1">
            <a:extLst>
              <a:ext uri="{FF2B5EF4-FFF2-40B4-BE49-F238E27FC236}">
                <a16:creationId xmlns:a16="http://schemas.microsoft.com/office/drawing/2014/main" id="{CB6E00FE-A2C4-9844-8C8A-8E3F40A63AE4}"/>
              </a:ext>
            </a:extLst>
          </p:cNvPr>
          <p:cNvSpPr/>
          <p:nvPr/>
        </p:nvSpPr>
        <p:spPr>
          <a:xfrm>
            <a:off x="1565389" y="2089159"/>
            <a:ext cx="1082308" cy="103497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5FCF31D-0201-9C4B-86C1-FC1A57223E92}"/>
              </a:ext>
            </a:extLst>
          </p:cNvPr>
          <p:cNvCxnSpPr>
            <a:cxnSpLocks/>
          </p:cNvCxnSpPr>
          <p:nvPr/>
        </p:nvCxnSpPr>
        <p:spPr>
          <a:xfrm>
            <a:off x="2260879" y="3124138"/>
            <a:ext cx="463660" cy="3015405"/>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F7912B1-0481-814C-BE99-5F72D8F77079}"/>
              </a:ext>
            </a:extLst>
          </p:cNvPr>
          <p:cNvSpPr/>
          <p:nvPr/>
        </p:nvSpPr>
        <p:spPr>
          <a:xfrm>
            <a:off x="8343721" y="2224184"/>
            <a:ext cx="214605" cy="17297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851C35-D431-014F-9E5F-B9F64DCC0A50}"/>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13079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700092" y="238447"/>
            <a:ext cx="5190777" cy="338554"/>
          </a:xfrm>
          <a:prstGeom prst="rect">
            <a:avLst/>
          </a:prstGeom>
          <a:noFill/>
        </p:spPr>
        <p:txBody>
          <a:bodyPr wrap="square" rtlCol="0">
            <a:spAutoFit/>
          </a:bodyPr>
          <a:lstStyle/>
          <a:p>
            <a:r>
              <a:rPr lang="en-US" sz="1600" dirty="0"/>
              <a:t>Time : 19:11:16 UTC  - Approaching the system</a:t>
            </a:r>
          </a:p>
        </p:txBody>
      </p:sp>
      <p:pic>
        <p:nvPicPr>
          <p:cNvPr id="3" name="Picture 2">
            <a:extLst>
              <a:ext uri="{FF2B5EF4-FFF2-40B4-BE49-F238E27FC236}">
                <a16:creationId xmlns:a16="http://schemas.microsoft.com/office/drawing/2014/main" id="{002149A8-B823-9A41-8047-41AB350EA052}"/>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0212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23DB1-6B5A-D742-A693-366B1F412828}"/>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009669" y="229443"/>
            <a:ext cx="5780717" cy="584775"/>
          </a:xfrm>
          <a:prstGeom prst="rect">
            <a:avLst/>
          </a:prstGeom>
          <a:noFill/>
        </p:spPr>
        <p:txBody>
          <a:bodyPr wrap="square" rtlCol="0">
            <a:spAutoFit/>
          </a:bodyPr>
          <a:lstStyle/>
          <a:p>
            <a:r>
              <a:rPr lang="en-US" sz="1600" dirty="0"/>
              <a:t>Time : 20:02:11 UTC  - Path taken to avoid deep convection matches with IR  than IMERG. </a:t>
            </a:r>
          </a:p>
        </p:txBody>
      </p:sp>
      <p:sp>
        <p:nvSpPr>
          <p:cNvPr id="17" name="Oval 16">
            <a:extLst>
              <a:ext uri="{FF2B5EF4-FFF2-40B4-BE49-F238E27FC236}">
                <a16:creationId xmlns:a16="http://schemas.microsoft.com/office/drawing/2014/main" id="{C2528B27-961D-0143-9A0B-8FF33DB042EC}"/>
              </a:ext>
            </a:extLst>
          </p:cNvPr>
          <p:cNvSpPr/>
          <p:nvPr/>
        </p:nvSpPr>
        <p:spPr>
          <a:xfrm>
            <a:off x="7851129" y="1746847"/>
            <a:ext cx="128945" cy="128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a:off x="5529957" y="1746847"/>
            <a:ext cx="128945" cy="12894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74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C5CE33-A575-1347-A822-E835118460C5}"/>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1707502" y="229443"/>
            <a:ext cx="6923313" cy="338554"/>
          </a:xfrm>
          <a:prstGeom prst="rect">
            <a:avLst/>
          </a:prstGeom>
          <a:noFill/>
        </p:spPr>
        <p:txBody>
          <a:bodyPr wrap="square" rtlCol="0">
            <a:spAutoFit/>
          </a:bodyPr>
          <a:lstStyle/>
          <a:p>
            <a:r>
              <a:rPr lang="en-US" sz="1600" dirty="0"/>
              <a:t>Time : 19:36:01 UTC  - IMERG didn’t represent intensity,  (shifted southwest)</a:t>
            </a:r>
          </a:p>
        </p:txBody>
      </p:sp>
      <p:sp>
        <p:nvSpPr>
          <p:cNvPr id="2" name="Oval 1">
            <a:extLst>
              <a:ext uri="{FF2B5EF4-FFF2-40B4-BE49-F238E27FC236}">
                <a16:creationId xmlns:a16="http://schemas.microsoft.com/office/drawing/2014/main" id="{CB6E00FE-A2C4-9844-8C8A-8E3F40A63AE4}"/>
              </a:ext>
            </a:extLst>
          </p:cNvPr>
          <p:cNvSpPr/>
          <p:nvPr/>
        </p:nvSpPr>
        <p:spPr>
          <a:xfrm>
            <a:off x="1024931" y="4863403"/>
            <a:ext cx="597833" cy="50151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0A776-43AE-BB4B-8C05-7E8D5CC1ACA5}"/>
              </a:ext>
            </a:extLst>
          </p:cNvPr>
          <p:cNvSpPr txBox="1"/>
          <p:nvPr/>
        </p:nvSpPr>
        <p:spPr>
          <a:xfrm>
            <a:off x="203120" y="6153268"/>
            <a:ext cx="8737759" cy="523220"/>
          </a:xfrm>
          <a:prstGeom prst="rect">
            <a:avLst/>
          </a:prstGeom>
          <a:noFill/>
        </p:spPr>
        <p:txBody>
          <a:bodyPr wrap="square" rtlCol="0">
            <a:spAutoFit/>
          </a:bodyPr>
          <a:lstStyle/>
          <a:p>
            <a:r>
              <a:rPr lang="en-US" sz="1400" dirty="0"/>
              <a:t>IMERG and IR captures the deep convection that is immediately at 330 degrees. The deep convection at 50 nautical miles and  330 degree (circled),  is not represented in terms of intensity. </a:t>
            </a:r>
          </a:p>
        </p:txBody>
      </p:sp>
      <p:sp>
        <p:nvSpPr>
          <p:cNvPr id="9" name="Oval 8">
            <a:extLst>
              <a:ext uri="{FF2B5EF4-FFF2-40B4-BE49-F238E27FC236}">
                <a16:creationId xmlns:a16="http://schemas.microsoft.com/office/drawing/2014/main" id="{7F7912B1-0481-814C-BE99-5F72D8F77079}"/>
              </a:ext>
            </a:extLst>
          </p:cNvPr>
          <p:cNvSpPr/>
          <p:nvPr/>
        </p:nvSpPr>
        <p:spPr>
          <a:xfrm>
            <a:off x="7938199" y="1708221"/>
            <a:ext cx="221063" cy="25120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2BB5BC-FB17-9B42-8F22-D532D6C3C0A8}"/>
              </a:ext>
            </a:extLst>
          </p:cNvPr>
          <p:cNvSpPr/>
          <p:nvPr/>
        </p:nvSpPr>
        <p:spPr>
          <a:xfrm>
            <a:off x="5558418" y="1719949"/>
            <a:ext cx="221063" cy="25120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186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0AC2F2-14C4-2747-89A4-7D2938EBA949}"/>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009669" y="229443"/>
            <a:ext cx="5780717" cy="338554"/>
          </a:xfrm>
          <a:prstGeom prst="rect">
            <a:avLst/>
          </a:prstGeom>
          <a:noFill/>
        </p:spPr>
        <p:txBody>
          <a:bodyPr wrap="square" rtlCol="0">
            <a:spAutoFit/>
          </a:bodyPr>
          <a:lstStyle/>
          <a:p>
            <a:r>
              <a:rPr lang="en-US" sz="1600" dirty="0"/>
              <a:t>Time : 20:45:01 UTC  - Intensity mismatch between IMERG and IR</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7933403"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953D66-8454-334A-ABDD-328D2A286F32}"/>
              </a:ext>
            </a:extLst>
          </p:cNvPr>
          <p:cNvSpPr/>
          <p:nvPr/>
        </p:nvSpPr>
        <p:spPr>
          <a:xfrm rot="19928069">
            <a:off x="5598321"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10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E45A12-A5DD-D045-9BD7-249F8D2787C4}"/>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599609" y="229443"/>
            <a:ext cx="5740058" cy="338554"/>
          </a:xfrm>
          <a:prstGeom prst="rect">
            <a:avLst/>
          </a:prstGeom>
          <a:noFill/>
        </p:spPr>
        <p:txBody>
          <a:bodyPr wrap="square" rtlCol="0">
            <a:spAutoFit/>
          </a:bodyPr>
          <a:lstStyle/>
          <a:p>
            <a:r>
              <a:rPr lang="en-US" sz="1600" dirty="0"/>
              <a:t>Time : 19:18:11 UTC  - Convection  seen on Radar vs IR vs IMERG</a:t>
            </a:r>
          </a:p>
        </p:txBody>
      </p:sp>
      <p:sp>
        <p:nvSpPr>
          <p:cNvPr id="2" name="Oval 1">
            <a:extLst>
              <a:ext uri="{FF2B5EF4-FFF2-40B4-BE49-F238E27FC236}">
                <a16:creationId xmlns:a16="http://schemas.microsoft.com/office/drawing/2014/main" id="{CB6E00FE-A2C4-9844-8C8A-8E3F40A63AE4}"/>
              </a:ext>
            </a:extLst>
          </p:cNvPr>
          <p:cNvSpPr/>
          <p:nvPr/>
        </p:nvSpPr>
        <p:spPr>
          <a:xfrm>
            <a:off x="894303" y="3858567"/>
            <a:ext cx="1082308" cy="103497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5FCF31D-0201-9C4B-86C1-FC1A57223E92}"/>
              </a:ext>
            </a:extLst>
          </p:cNvPr>
          <p:cNvCxnSpPr>
            <a:cxnSpLocks/>
          </p:cNvCxnSpPr>
          <p:nvPr/>
        </p:nvCxnSpPr>
        <p:spPr>
          <a:xfrm>
            <a:off x="1730829" y="4824150"/>
            <a:ext cx="1014884" cy="124599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40A776-43AE-BB4B-8C05-7E8D5CC1ACA5}"/>
              </a:ext>
            </a:extLst>
          </p:cNvPr>
          <p:cNvSpPr txBox="1"/>
          <p:nvPr/>
        </p:nvSpPr>
        <p:spPr>
          <a:xfrm>
            <a:off x="114838" y="6139543"/>
            <a:ext cx="8737759" cy="307777"/>
          </a:xfrm>
          <a:prstGeom prst="rect">
            <a:avLst/>
          </a:prstGeom>
          <a:noFill/>
        </p:spPr>
        <p:txBody>
          <a:bodyPr wrap="square" rtlCol="0">
            <a:spAutoFit/>
          </a:bodyPr>
          <a:lstStyle/>
          <a:p>
            <a:r>
              <a:rPr lang="en-US" sz="1400" dirty="0"/>
              <a:t>The radar reflectivity matches the deep clouds in IR image very well.  IMERG too captures this deep convection.</a:t>
            </a:r>
          </a:p>
        </p:txBody>
      </p:sp>
      <p:sp>
        <p:nvSpPr>
          <p:cNvPr id="9" name="Oval 8">
            <a:extLst>
              <a:ext uri="{FF2B5EF4-FFF2-40B4-BE49-F238E27FC236}">
                <a16:creationId xmlns:a16="http://schemas.microsoft.com/office/drawing/2014/main" id="{7F7912B1-0481-814C-BE99-5F72D8F77079}"/>
              </a:ext>
            </a:extLst>
          </p:cNvPr>
          <p:cNvSpPr/>
          <p:nvPr/>
        </p:nvSpPr>
        <p:spPr>
          <a:xfrm>
            <a:off x="7865707" y="1679510"/>
            <a:ext cx="671803" cy="47586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93FA68-1135-C145-AFB5-457B6C4A2CB4}"/>
              </a:ext>
            </a:extLst>
          </p:cNvPr>
          <p:cNvPicPr>
            <a:picLocks noChangeAspect="1"/>
          </p:cNvPicPr>
          <p:nvPr/>
        </p:nvPicPr>
        <p:blipFill>
          <a:blip r:embed="rId3"/>
          <a:stretch>
            <a:fillRect/>
          </a:stretch>
        </p:blipFill>
        <p:spPr>
          <a:xfrm>
            <a:off x="0" y="861975"/>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715210" y="218495"/>
            <a:ext cx="6082884" cy="338554"/>
          </a:xfrm>
          <a:prstGeom prst="rect">
            <a:avLst/>
          </a:prstGeom>
          <a:noFill/>
        </p:spPr>
        <p:txBody>
          <a:bodyPr wrap="square" rtlCol="0">
            <a:spAutoFit/>
          </a:bodyPr>
          <a:lstStyle/>
          <a:p>
            <a:r>
              <a:rPr lang="en-US" sz="1600" dirty="0"/>
              <a:t>Time : 19:59:31 UTC  - Beautiful cumulus towers</a:t>
            </a:r>
          </a:p>
        </p:txBody>
      </p:sp>
      <p:cxnSp>
        <p:nvCxnSpPr>
          <p:cNvPr id="10" name="Straight Arrow Connector 9">
            <a:extLst>
              <a:ext uri="{FF2B5EF4-FFF2-40B4-BE49-F238E27FC236}">
                <a16:creationId xmlns:a16="http://schemas.microsoft.com/office/drawing/2014/main" id="{4013B39A-B068-C345-9911-2EEC4E46EB01}"/>
              </a:ext>
            </a:extLst>
          </p:cNvPr>
          <p:cNvCxnSpPr>
            <a:cxnSpLocks/>
          </p:cNvCxnSpPr>
          <p:nvPr/>
        </p:nvCxnSpPr>
        <p:spPr>
          <a:xfrm>
            <a:off x="7710617" y="1829043"/>
            <a:ext cx="159539" cy="8402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2528B27-961D-0143-9A0B-8FF33DB042EC}"/>
              </a:ext>
            </a:extLst>
          </p:cNvPr>
          <p:cNvSpPr/>
          <p:nvPr/>
        </p:nvSpPr>
        <p:spPr>
          <a:xfrm>
            <a:off x="8040368" y="1810381"/>
            <a:ext cx="128945" cy="128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a:off x="7820981" y="1962781"/>
            <a:ext cx="128945" cy="128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241884-C26C-BE43-B67A-47581AA21355}"/>
              </a:ext>
            </a:extLst>
          </p:cNvPr>
          <p:cNvSpPr txBox="1"/>
          <p:nvPr/>
        </p:nvSpPr>
        <p:spPr>
          <a:xfrm>
            <a:off x="506964" y="6130176"/>
            <a:ext cx="6082884" cy="338554"/>
          </a:xfrm>
          <a:prstGeom prst="rect">
            <a:avLst/>
          </a:prstGeom>
          <a:noFill/>
        </p:spPr>
        <p:txBody>
          <a:bodyPr wrap="square" rtlCol="0">
            <a:spAutoFit/>
          </a:bodyPr>
          <a:lstStyle/>
          <a:p>
            <a:r>
              <a:rPr lang="en-US" sz="1600" dirty="0"/>
              <a:t>Navigating between the towers circled on the IR image</a:t>
            </a:r>
          </a:p>
        </p:txBody>
      </p:sp>
    </p:spTree>
    <p:extLst>
      <p:ext uri="{BB962C8B-B14F-4D97-AF65-F5344CB8AC3E}">
        <p14:creationId xmlns:p14="http://schemas.microsoft.com/office/powerpoint/2010/main" val="379723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709465" y="253397"/>
            <a:ext cx="5780717" cy="338554"/>
          </a:xfrm>
          <a:prstGeom prst="rect">
            <a:avLst/>
          </a:prstGeom>
          <a:noFill/>
        </p:spPr>
        <p:txBody>
          <a:bodyPr wrap="square" rtlCol="0">
            <a:spAutoFit/>
          </a:bodyPr>
          <a:lstStyle/>
          <a:p>
            <a:r>
              <a:rPr lang="en-US" sz="1600" dirty="0"/>
              <a:t>Time : 20:37:21 UTC  - Beautiful cumulus towers</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8619225" y="1792224"/>
            <a:ext cx="113295"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rot="20170297" flipH="1" flipV="1">
            <a:off x="887209" y="4608576"/>
            <a:ext cx="1517904" cy="92354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857CAE-D088-F042-89B5-9E0D3DB319BF}"/>
              </a:ext>
            </a:extLst>
          </p:cNvPr>
          <p:cNvPicPr>
            <a:picLocks noChangeAspect="1"/>
          </p:cNvPicPr>
          <p:nvPr/>
        </p:nvPicPr>
        <p:blipFill>
          <a:blip r:embed="rId3"/>
          <a:stretch>
            <a:fillRect/>
          </a:stretch>
        </p:blipFill>
        <p:spPr>
          <a:xfrm>
            <a:off x="0" y="857250"/>
            <a:ext cx="9144000" cy="5143500"/>
          </a:xfrm>
          <a:prstGeom prst="rect">
            <a:avLst/>
          </a:prstGeom>
        </p:spPr>
      </p:pic>
      <p:sp>
        <p:nvSpPr>
          <p:cNvPr id="8" name="TextBox 7">
            <a:extLst>
              <a:ext uri="{FF2B5EF4-FFF2-40B4-BE49-F238E27FC236}">
                <a16:creationId xmlns:a16="http://schemas.microsoft.com/office/drawing/2014/main" id="{AD317AD2-C4C9-D341-B706-DE8A53FEC9B8}"/>
              </a:ext>
            </a:extLst>
          </p:cNvPr>
          <p:cNvSpPr txBox="1"/>
          <p:nvPr/>
        </p:nvSpPr>
        <p:spPr>
          <a:xfrm>
            <a:off x="925936" y="6120726"/>
            <a:ext cx="6585207" cy="338554"/>
          </a:xfrm>
          <a:prstGeom prst="rect">
            <a:avLst/>
          </a:prstGeom>
          <a:noFill/>
        </p:spPr>
        <p:txBody>
          <a:bodyPr wrap="square" rtlCol="0">
            <a:spAutoFit/>
          </a:bodyPr>
          <a:lstStyle/>
          <a:p>
            <a:r>
              <a:rPr lang="en-US" sz="1600" dirty="0"/>
              <a:t>Radar, IR and IMERG matches very well.  Tower circled on the IR image.</a:t>
            </a:r>
          </a:p>
        </p:txBody>
      </p:sp>
      <p:sp>
        <p:nvSpPr>
          <p:cNvPr id="9" name="Oval 8">
            <a:extLst>
              <a:ext uri="{FF2B5EF4-FFF2-40B4-BE49-F238E27FC236}">
                <a16:creationId xmlns:a16="http://schemas.microsoft.com/office/drawing/2014/main" id="{BA97481D-464D-2E4D-9A38-2AD9936632F4}"/>
              </a:ext>
            </a:extLst>
          </p:cNvPr>
          <p:cNvSpPr/>
          <p:nvPr/>
        </p:nvSpPr>
        <p:spPr>
          <a:xfrm>
            <a:off x="7816430" y="1726402"/>
            <a:ext cx="128945" cy="128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252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728126" y="210781"/>
            <a:ext cx="5780717" cy="338554"/>
          </a:xfrm>
          <a:prstGeom prst="rect">
            <a:avLst/>
          </a:prstGeom>
          <a:noFill/>
        </p:spPr>
        <p:txBody>
          <a:bodyPr wrap="square" rtlCol="0">
            <a:spAutoFit/>
          </a:bodyPr>
          <a:lstStyle/>
          <a:p>
            <a:r>
              <a:rPr lang="en-US" sz="1600" dirty="0"/>
              <a:t>Time : 21:16:41 UTC  - Wide spread Convection</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7933403"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953D66-8454-334A-ABDD-328D2A286F32}"/>
              </a:ext>
            </a:extLst>
          </p:cNvPr>
          <p:cNvSpPr/>
          <p:nvPr/>
        </p:nvSpPr>
        <p:spPr>
          <a:xfrm rot="19928069">
            <a:off x="5579659"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53692A-8499-8542-A3A6-CC337ECEA610}"/>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64095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D6B8BA-AEA6-0345-AE75-1C4D9BA7F9F7}"/>
              </a:ext>
            </a:extLst>
          </p:cNvPr>
          <p:cNvSpPr txBox="1"/>
          <p:nvPr/>
        </p:nvSpPr>
        <p:spPr>
          <a:xfrm>
            <a:off x="2640790" y="192120"/>
            <a:ext cx="5780717" cy="338554"/>
          </a:xfrm>
          <a:prstGeom prst="rect">
            <a:avLst/>
          </a:prstGeom>
          <a:noFill/>
        </p:spPr>
        <p:txBody>
          <a:bodyPr wrap="square" rtlCol="0">
            <a:spAutoFit/>
          </a:bodyPr>
          <a:lstStyle/>
          <a:p>
            <a:r>
              <a:rPr lang="en-US" sz="1600" dirty="0"/>
              <a:t>Time : 21:36:41 UTC  - Wide spread Convection</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7933403"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A953D66-8454-334A-ABDD-328D2A286F32}"/>
              </a:ext>
            </a:extLst>
          </p:cNvPr>
          <p:cNvSpPr/>
          <p:nvPr/>
        </p:nvSpPr>
        <p:spPr>
          <a:xfrm rot="19928069">
            <a:off x="5579659" y="1702971"/>
            <a:ext cx="311047" cy="2847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E2E98A-3D2A-234A-996A-6545E58EF306}"/>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88324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16625-6325-7B49-8BD4-12A6A10ED1B2}"/>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687874" y="266766"/>
            <a:ext cx="5780717" cy="338554"/>
          </a:xfrm>
          <a:prstGeom prst="rect">
            <a:avLst/>
          </a:prstGeom>
          <a:noFill/>
        </p:spPr>
        <p:txBody>
          <a:bodyPr wrap="square" rtlCol="0">
            <a:spAutoFit/>
          </a:bodyPr>
          <a:lstStyle/>
          <a:p>
            <a:r>
              <a:rPr lang="en-US" sz="1600" dirty="0"/>
              <a:t>Time : 20:08:51 UTC  - IMERG is a time integrated product</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8379276" y="1895389"/>
            <a:ext cx="178630" cy="1817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rot="20170297" flipH="1" flipV="1">
            <a:off x="887209" y="4608576"/>
            <a:ext cx="1517904" cy="92354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B16EB6-5088-4545-9931-2CF406C25B83}"/>
              </a:ext>
            </a:extLst>
          </p:cNvPr>
          <p:cNvSpPr txBox="1"/>
          <p:nvPr/>
        </p:nvSpPr>
        <p:spPr>
          <a:xfrm>
            <a:off x="-93306" y="6027003"/>
            <a:ext cx="9237306" cy="584775"/>
          </a:xfrm>
          <a:prstGeom prst="rect">
            <a:avLst/>
          </a:prstGeom>
          <a:noFill/>
        </p:spPr>
        <p:txBody>
          <a:bodyPr wrap="square" rtlCol="0">
            <a:spAutoFit/>
          </a:bodyPr>
          <a:lstStyle/>
          <a:p>
            <a:r>
              <a:rPr lang="en-US" sz="1600" dirty="0"/>
              <a:t>Not a Deep Convection at the current aircraft location seen from the camera and IR but IMERG shows a strong precipitation.  It shows up later in time -  see next slide (IMERG is time integrated product)</a:t>
            </a:r>
          </a:p>
        </p:txBody>
      </p:sp>
      <p:sp>
        <p:nvSpPr>
          <p:cNvPr id="10" name="Oval 9">
            <a:extLst>
              <a:ext uri="{FF2B5EF4-FFF2-40B4-BE49-F238E27FC236}">
                <a16:creationId xmlns:a16="http://schemas.microsoft.com/office/drawing/2014/main" id="{5E9CAED8-E2DE-3942-BC5C-EE9FA8B1D315}"/>
              </a:ext>
            </a:extLst>
          </p:cNvPr>
          <p:cNvSpPr/>
          <p:nvPr/>
        </p:nvSpPr>
        <p:spPr>
          <a:xfrm rot="19928069">
            <a:off x="6072688" y="1895390"/>
            <a:ext cx="178630" cy="1817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140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8DAB12-1839-0541-960D-CC3040C62882}"/>
              </a:ext>
            </a:extLst>
          </p:cNvPr>
          <p:cNvPicPr>
            <a:picLocks noChangeAspect="1"/>
          </p:cNvPicPr>
          <p:nvPr/>
        </p:nvPicPr>
        <p:blipFill>
          <a:blip r:embed="rId3"/>
          <a:stretch>
            <a:fillRect/>
          </a:stretch>
        </p:blipFill>
        <p:spPr>
          <a:xfrm>
            <a:off x="0" y="857250"/>
            <a:ext cx="9144000" cy="5143500"/>
          </a:xfrm>
          <a:prstGeom prst="rect">
            <a:avLst/>
          </a:prstGeom>
        </p:spPr>
      </p:pic>
      <p:sp>
        <p:nvSpPr>
          <p:cNvPr id="7" name="TextBox 6">
            <a:extLst>
              <a:ext uri="{FF2B5EF4-FFF2-40B4-BE49-F238E27FC236}">
                <a16:creationId xmlns:a16="http://schemas.microsoft.com/office/drawing/2014/main" id="{A5D6B8BA-AEA6-0345-AE75-1C4D9BA7F9F7}"/>
              </a:ext>
            </a:extLst>
          </p:cNvPr>
          <p:cNvSpPr txBox="1"/>
          <p:nvPr/>
        </p:nvSpPr>
        <p:spPr>
          <a:xfrm>
            <a:off x="2687874" y="257435"/>
            <a:ext cx="5780717" cy="338554"/>
          </a:xfrm>
          <a:prstGeom prst="rect">
            <a:avLst/>
          </a:prstGeom>
          <a:noFill/>
        </p:spPr>
        <p:txBody>
          <a:bodyPr wrap="square" rtlCol="0">
            <a:spAutoFit/>
          </a:bodyPr>
          <a:lstStyle/>
          <a:p>
            <a:r>
              <a:rPr lang="en-US" sz="1600" dirty="0"/>
              <a:t>Time : 20:20:21 UTC  -  IMERG is a time integrated product</a:t>
            </a:r>
          </a:p>
        </p:txBody>
      </p:sp>
      <p:sp>
        <p:nvSpPr>
          <p:cNvPr id="17" name="Oval 16">
            <a:extLst>
              <a:ext uri="{FF2B5EF4-FFF2-40B4-BE49-F238E27FC236}">
                <a16:creationId xmlns:a16="http://schemas.microsoft.com/office/drawing/2014/main" id="{C2528B27-961D-0143-9A0B-8FF33DB042EC}"/>
              </a:ext>
            </a:extLst>
          </p:cNvPr>
          <p:cNvSpPr/>
          <p:nvPr/>
        </p:nvSpPr>
        <p:spPr>
          <a:xfrm rot="19928069">
            <a:off x="8379276" y="1895389"/>
            <a:ext cx="178630" cy="1817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5A0CF2-19B0-D245-A527-1021F23E67AB}"/>
              </a:ext>
            </a:extLst>
          </p:cNvPr>
          <p:cNvSpPr/>
          <p:nvPr/>
        </p:nvSpPr>
        <p:spPr>
          <a:xfrm rot="20170297" flipH="1" flipV="1">
            <a:off x="887209" y="4608576"/>
            <a:ext cx="1517904" cy="92354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E9CAED8-E2DE-3942-BC5C-EE9FA8B1D315}"/>
              </a:ext>
            </a:extLst>
          </p:cNvPr>
          <p:cNvSpPr/>
          <p:nvPr/>
        </p:nvSpPr>
        <p:spPr>
          <a:xfrm rot="19928069">
            <a:off x="6072688" y="1895390"/>
            <a:ext cx="178630" cy="1817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7618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2655</TotalTime>
  <Words>420</Words>
  <Application>Microsoft Macintosh PowerPoint</Application>
  <PresentationFormat>On-screen Show (4:3)</PresentationFormat>
  <Paragraphs>52</Paragraphs>
  <Slides>22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Convection  as seen on Camera, Radar, IR, and IMERG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IMERG  VS ARICRAFT OBSERVATION</dc:title>
  <dc:creator>Microsoft Office User</dc:creator>
  <cp:lastModifiedBy>Microsoft Office User</cp:lastModifiedBy>
  <cp:revision>237</cp:revision>
  <dcterms:created xsi:type="dcterms:W3CDTF">2018-05-11T20:02:11Z</dcterms:created>
  <dcterms:modified xsi:type="dcterms:W3CDTF">2018-06-06T19:25:32Z</dcterms:modified>
</cp:coreProperties>
</file>