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89"/>
  </p:notesMasterIdLst>
  <p:handoutMasterIdLst>
    <p:handoutMasterId r:id="rId90"/>
  </p:handoutMasterIdLst>
  <p:sldIdLst>
    <p:sldId id="256" r:id="rId7"/>
    <p:sldId id="1139" r:id="rId8"/>
    <p:sldId id="1140" r:id="rId9"/>
    <p:sldId id="1138" r:id="rId10"/>
    <p:sldId id="1150" r:id="rId11"/>
    <p:sldId id="1143" r:id="rId12"/>
    <p:sldId id="1144" r:id="rId13"/>
    <p:sldId id="1145" r:id="rId14"/>
    <p:sldId id="1148" r:id="rId15"/>
    <p:sldId id="1149" r:id="rId16"/>
    <p:sldId id="1146" r:id="rId17"/>
    <p:sldId id="1147" r:id="rId18"/>
    <p:sldId id="1141" r:id="rId19"/>
    <p:sldId id="1142" r:id="rId20"/>
    <p:sldId id="373" r:id="rId21"/>
    <p:sldId id="1155" r:id="rId22"/>
    <p:sldId id="1159" r:id="rId23"/>
    <p:sldId id="1151" r:id="rId24"/>
    <p:sldId id="1154" r:id="rId25"/>
    <p:sldId id="1152" r:id="rId26"/>
    <p:sldId id="1156" r:id="rId27"/>
    <p:sldId id="1157" r:id="rId28"/>
    <p:sldId id="1158" r:id="rId29"/>
    <p:sldId id="1132" r:id="rId30"/>
    <p:sldId id="1133" r:id="rId31"/>
    <p:sldId id="1137" r:id="rId32"/>
    <p:sldId id="1135" r:id="rId33"/>
    <p:sldId id="1136" r:id="rId34"/>
    <p:sldId id="1134" r:id="rId35"/>
    <p:sldId id="262" r:id="rId36"/>
    <p:sldId id="492" r:id="rId37"/>
    <p:sldId id="494" r:id="rId38"/>
    <p:sldId id="496" r:id="rId39"/>
    <p:sldId id="519" r:id="rId40"/>
    <p:sldId id="294" r:id="rId41"/>
    <p:sldId id="516" r:id="rId42"/>
    <p:sldId id="500" r:id="rId43"/>
    <p:sldId id="563" r:id="rId44"/>
    <p:sldId id="520" r:id="rId45"/>
    <p:sldId id="410" r:id="rId46"/>
    <p:sldId id="521" r:id="rId47"/>
    <p:sldId id="522" r:id="rId48"/>
    <p:sldId id="463" r:id="rId49"/>
    <p:sldId id="523" r:id="rId50"/>
    <p:sldId id="504" r:id="rId51"/>
    <p:sldId id="505" r:id="rId52"/>
    <p:sldId id="506" r:id="rId53"/>
    <p:sldId id="507" r:id="rId54"/>
    <p:sldId id="510" r:id="rId55"/>
    <p:sldId id="511" r:id="rId56"/>
    <p:sldId id="514" r:id="rId57"/>
    <p:sldId id="512" r:id="rId58"/>
    <p:sldId id="513" r:id="rId59"/>
    <p:sldId id="295" r:id="rId60"/>
    <p:sldId id="413" r:id="rId61"/>
    <p:sldId id="484" r:id="rId62"/>
    <p:sldId id="485" r:id="rId63"/>
    <p:sldId id="486" r:id="rId64"/>
    <p:sldId id="517" r:id="rId65"/>
    <p:sldId id="461" r:id="rId66"/>
    <p:sldId id="455" r:id="rId67"/>
    <p:sldId id="450" r:id="rId68"/>
    <p:sldId id="259" r:id="rId69"/>
    <p:sldId id="406" r:id="rId70"/>
    <p:sldId id="407" r:id="rId71"/>
    <p:sldId id="306" r:id="rId72"/>
    <p:sldId id="308" r:id="rId73"/>
    <p:sldId id="325" r:id="rId74"/>
    <p:sldId id="497" r:id="rId75"/>
    <p:sldId id="348" r:id="rId76"/>
    <p:sldId id="470" r:id="rId77"/>
    <p:sldId id="414" r:id="rId78"/>
    <p:sldId id="524" r:id="rId79"/>
    <p:sldId id="525" r:id="rId80"/>
    <p:sldId id="526" r:id="rId81"/>
    <p:sldId id="393" r:id="rId82"/>
    <p:sldId id="372" r:id="rId83"/>
    <p:sldId id="418" r:id="rId84"/>
    <p:sldId id="475" r:id="rId85"/>
    <p:sldId id="403" r:id="rId86"/>
    <p:sldId id="546" r:id="rId87"/>
    <p:sldId id="1160"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BF4596-0231-4D3D-B8B5-6DABD59D8BC2}">
          <p14:sldIdLst>
            <p14:sldId id="256"/>
            <p14:sldId id="1139"/>
            <p14:sldId id="1140"/>
            <p14:sldId id="1138"/>
            <p14:sldId id="1150"/>
            <p14:sldId id="1143"/>
            <p14:sldId id="1144"/>
            <p14:sldId id="1145"/>
            <p14:sldId id="1148"/>
            <p14:sldId id="1149"/>
            <p14:sldId id="1146"/>
            <p14:sldId id="1147"/>
            <p14:sldId id="1141"/>
            <p14:sldId id="1142"/>
            <p14:sldId id="373"/>
            <p14:sldId id="1155"/>
            <p14:sldId id="1159"/>
            <p14:sldId id="1151"/>
            <p14:sldId id="1154"/>
            <p14:sldId id="1152"/>
            <p14:sldId id="1156"/>
            <p14:sldId id="1157"/>
            <p14:sldId id="1158"/>
            <p14:sldId id="1132"/>
            <p14:sldId id="1133"/>
            <p14:sldId id="1137"/>
            <p14:sldId id="1135"/>
            <p14:sldId id="1136"/>
            <p14:sldId id="1134"/>
            <p14:sldId id="262"/>
            <p14:sldId id="492"/>
            <p14:sldId id="494"/>
            <p14:sldId id="496"/>
            <p14:sldId id="519"/>
            <p14:sldId id="294"/>
            <p14:sldId id="516"/>
            <p14:sldId id="500"/>
            <p14:sldId id="563"/>
            <p14:sldId id="520"/>
            <p14:sldId id="410"/>
            <p14:sldId id="521"/>
            <p14:sldId id="522"/>
            <p14:sldId id="463"/>
            <p14:sldId id="523"/>
            <p14:sldId id="504"/>
            <p14:sldId id="505"/>
            <p14:sldId id="506"/>
            <p14:sldId id="507"/>
            <p14:sldId id="510"/>
            <p14:sldId id="511"/>
            <p14:sldId id="514"/>
            <p14:sldId id="512"/>
            <p14:sldId id="513"/>
            <p14:sldId id="295"/>
            <p14:sldId id="413"/>
            <p14:sldId id="484"/>
            <p14:sldId id="485"/>
            <p14:sldId id="486"/>
            <p14:sldId id="517"/>
            <p14:sldId id="461"/>
            <p14:sldId id="455"/>
            <p14:sldId id="450"/>
            <p14:sldId id="259"/>
            <p14:sldId id="406"/>
            <p14:sldId id="407"/>
            <p14:sldId id="306"/>
            <p14:sldId id="308"/>
            <p14:sldId id="325"/>
            <p14:sldId id="497"/>
            <p14:sldId id="348"/>
            <p14:sldId id="470"/>
            <p14:sldId id="414"/>
            <p14:sldId id="524"/>
            <p14:sldId id="525"/>
            <p14:sldId id="526"/>
            <p14:sldId id="393"/>
            <p14:sldId id="372"/>
            <p14:sldId id="418"/>
            <p14:sldId id="475"/>
            <p14:sldId id="403"/>
            <p14:sldId id="546"/>
            <p14:sldId id="11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77" d="100"/>
          <a:sy n="77" d="100"/>
        </p:scale>
        <p:origin x="506" y="50"/>
      </p:cViewPr>
      <p:guideLst>
        <p:guide orient="horz" pos="2160"/>
        <p:guide pos="2880"/>
      </p:guideLst>
    </p:cSldViewPr>
  </p:slideViewPr>
  <p:notesTextViewPr>
    <p:cViewPr>
      <p:scale>
        <a:sx n="3" d="2"/>
        <a:sy n="3" d="2"/>
      </p:scale>
      <p:origin x="0" y="0"/>
    </p:cViewPr>
  </p:notesTextViewPr>
  <p:sorterViewPr>
    <p:cViewPr varScale="1">
      <p:scale>
        <a:sx n="1" d="1"/>
        <a:sy n="1" d="1"/>
      </p:scale>
      <p:origin x="0" y="-35762"/>
    </p:cViewPr>
  </p:sorterViewPr>
  <p:notesViewPr>
    <p:cSldViewPr>
      <p:cViewPr varScale="1">
        <p:scale>
          <a:sx n="58" d="100"/>
          <a:sy n="58" d="100"/>
        </p:scale>
        <p:origin x="-1901"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F34AAF-B25E-4D2E-87AE-B9A586E36EF7}" type="datetimeFigureOut">
              <a:rPr lang="en-US" smtClean="0"/>
              <a:t>10/7/2020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0AF74A-B3B4-4D4B-BB4F-DA2A6274464B}" type="slidenum">
              <a:rPr lang="en-US" smtClean="0"/>
              <a:t>‹#›</a:t>
            </a:fld>
            <a:endParaRPr lang="en-US"/>
          </a:p>
        </p:txBody>
      </p:sp>
    </p:spTree>
    <p:extLst>
      <p:ext uri="{BB962C8B-B14F-4D97-AF65-F5344CB8AC3E}">
        <p14:creationId xmlns:p14="http://schemas.microsoft.com/office/powerpoint/2010/main" val="292225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A5505-F693-46A5-9DC2-62F72728FA0F}" type="datetimeFigureOut">
              <a:rPr lang="en-US" smtClean="0"/>
              <a:t>10/7/2020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2C6380-4970-424B-B746-2D6D18DF77E7}" type="slidenum">
              <a:rPr lang="en-US" smtClean="0"/>
              <a:t>‹#›</a:t>
            </a:fld>
            <a:endParaRPr lang="en-US"/>
          </a:p>
        </p:txBody>
      </p:sp>
    </p:spTree>
    <p:extLst>
      <p:ext uri="{BB962C8B-B14F-4D97-AF65-F5344CB8AC3E}">
        <p14:creationId xmlns:p14="http://schemas.microsoft.com/office/powerpoint/2010/main" val="163140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A22E1-AF99-446A-B069-ECC4091D0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67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Grp="1" noRot="1" noChangeAspect="1" noChangeArrowheads="1" noTextEdit="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2" name="Rectangle 2"/>
          <p:cNvSpPr txBox="1">
            <a:spLocks noGrp="1" noChangeArrowheads="1"/>
          </p:cNvSpPr>
          <p:nvPr>
            <p:ph type="body" idx="1"/>
          </p:nvPr>
        </p:nvSpPr>
        <p:spPr bwMode="auto">
          <a:xfrm>
            <a:off x="914400" y="4343400"/>
            <a:ext cx="5026025"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120583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4DD0A3-D0AD-44C1-BBA0-03E97C10C43D}"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309612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63806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78271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2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72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11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874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063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1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3698247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04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421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55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75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34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750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16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133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174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6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4DD0A3-D0AD-44C1-BBA0-03E97C10C43D}"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625186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380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315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451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425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10/7/2020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92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07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27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504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76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38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4DD0A3-D0AD-44C1-BBA0-03E97C10C43D}"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47992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956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FA8716">
                  <a:shade val="75000"/>
                </a:srgbClr>
              </a:solidFill>
            </a:endParaRPr>
          </a:p>
        </p:txBody>
      </p:sp>
    </p:spTree>
    <p:extLst>
      <p:ext uri="{BB962C8B-B14F-4D97-AF65-F5344CB8AC3E}">
        <p14:creationId xmlns:p14="http://schemas.microsoft.com/office/powerpoint/2010/main" val="56787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191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593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91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10/7/2020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034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901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116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861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85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4DD0A3-D0AD-44C1-BBA0-03E97C10C43D}" type="datetimeFigureOut">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1846096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260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361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FA8716">
                  <a:shade val="75000"/>
                </a:srgbClr>
              </a:solidFill>
            </a:endParaRPr>
          </a:p>
        </p:txBody>
      </p:sp>
    </p:spTree>
    <p:extLst>
      <p:ext uri="{BB962C8B-B14F-4D97-AF65-F5344CB8AC3E}">
        <p14:creationId xmlns:p14="http://schemas.microsoft.com/office/powerpoint/2010/main" val="352135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413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191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945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2"/>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4" y="914401"/>
            <a:ext cx="6947127" cy="3488266"/>
          </a:xfrm>
        </p:spPr>
        <p:txBody>
          <a:bodyPr anchor="b">
            <a:normAutofit/>
          </a:bodyPr>
          <a:lstStyle>
            <a:lvl1pPr algn="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9" y="4402668"/>
            <a:ext cx="5762563" cy="1364531"/>
          </a:xfrm>
        </p:spPr>
        <p:txBody>
          <a:bodyPr anchor="t">
            <a:normAutofit/>
          </a:bodyPr>
          <a:lstStyle>
            <a:lvl1pPr marL="0" indent="0" algn="r">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4" y="6117338"/>
            <a:ext cx="857473" cy="365125"/>
          </a:xfrm>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a:xfrm>
            <a:off x="3623733" y="6117338"/>
            <a:ext cx="3609438" cy="365125"/>
          </a:xfrm>
        </p:spPr>
        <p:txBody>
          <a:bodyPr/>
          <a:lstStyle/>
          <a:p>
            <a:endParaRPr lang="en-US"/>
          </a:p>
        </p:txBody>
      </p:sp>
      <p:sp>
        <p:nvSpPr>
          <p:cNvPr id="6" name="Slide Number Placeholder 5"/>
          <p:cNvSpPr>
            <a:spLocks noGrp="1"/>
          </p:cNvSpPr>
          <p:nvPr>
            <p:ph type="sldNum" sz="quarter" idx="12"/>
          </p:nvPr>
        </p:nvSpPr>
        <p:spPr>
          <a:xfrm>
            <a:off x="8275320" y="6117338"/>
            <a:ext cx="411480" cy="365125"/>
          </a:xfrm>
        </p:spPr>
        <p:txBody>
          <a:bodyPr/>
          <a:lstStyle/>
          <a:p>
            <a:fld id="{E4342F9A-2DA4-47B7-BD57-C9F461AFDD3D}"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9"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70826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4"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30" y="6108175"/>
            <a:ext cx="857473" cy="365125"/>
          </a:xfrm>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a:xfrm>
            <a:off x="1972648" y="6108175"/>
            <a:ext cx="5314517" cy="365125"/>
          </a:xfrm>
        </p:spPr>
        <p:txBody>
          <a:bodyPr/>
          <a:lstStyle/>
          <a:p>
            <a:endParaRPr lang="en-US"/>
          </a:p>
        </p:txBody>
      </p:sp>
      <p:sp>
        <p:nvSpPr>
          <p:cNvPr id="6" name="Slide Number Placeholder 5"/>
          <p:cNvSpPr>
            <a:spLocks noGrp="1"/>
          </p:cNvSpPr>
          <p:nvPr>
            <p:ph type="sldNum" sz="quarter" idx="12"/>
          </p:nvPr>
        </p:nvSpPr>
        <p:spPr>
          <a:xfrm>
            <a:off x="8258968" y="6108175"/>
            <a:ext cx="427833" cy="365125"/>
          </a:xfrm>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998118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6" y="2667000"/>
            <a:ext cx="6699805" cy="2360071"/>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86999" y="5027070"/>
            <a:ext cx="6699802"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8" y="6116072"/>
            <a:ext cx="413483" cy="365125"/>
          </a:xfrm>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558466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685803"/>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6782B4-B012-4767-B785-E24ECD16483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28746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4DD0A3-D0AD-44C1-BBA0-03E97C10C43D}"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4115554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2" y="2658533"/>
            <a:ext cx="34562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13523" y="3335338"/>
            <a:ext cx="3672248" cy="2665259"/>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57267" y="3335338"/>
            <a:ext cx="3672248" cy="2665259"/>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782B4-B012-4767-B785-E24ECD164832}" type="datetimeFigureOut">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219954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6782B4-B012-4767-B785-E24ECD164832}"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535108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782B4-B012-4767-B785-E24ECD164832}" type="datetimeFigureOut">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180864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1600200"/>
            <a:ext cx="2662534"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7553" y="685802"/>
            <a:ext cx="4681962"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5" y="2971800"/>
            <a:ext cx="2662534"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D6782B4-B012-4767-B785-E24ECD16483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295665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3" y="1752599"/>
            <a:ext cx="4070679" cy="13716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6"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333" y="3124199"/>
            <a:ext cx="407067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D6782B4-B012-4767-B785-E24ECD16483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1997654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4732865"/>
            <a:ext cx="7515991"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6"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524" y="5299603"/>
            <a:ext cx="7515991"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D6782B4-B012-4767-B785-E24ECD16483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1382133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0"/>
            <a:ext cx="7515991" cy="3048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525" y="4343400"/>
            <a:ext cx="7515992"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139954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2" y="863023"/>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2198" y="2819399"/>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426742" y="685801"/>
            <a:ext cx="6974115"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113524" y="4343400"/>
            <a:ext cx="7515991"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068310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6" y="3308581"/>
            <a:ext cx="7515989" cy="14688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464382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2" y="863023"/>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2198" y="2819399"/>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426742" y="685801"/>
            <a:ext cx="6974115"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65464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DD0A3-D0AD-44C1-BBA0-03E97C10C43D}" type="datetimeFigureOut">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314421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6" y="685803"/>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5" y="3505200"/>
            <a:ext cx="7515992"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5" y="4343400"/>
            <a:ext cx="7515992"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721454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700982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4"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5"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782B4-B012-4767-B785-E24ECD16483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696803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669726" y="178593"/>
            <a:ext cx="7804548" cy="1518048"/>
          </a:xfrm>
          <a:prstGeom prst="rect">
            <a:avLst/>
          </a:prstGeom>
        </p:spPr>
        <p:txBody>
          <a:bodyPr lIns="35718" tIns="35718" rIns="35718" bIns="35718"/>
          <a:lstStyle>
            <a:lvl1pPr defTabSz="308074">
              <a:defRPr sz="4200">
                <a:latin typeface="Helvetica Neue Medium"/>
                <a:ea typeface="Helvetica Neue Medium"/>
                <a:cs typeface="Helvetica Neue Medium"/>
                <a:sym typeface="Helvetica Neue Medium"/>
              </a:defRPr>
            </a:lvl1pPr>
          </a:lstStyle>
          <a:p>
            <a:r>
              <a:t>Title Text</a:t>
            </a:r>
          </a:p>
        </p:txBody>
      </p:sp>
      <p:sp>
        <p:nvSpPr>
          <p:cNvPr id="139" name="Body Level One…"/>
          <p:cNvSpPr txBox="1">
            <a:spLocks noGrp="1"/>
          </p:cNvSpPr>
          <p:nvPr>
            <p:ph type="body" idx="1"/>
          </p:nvPr>
        </p:nvSpPr>
        <p:spPr>
          <a:xfrm>
            <a:off x="669726" y="1821656"/>
            <a:ext cx="7804548" cy="4420196"/>
          </a:xfrm>
          <a:prstGeom prst="rect">
            <a:avLst/>
          </a:prstGeom>
        </p:spPr>
        <p:txBody>
          <a:bodyPr lIns="35718" tIns="35718" rIns="35718" bIns="35718" anchor="ctr"/>
          <a:lstStyle>
            <a:lvl1pPr marL="229195" indent="-229195" defTabSz="308074">
              <a:spcBef>
                <a:spcPts val="2175"/>
              </a:spcBef>
              <a:buSzPct val="145000"/>
              <a:buFontTx/>
              <a:defRPr sz="1650">
                <a:latin typeface="Helvetica Neue"/>
                <a:ea typeface="Helvetica Neue"/>
                <a:cs typeface="Helvetica Neue"/>
                <a:sym typeface="Helvetica Neue"/>
              </a:defRPr>
            </a:lvl1pPr>
            <a:lvl2pPr marL="562570" indent="-229195" defTabSz="308074">
              <a:spcBef>
                <a:spcPts val="2175"/>
              </a:spcBef>
              <a:buSzPct val="145000"/>
              <a:buFontTx/>
              <a:buChar char="•"/>
              <a:defRPr sz="1650">
                <a:latin typeface="Helvetica Neue"/>
                <a:ea typeface="Helvetica Neue"/>
                <a:cs typeface="Helvetica Neue"/>
                <a:sym typeface="Helvetica Neue"/>
              </a:defRPr>
            </a:lvl2pPr>
            <a:lvl3pPr marL="895945" indent="-229195" defTabSz="308074">
              <a:spcBef>
                <a:spcPts val="2175"/>
              </a:spcBef>
              <a:buSzPct val="145000"/>
              <a:buFontTx/>
              <a:defRPr sz="1650">
                <a:latin typeface="Helvetica Neue"/>
                <a:ea typeface="Helvetica Neue"/>
                <a:cs typeface="Helvetica Neue"/>
                <a:sym typeface="Helvetica Neue"/>
              </a:defRPr>
            </a:lvl3pPr>
            <a:lvl4pPr marL="1229320" indent="-229195" defTabSz="308074">
              <a:spcBef>
                <a:spcPts val="2175"/>
              </a:spcBef>
              <a:buSzPct val="145000"/>
              <a:buFontTx/>
              <a:buChar char="•"/>
              <a:defRPr sz="1650">
                <a:latin typeface="Helvetica Neue"/>
                <a:ea typeface="Helvetica Neue"/>
                <a:cs typeface="Helvetica Neue"/>
                <a:sym typeface="Helvetica Neue"/>
              </a:defRPr>
            </a:lvl4pPr>
            <a:lvl5pPr marL="1562695" indent="-229195" defTabSz="308074">
              <a:spcBef>
                <a:spcPts val="2175"/>
              </a:spcBef>
              <a:buSzPct val="145000"/>
              <a:buFontTx/>
              <a:buChar char="•"/>
              <a:defRPr sz="165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49877" y="6536531"/>
            <a:ext cx="239485" cy="232486"/>
          </a:xfrm>
          <a:prstGeom prst="rect">
            <a:avLst/>
          </a:prstGeom>
        </p:spPr>
        <p:txBody>
          <a:bodyPr lIns="35718" tIns="35718" rIns="35718" bIns="35718"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5434725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a:t>Click to edit Master title style</a:t>
            </a:r>
          </a:p>
        </p:txBody>
      </p:sp>
      <p:sp>
        <p:nvSpPr>
          <p:cNvPr id="3" name="Table Placeholder 2"/>
          <p:cNvSpPr>
            <a:spLocks noGrp="1"/>
          </p:cNvSpPr>
          <p:nvPr>
            <p:ph type="tbl" idx="1"/>
          </p:nvPr>
        </p:nvSpPr>
        <p:spPr>
          <a:xfrm>
            <a:off x="457200" y="1371600"/>
            <a:ext cx="8229600" cy="4724400"/>
          </a:xfrm>
        </p:spPr>
        <p:txBody>
          <a:bodyPr/>
          <a:lstStyle/>
          <a:p>
            <a:pPr lvl="0"/>
            <a:endParaRPr lang="en-US" noProof="0"/>
          </a:p>
        </p:txBody>
      </p:sp>
      <p:sp>
        <p:nvSpPr>
          <p:cNvPr id="4" name="Date Placeholder 3">
            <a:extLst>
              <a:ext uri="{FF2B5EF4-FFF2-40B4-BE49-F238E27FC236}">
                <a16:creationId xmlns:a16="http://schemas.microsoft.com/office/drawing/2014/main" id="{C69C62AE-68CD-4A90-AF75-86335CD0D860}"/>
              </a:ext>
            </a:extLst>
          </p:cNvPr>
          <p:cNvSpPr>
            <a:spLocks noGrp="1"/>
          </p:cNvSpPr>
          <p:nvPr>
            <p:ph type="dt" sz="half" idx="10"/>
          </p:nvPr>
        </p:nvSpPr>
        <p:spPr>
          <a:xfrm>
            <a:off x="0" y="6400800"/>
            <a:ext cx="2133600" cy="457200"/>
          </a:xfrm>
        </p:spPr>
        <p:txBody>
          <a:bodyPr/>
          <a:lstStyle>
            <a:lvl1pPr>
              <a:defRPr>
                <a:solidFill>
                  <a:schemeClr val="tx1">
                    <a:tint val="75000"/>
                  </a:schemeClr>
                </a:solidFill>
              </a:defRPr>
            </a:lvl1pPr>
          </a:lstStyle>
          <a:p>
            <a:pPr>
              <a:defRPr/>
            </a:pPr>
            <a:endParaRPr lang="en-US"/>
          </a:p>
        </p:txBody>
      </p:sp>
      <p:sp>
        <p:nvSpPr>
          <p:cNvPr id="5" name="Slide Number Placeholder 4">
            <a:extLst>
              <a:ext uri="{FF2B5EF4-FFF2-40B4-BE49-F238E27FC236}">
                <a16:creationId xmlns:a16="http://schemas.microsoft.com/office/drawing/2014/main" id="{3FF88701-E13C-4E41-8536-87B7AD113DC4}"/>
              </a:ext>
            </a:extLst>
          </p:cNvPr>
          <p:cNvSpPr>
            <a:spLocks noGrp="1"/>
          </p:cNvSpPr>
          <p:nvPr>
            <p:ph type="sldNum" sz="quarter" idx="11"/>
          </p:nvPr>
        </p:nvSpPr>
        <p:spPr>
          <a:xfrm>
            <a:off x="6705600" y="6400800"/>
            <a:ext cx="2133600" cy="457200"/>
          </a:xfrm>
        </p:spPr>
        <p:txBody>
          <a:bodyPr/>
          <a:lstStyle>
            <a:lvl1pPr>
              <a:defRPr>
                <a:solidFill>
                  <a:schemeClr val="tx1">
                    <a:tint val="75000"/>
                  </a:schemeClr>
                </a:solidFill>
              </a:defRPr>
            </a:lvl1pPr>
          </a:lstStyle>
          <a:p>
            <a:pPr>
              <a:defRPr/>
            </a:pPr>
            <a:fld id="{090B5AC3-3EF5-4F68-8E48-FE2114B5D08A}" type="slidenum">
              <a:rPr lang="en-US"/>
              <a:pPr>
                <a:defRPr/>
              </a:pPr>
              <a:t>‹#›</a:t>
            </a:fld>
            <a:endParaRPr lang="en-US"/>
          </a:p>
        </p:txBody>
      </p:sp>
    </p:spTree>
    <p:extLst>
      <p:ext uri="{BB962C8B-B14F-4D97-AF65-F5344CB8AC3E}">
        <p14:creationId xmlns:p14="http://schemas.microsoft.com/office/powerpoint/2010/main" val="345803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18064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182507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DD0A3-D0AD-44C1-BBA0-03E97C10C43D}" type="datetimeFigureOut">
              <a:rPr lang="en-US" smtClean="0"/>
              <a:t>10/7/2020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169CA-20FB-44FE-B0F9-CFFEF0F4D43D}" type="slidenum">
              <a:rPr lang="en-US" smtClean="0"/>
              <a:t>‹#›</a:t>
            </a:fld>
            <a:endParaRPr lang="en-US"/>
          </a:p>
        </p:txBody>
      </p:sp>
    </p:spTree>
    <p:extLst>
      <p:ext uri="{BB962C8B-B14F-4D97-AF65-F5344CB8AC3E}">
        <p14:creationId xmlns:p14="http://schemas.microsoft.com/office/powerpoint/2010/main" val="149387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3280C-E7BF-4338-8CC7-4EBFF69490B7}"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705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DD0A3-D0AD-44C1-BBA0-03E97C10C43D}" type="datetimeFigureOut">
              <a:rPr lang="en-US" smtClean="0">
                <a:solidFill>
                  <a:prstClr val="black">
                    <a:tint val="75000"/>
                  </a:prstClr>
                </a:solidFill>
              </a:rPr>
              <a:pPr/>
              <a:t>10/7/2020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5324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10/7/2020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53671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10/7/2020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569873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1" y="2"/>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4"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2"/>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80" y="6116072"/>
            <a:ext cx="857473"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0D6782B4-B012-4767-B785-E24ECD164832}" type="datetimeFigureOut">
              <a:rPr lang="en-US" smtClean="0"/>
              <a:t>10/7/2020</a:t>
            </a:fld>
            <a:endParaRPr lang="en-US"/>
          </a:p>
        </p:txBody>
      </p:sp>
      <p:sp>
        <p:nvSpPr>
          <p:cNvPr id="5" name="Footer Placeholder 4"/>
          <p:cNvSpPr>
            <a:spLocks noGrp="1"/>
          </p:cNvSpPr>
          <p:nvPr>
            <p:ph type="ftr" sz="quarter" idx="3"/>
          </p:nvPr>
        </p:nvSpPr>
        <p:spPr>
          <a:xfrm>
            <a:off x="1986998" y="6116072"/>
            <a:ext cx="5314517"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8" y="6116072"/>
            <a:ext cx="413483"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4342F9A-2DA4-47B7-BD57-C9F461AFDD3D}" type="slidenum">
              <a:rPr lang="en-US" smtClean="0"/>
              <a:t>‹#›</a:t>
            </a:fld>
            <a:endParaRPr lang="en-US"/>
          </a:p>
        </p:txBody>
      </p:sp>
    </p:spTree>
    <p:extLst>
      <p:ext uri="{BB962C8B-B14F-4D97-AF65-F5344CB8AC3E}">
        <p14:creationId xmlns:p14="http://schemas.microsoft.com/office/powerpoint/2010/main" val="313337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ammb-slider.cira.colostate.edu/?sat=goes-17&amp;z=2&amp;im=12&amp;ts=1&amp;st=0&amp;et=0&amp;speed=130&amp;motion=loop&amp;map=1&amp;lat=0&amp;opacity%5B0%5D=1&amp;hidden%5B0%5D=0&amp;pause=20200908113617&amp;slider=-1&amp;hide_controls=0&amp;mouse_draw=0&amp;follow_feature=0&amp;follow_hide=0&amp;s=rammb-slider&amp;sec=conus&amp;p%5B0%5D=band_09&amp;x=8800&amp;y=3406" TargetMode="External"/><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sonde_sept8.mp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sonde_sept8.mp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home.chpc.utah.edu/~u0790486/wxinfo/cgi-bin/wxmap_24h_peak_wind.cgi?latcen=40.7202010588415&amp;loncen=-113.58078002929686&amp;net=0&amp;zoom=9&amp;limit=35" TargetMode="Externa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home.chpc.utah.edu/~u0790486/wxinfo/cgi-bin/plot_wind_time_series.cgi?period=1440&amp;stn=UTPKL" TargetMode="Externa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mesowest.utah.edu/cgi-bin/droman/mesomap.cgi?lat=40.76623&amp;lon=-111.84755&amp;radius=25&amp;rawsflag=290&amp;site=WBB&amp;unit=0&amp;time=LOCAL&amp;product=&amp;year1=&amp;month1=&amp;day1=00&amp;hour1=00&amp;currTimeChecked=" TargetMode="Externa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hyperlink" Target="http://www.meted.ucar.edu/mesoprim/mtnwave/" TargetMode="External"/><Relationship Id="rId2" Type="http://schemas.openxmlformats.org/officeDocument/2006/relationships/hyperlink" Target="https://journals.ametsoc.org/doi/full/10.1175/WAF-D-15-0034.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3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290.png"/></Relationships>
</file>

<file path=ppt/slides/_rels/slide4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30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Wndstrm_12012011_long.mov"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4" y="1543051"/>
            <a:ext cx="6947127" cy="652946"/>
          </a:xfrm>
        </p:spPr>
        <p:txBody>
          <a:bodyPr wrap="square" numCol="1" compatLnSpc="1">
            <a:prstTxWarp prst="textNoShape">
              <a:avLst/>
            </a:prstTxWarp>
            <a:normAutofit fontScale="90000"/>
          </a:bodyPr>
          <a:lstStyle/>
          <a:p>
            <a:pPr eaLnBrk="1" hangingPunct="1">
              <a:defRPr/>
            </a:pPr>
            <a:r>
              <a:rPr lang="en-US" dirty="0">
                <a:effectLst>
                  <a:outerShdw blurRad="38100" dist="38100" dir="2700000" algn="tl">
                    <a:srgbClr val="000000"/>
                  </a:outerShdw>
                </a:effectLst>
                <a:latin typeface="+mn-lt"/>
              </a:rPr>
              <a:t>ATMOS 6010</a:t>
            </a:r>
            <a:br>
              <a:rPr lang="en-US" dirty="0">
                <a:effectLst>
                  <a:outerShdw blurRad="38100" dist="38100" dir="2700000" algn="tl">
                    <a:srgbClr val="000000"/>
                  </a:outerShdw>
                </a:effectLst>
                <a:latin typeface="+mn-lt"/>
              </a:rPr>
            </a:br>
            <a:r>
              <a:rPr lang="en-US" dirty="0">
                <a:effectLst>
                  <a:outerShdw blurRad="38100" dist="38100" dir="2700000" algn="tl">
                    <a:srgbClr val="000000"/>
                  </a:outerShdw>
                </a:effectLst>
                <a:latin typeface="+mn-lt"/>
              </a:rPr>
              <a:t>September 10, 2020</a:t>
            </a:r>
          </a:p>
        </p:txBody>
      </p:sp>
      <p:sp>
        <p:nvSpPr>
          <p:cNvPr id="5" name="Subtitle 4">
            <a:extLst>
              <a:ext uri="{FF2B5EF4-FFF2-40B4-BE49-F238E27FC236}">
                <a16:creationId xmlns:a16="http://schemas.microsoft.com/office/drawing/2014/main" id="{F71EF00D-5340-4A79-885A-D6EB6E8DC0DA}"/>
              </a:ext>
            </a:extLst>
          </p:cNvPr>
          <p:cNvSpPr>
            <a:spLocks noGrp="1"/>
          </p:cNvSpPr>
          <p:nvPr>
            <p:ph type="subTitle" idx="1"/>
          </p:nvPr>
        </p:nvSpPr>
        <p:spPr>
          <a:xfrm>
            <a:off x="2879067" y="5543170"/>
            <a:ext cx="5762563" cy="1023398"/>
          </a:xfrm>
        </p:spPr>
        <p:txBody>
          <a:bodyPr>
            <a:normAutofit/>
          </a:bodyPr>
          <a:lstStyle/>
          <a:p>
            <a:endParaRPr lang="en-US" sz="1800" dirty="0"/>
          </a:p>
        </p:txBody>
      </p:sp>
      <p:pic>
        <p:nvPicPr>
          <p:cNvPr id="4" name="Picture 3">
            <a:hlinkClick r:id="rId3"/>
            <a:extLst>
              <a:ext uri="{FF2B5EF4-FFF2-40B4-BE49-F238E27FC236}">
                <a16:creationId xmlns:a16="http://schemas.microsoft.com/office/drawing/2014/main" id="{66434364-562B-4325-A3EA-4B838016307D}"/>
              </a:ext>
            </a:extLst>
          </p:cNvPr>
          <p:cNvPicPr>
            <a:picLocks noChangeAspect="1"/>
          </p:cNvPicPr>
          <p:nvPr/>
        </p:nvPicPr>
        <p:blipFill>
          <a:blip r:embed="rId4"/>
          <a:stretch>
            <a:fillRect/>
          </a:stretch>
        </p:blipFill>
        <p:spPr>
          <a:xfrm>
            <a:off x="4504426" y="2590800"/>
            <a:ext cx="4117808" cy="3886200"/>
          </a:xfrm>
          <a:prstGeom prst="rect">
            <a:avLst/>
          </a:prstGeom>
        </p:spPr>
      </p:pic>
      <p:sp>
        <p:nvSpPr>
          <p:cNvPr id="8" name="TextBox 7">
            <a:extLst>
              <a:ext uri="{FF2B5EF4-FFF2-40B4-BE49-F238E27FC236}">
                <a16:creationId xmlns:a16="http://schemas.microsoft.com/office/drawing/2014/main" id="{AE99295F-586B-4608-95D2-26D51DAC691C}"/>
              </a:ext>
            </a:extLst>
          </p:cNvPr>
          <p:cNvSpPr txBox="1"/>
          <p:nvPr/>
        </p:nvSpPr>
        <p:spPr>
          <a:xfrm>
            <a:off x="1905000" y="3054438"/>
            <a:ext cx="2514600" cy="923330"/>
          </a:xfrm>
          <a:prstGeom prst="rect">
            <a:avLst/>
          </a:prstGeom>
          <a:noFill/>
        </p:spPr>
        <p:txBody>
          <a:bodyPr wrap="square">
            <a:spAutoFit/>
          </a:bodyPr>
          <a:lstStyle/>
          <a:p>
            <a:r>
              <a:rPr lang="en-US" sz="1800" dirty="0"/>
              <a:t>When the weather trumps lecture plans… you adapt</a:t>
            </a:r>
            <a:endParaRPr lang="en-US" dirty="0"/>
          </a:p>
        </p:txBody>
      </p:sp>
    </p:spTree>
    <p:extLst>
      <p:ext uri="{BB962C8B-B14F-4D97-AF65-F5344CB8AC3E}">
        <p14:creationId xmlns:p14="http://schemas.microsoft.com/office/powerpoint/2010/main" val="389421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016B-A690-4CA7-8BD0-0154D84BF121}"/>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FD52FC79-42E9-4138-BB6B-57D034EDA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04800"/>
            <a:ext cx="12800000" cy="6400000"/>
          </a:xfrm>
          <a:prstGeom prst="rect">
            <a:avLst/>
          </a:prstGeom>
        </p:spPr>
      </p:pic>
    </p:spTree>
    <p:extLst>
      <p:ext uri="{BB962C8B-B14F-4D97-AF65-F5344CB8AC3E}">
        <p14:creationId xmlns:p14="http://schemas.microsoft.com/office/powerpoint/2010/main" val="182133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9D53-8624-4566-837D-A7DA790E80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5ED825-D198-424A-84F7-15E11B8A8FC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AC91002-385A-4F73-9F75-26FF8D3B4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a:prstGeom prst="rect">
            <a:avLst/>
          </a:prstGeom>
        </p:spPr>
      </p:pic>
    </p:spTree>
    <p:extLst>
      <p:ext uri="{BB962C8B-B14F-4D97-AF65-F5344CB8AC3E}">
        <p14:creationId xmlns:p14="http://schemas.microsoft.com/office/powerpoint/2010/main" val="340189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D823-6B73-45B5-8CF2-E15635BA90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D67A93-F90F-48C7-92D0-6B990CDF2F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0D35F2-6844-4457-B95F-2CC4F7A3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04800"/>
            <a:ext cx="12800000" cy="6400000"/>
          </a:xfrm>
          <a:prstGeom prst="rect">
            <a:avLst/>
          </a:prstGeom>
        </p:spPr>
      </p:pic>
    </p:spTree>
    <p:extLst>
      <p:ext uri="{BB962C8B-B14F-4D97-AF65-F5344CB8AC3E}">
        <p14:creationId xmlns:p14="http://schemas.microsoft.com/office/powerpoint/2010/main" val="311840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4FD1-418E-4BB4-A35C-E4698A0300D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4CB59F-D6B2-4442-A617-5BC62046AC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p:spPr>
      </p:pic>
    </p:spTree>
    <p:extLst>
      <p:ext uri="{BB962C8B-B14F-4D97-AF65-F5344CB8AC3E}">
        <p14:creationId xmlns:p14="http://schemas.microsoft.com/office/powerpoint/2010/main" val="1073514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4CB59F-D6B2-4442-A617-5BC62046AC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p:spPr>
      </p:pic>
    </p:spTree>
    <p:extLst>
      <p:ext uri="{BB962C8B-B14F-4D97-AF65-F5344CB8AC3E}">
        <p14:creationId xmlns:p14="http://schemas.microsoft.com/office/powerpoint/2010/main" val="251608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Launching </a:t>
            </a:r>
            <a:r>
              <a:rPr lang="en-US" dirty="0" err="1"/>
              <a:t>Rawinsondes</a:t>
            </a:r>
            <a:endParaRPr lang="en-US" dirty="0"/>
          </a:p>
        </p:txBody>
      </p:sp>
      <p:pic>
        <p:nvPicPr>
          <p:cNvPr id="3" name="Downslope Windstorm">
            <a:hlinkClick r:id="" action="ppaction://media"/>
            <a:extLst>
              <a:ext uri="{FF2B5EF4-FFF2-40B4-BE49-F238E27FC236}">
                <a16:creationId xmlns:a16="http://schemas.microsoft.com/office/drawing/2014/main" id="{B1F845D2-7252-4950-90AA-A922524532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23392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D1D9-7749-4DC0-A64F-D9C91FD109DE}"/>
              </a:ext>
            </a:extLst>
          </p:cNvPr>
          <p:cNvSpPr>
            <a:spLocks noGrp="1"/>
          </p:cNvSpPr>
          <p:nvPr>
            <p:ph type="title"/>
          </p:nvPr>
        </p:nvSpPr>
        <p:spPr/>
        <p:txBody>
          <a:bodyPr/>
          <a:lstStyle/>
          <a:p>
            <a:r>
              <a:rPr lang="en-US" dirty="0"/>
              <a:t>MTMET site</a:t>
            </a:r>
          </a:p>
        </p:txBody>
      </p:sp>
      <p:pic>
        <p:nvPicPr>
          <p:cNvPr id="5" name="Content Placeholder 4">
            <a:extLst>
              <a:ext uri="{FF2B5EF4-FFF2-40B4-BE49-F238E27FC236}">
                <a16:creationId xmlns:a16="http://schemas.microsoft.com/office/drawing/2014/main" id="{E963473A-1392-4C1C-B65C-65B5F79419AA}"/>
              </a:ext>
            </a:extLst>
          </p:cNvPr>
          <p:cNvPicPr>
            <a:picLocks noGrp="1" noChangeAspect="1"/>
          </p:cNvPicPr>
          <p:nvPr>
            <p:ph idx="1"/>
          </p:nvPr>
        </p:nvPicPr>
        <p:blipFill>
          <a:blip r:embed="rId2"/>
          <a:stretch>
            <a:fillRect/>
          </a:stretch>
        </p:blipFill>
        <p:spPr>
          <a:xfrm>
            <a:off x="1210025" y="1600200"/>
            <a:ext cx="6723950" cy="4525963"/>
          </a:xfrm>
        </p:spPr>
      </p:pic>
    </p:spTree>
    <p:extLst>
      <p:ext uri="{BB962C8B-B14F-4D97-AF65-F5344CB8AC3E}">
        <p14:creationId xmlns:p14="http://schemas.microsoft.com/office/powerpoint/2010/main" val="1285546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B50E-E632-45D1-BEB3-B3A48DE7AD5A}"/>
              </a:ext>
            </a:extLst>
          </p:cNvPr>
          <p:cNvSpPr>
            <a:spLocks noGrp="1"/>
          </p:cNvSpPr>
          <p:nvPr>
            <p:ph type="title"/>
          </p:nvPr>
        </p:nvSpPr>
        <p:spPr/>
        <p:txBody>
          <a:bodyPr/>
          <a:lstStyle/>
          <a:p>
            <a:r>
              <a:rPr lang="en-US" dirty="0">
                <a:hlinkClick r:id="rId2" action="ppaction://hlinkfile"/>
              </a:rPr>
              <a:t>Tuesday’s launch</a:t>
            </a:r>
            <a:endParaRPr lang="en-US" dirty="0"/>
          </a:p>
        </p:txBody>
      </p:sp>
      <p:pic>
        <p:nvPicPr>
          <p:cNvPr id="7170" name="Picture 2">
            <a:extLst>
              <a:ext uri="{FF2B5EF4-FFF2-40B4-BE49-F238E27FC236}">
                <a16:creationId xmlns:a16="http://schemas.microsoft.com/office/drawing/2014/main" id="{5EA68786-271E-492B-85EF-1702B94517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915319"/>
            <a:ext cx="76200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66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B50E-E632-45D1-BEB3-B3A48DE7AD5A}"/>
              </a:ext>
            </a:extLst>
          </p:cNvPr>
          <p:cNvSpPr>
            <a:spLocks noGrp="1"/>
          </p:cNvSpPr>
          <p:nvPr>
            <p:ph type="title"/>
          </p:nvPr>
        </p:nvSpPr>
        <p:spPr/>
        <p:txBody>
          <a:bodyPr/>
          <a:lstStyle/>
          <a:p>
            <a:r>
              <a:rPr lang="en-US" dirty="0">
                <a:hlinkClick r:id="rId2" action="ppaction://hlinkfile"/>
              </a:rPr>
              <a:t>Tuesday’s launch</a:t>
            </a:r>
            <a:endParaRPr lang="en-US" dirty="0"/>
          </a:p>
        </p:txBody>
      </p:sp>
      <p:pic>
        <p:nvPicPr>
          <p:cNvPr id="6146" name="Picture 2">
            <a:extLst>
              <a:ext uri="{FF2B5EF4-FFF2-40B4-BE49-F238E27FC236}">
                <a16:creationId xmlns:a16="http://schemas.microsoft.com/office/drawing/2014/main" id="{6C6F3104-54CA-41FC-B24E-C07C4B653D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801019"/>
            <a:ext cx="762000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52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5EEB-30BE-45BA-9EF8-F158711A5D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692471-4404-4C2A-BAE1-E872DCFE6F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69081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5BC0-D31C-41FC-87E3-9B3DD9E1F4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7BDB41-9FC4-4EDD-8DDF-88329B4D4D5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A7E35D-56F8-4CE9-BDAA-2D2BB13D01A0}"/>
              </a:ext>
            </a:extLst>
          </p:cNvPr>
          <p:cNvPicPr>
            <a:picLocks noChangeAspect="1"/>
          </p:cNvPicPr>
          <p:nvPr/>
        </p:nvPicPr>
        <p:blipFill>
          <a:blip r:embed="rId2"/>
          <a:stretch>
            <a:fillRect/>
          </a:stretch>
        </p:blipFill>
        <p:spPr>
          <a:xfrm>
            <a:off x="2209800" y="2278129"/>
            <a:ext cx="6872975" cy="4552162"/>
          </a:xfrm>
          <a:prstGeom prst="rect">
            <a:avLst/>
          </a:prstGeom>
        </p:spPr>
      </p:pic>
      <p:pic>
        <p:nvPicPr>
          <p:cNvPr id="7" name="Picture 6">
            <a:extLst>
              <a:ext uri="{FF2B5EF4-FFF2-40B4-BE49-F238E27FC236}">
                <a16:creationId xmlns:a16="http://schemas.microsoft.com/office/drawing/2014/main" id="{1C1B8FC1-CBA4-4305-A14C-34B8A5B12129}"/>
              </a:ext>
            </a:extLst>
          </p:cNvPr>
          <p:cNvPicPr>
            <a:picLocks noChangeAspect="1"/>
          </p:cNvPicPr>
          <p:nvPr/>
        </p:nvPicPr>
        <p:blipFill>
          <a:blip r:embed="rId3"/>
          <a:stretch>
            <a:fillRect/>
          </a:stretch>
        </p:blipFill>
        <p:spPr>
          <a:xfrm>
            <a:off x="2303986" y="0"/>
            <a:ext cx="6684602" cy="2411085"/>
          </a:xfrm>
          <a:prstGeom prst="rect">
            <a:avLst/>
          </a:prstGeom>
        </p:spPr>
      </p:pic>
    </p:spTree>
    <p:extLst>
      <p:ext uri="{BB962C8B-B14F-4D97-AF65-F5344CB8AC3E}">
        <p14:creationId xmlns:p14="http://schemas.microsoft.com/office/powerpoint/2010/main" val="93345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88E2-699D-4CE2-B5F3-B83450CB6DE6}"/>
              </a:ext>
            </a:extLst>
          </p:cNvPr>
          <p:cNvSpPr>
            <a:spLocks noGrp="1"/>
          </p:cNvSpPr>
          <p:nvPr>
            <p:ph type="title"/>
          </p:nvPr>
        </p:nvSpPr>
        <p:spPr/>
        <p:txBody>
          <a:bodyPr/>
          <a:lstStyle/>
          <a:p>
            <a:r>
              <a:rPr lang="en-US" dirty="0"/>
              <a:t>Sebastian’s lidar</a:t>
            </a:r>
          </a:p>
        </p:txBody>
      </p:sp>
      <p:pic>
        <p:nvPicPr>
          <p:cNvPr id="1026" name="Picture 2">
            <a:extLst>
              <a:ext uri="{FF2B5EF4-FFF2-40B4-BE49-F238E27FC236}">
                <a16:creationId xmlns:a16="http://schemas.microsoft.com/office/drawing/2014/main" id="{7B626DF2-937B-4848-AAE0-6AC55C7E0E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682081"/>
            <a:ext cx="76200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1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F4C68-71D1-4D17-862E-AB5134C9B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7676A5-E18F-4778-8C8B-1FEED4F319A8}"/>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79931F67-1A4C-48AE-9B53-5B220F1BD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1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6729-631C-4BA5-B645-65EBBD94D0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2B488D-A473-4AE7-B44D-46342E3144F8}"/>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0595B374-24CF-482F-AE74-ED1BB4C8F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053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B031-0012-4849-8AE3-A0313A5F15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5F610B-8DCE-4F33-AD69-CA990486A7AB}"/>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B1194106-8DB5-4565-854A-9D0AFF5E1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82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FE08F-F3F0-4169-B23F-6AAB4F5F93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9B3A6E-F488-4093-81A7-74BFC38DAB44}"/>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5FA578D0-F52D-4FB5-A22D-BB234E8BD23B}"/>
              </a:ext>
            </a:extLst>
          </p:cNvPr>
          <p:cNvPicPr>
            <a:picLocks noChangeAspect="1"/>
          </p:cNvPicPr>
          <p:nvPr/>
        </p:nvPicPr>
        <p:blipFill>
          <a:blip r:embed="rId3"/>
          <a:stretch>
            <a:fillRect/>
          </a:stretch>
        </p:blipFill>
        <p:spPr>
          <a:xfrm>
            <a:off x="1586861" y="0"/>
            <a:ext cx="5970278" cy="6858000"/>
          </a:xfrm>
          <a:prstGeom prst="rect">
            <a:avLst/>
          </a:prstGeom>
        </p:spPr>
      </p:pic>
    </p:spTree>
    <p:extLst>
      <p:ext uri="{BB962C8B-B14F-4D97-AF65-F5344CB8AC3E}">
        <p14:creationId xmlns:p14="http://schemas.microsoft.com/office/powerpoint/2010/main" val="248208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9F2E-B206-40BD-8DEE-8EF3235E7E65}"/>
              </a:ext>
            </a:extLst>
          </p:cNvPr>
          <p:cNvSpPr>
            <a:spLocks noGrp="1"/>
          </p:cNvSpPr>
          <p:nvPr>
            <p:ph type="title"/>
          </p:nvPr>
        </p:nvSpPr>
        <p:spPr/>
        <p:txBody>
          <a:bodyPr/>
          <a:lstStyle/>
          <a:p>
            <a:endParaRPr lang="en-US"/>
          </a:p>
        </p:txBody>
      </p:sp>
      <p:pic>
        <p:nvPicPr>
          <p:cNvPr id="1026" name="Picture 2">
            <a:hlinkClick r:id="rId2"/>
            <a:extLst>
              <a:ext uri="{FF2B5EF4-FFF2-40B4-BE49-F238E27FC236}">
                <a16:creationId xmlns:a16="http://schemas.microsoft.com/office/drawing/2014/main" id="{1E0BC674-E319-4070-9032-0699D1D0CE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50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CEF9-B809-421A-A31C-6EA5E0996F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AD5B44-3137-47A8-A2F5-7260F7C4ED12}"/>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3705029A-DF91-4F52-B021-80F4CDC8E1A9}"/>
              </a:ext>
            </a:extLst>
          </p:cNvPr>
          <p:cNvPicPr>
            <a:picLocks noChangeAspect="1"/>
          </p:cNvPicPr>
          <p:nvPr/>
        </p:nvPicPr>
        <p:blipFill>
          <a:blip r:embed="rId3"/>
          <a:stretch>
            <a:fillRect/>
          </a:stretch>
        </p:blipFill>
        <p:spPr>
          <a:xfrm>
            <a:off x="957866" y="0"/>
            <a:ext cx="7228268" cy="6858000"/>
          </a:xfrm>
          <a:prstGeom prst="rect">
            <a:avLst/>
          </a:prstGeom>
        </p:spPr>
      </p:pic>
    </p:spTree>
    <p:extLst>
      <p:ext uri="{BB962C8B-B14F-4D97-AF65-F5344CB8AC3E}">
        <p14:creationId xmlns:p14="http://schemas.microsoft.com/office/powerpoint/2010/main" val="2874694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2283-6269-4836-AEB8-DCBB8B8882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6D622D-6D02-4EF2-BA08-6CC4EEAC7506}"/>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3B4917F9-0939-4892-8F8F-FD8CC92E3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04938"/>
            <a:ext cx="89058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85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FCFD-8396-40EF-AA67-BCA2220DD0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A09495-DF69-40AD-9897-1C539BF6927B}"/>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9B7076D2-1058-411E-902C-2A591777A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04938"/>
            <a:ext cx="89058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958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B5AB-97B1-467D-B912-AC75783C81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84660A-CC86-4DFE-99FA-4A11494ED3F3}"/>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CCD349D0-37E7-4633-8D6D-702A38628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04938"/>
            <a:ext cx="8905875"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87038C3-5724-43B8-AB14-4C46CED670A0}"/>
              </a:ext>
            </a:extLst>
          </p:cNvPr>
          <p:cNvSpPr/>
          <p:nvPr/>
        </p:nvSpPr>
        <p:spPr>
          <a:xfrm rot="1954599">
            <a:off x="4495800" y="1981200"/>
            <a:ext cx="18288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128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F88-6CDE-426B-B25D-032C5DE604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1D0415-C8E4-41FE-955F-9D56CC65A66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80BB25-DC8B-43DE-99EB-A561E282FFF4}"/>
              </a:ext>
            </a:extLst>
          </p:cNvPr>
          <p:cNvPicPr>
            <a:picLocks noChangeAspect="1"/>
          </p:cNvPicPr>
          <p:nvPr/>
        </p:nvPicPr>
        <p:blipFill>
          <a:blip r:embed="rId2"/>
          <a:stretch>
            <a:fillRect/>
          </a:stretch>
        </p:blipFill>
        <p:spPr>
          <a:xfrm>
            <a:off x="0" y="515225"/>
            <a:ext cx="9144000" cy="5827549"/>
          </a:xfrm>
          <a:prstGeom prst="rect">
            <a:avLst/>
          </a:prstGeom>
        </p:spPr>
      </p:pic>
    </p:spTree>
    <p:extLst>
      <p:ext uri="{BB962C8B-B14F-4D97-AF65-F5344CB8AC3E}">
        <p14:creationId xmlns:p14="http://schemas.microsoft.com/office/powerpoint/2010/main" val="3453196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Chasing the Wind:</a:t>
            </a:r>
            <a:br>
              <a:rPr lang="en-US" dirty="0"/>
            </a:br>
            <a:r>
              <a:rPr lang="en-US" sz="3100" dirty="0"/>
              <a:t>The December 1, 2011 Downslope Windstorm</a:t>
            </a:r>
          </a:p>
        </p:txBody>
      </p:sp>
      <p:sp>
        <p:nvSpPr>
          <p:cNvPr id="3" name="Subtitle 2"/>
          <p:cNvSpPr>
            <a:spLocks noGrp="1"/>
          </p:cNvSpPr>
          <p:nvPr>
            <p:ph type="subTitle" idx="1"/>
          </p:nvPr>
        </p:nvSpPr>
        <p:spPr>
          <a:xfrm>
            <a:off x="1544476" y="2209359"/>
            <a:ext cx="6400800" cy="1752600"/>
          </a:xfrm>
        </p:spPr>
        <p:txBody>
          <a:bodyPr>
            <a:normAutofit lnSpcReduction="10000"/>
          </a:bodyPr>
          <a:lstStyle/>
          <a:p>
            <a:r>
              <a:rPr lang="en-US" sz="2800" dirty="0"/>
              <a:t>John Horel, John Lawson, Roger Akers, Trevor Alcott, Chris Ander, Erik Crosman, Alex Jacques, Matt Lammers, Nola </a:t>
            </a:r>
            <a:r>
              <a:rPr lang="en-US" sz="2800" dirty="0" err="1"/>
              <a:t>Lucke</a:t>
            </a:r>
            <a:r>
              <a:rPr lang="en-US" sz="2800" dirty="0"/>
              <a:t>, Wil Mace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01" t="22493" r="34350" b="18970"/>
          <a:stretch/>
        </p:blipFill>
        <p:spPr>
          <a:xfrm>
            <a:off x="7945276" y="2140403"/>
            <a:ext cx="1198724" cy="153209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168" t="16146" r="27806" b="17037"/>
          <a:stretch/>
        </p:blipFill>
        <p:spPr>
          <a:xfrm>
            <a:off x="152400" y="2288755"/>
            <a:ext cx="1504409" cy="123539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741" b="16050"/>
          <a:stretch/>
        </p:blipFill>
        <p:spPr>
          <a:xfrm>
            <a:off x="5278966" y="3970867"/>
            <a:ext cx="3141134" cy="2663306"/>
          </a:xfrm>
          <a:prstGeom prst="rect">
            <a:avLst/>
          </a:prstGeom>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25" t="15934" r="3125" b="9585"/>
          <a:stretch/>
        </p:blipFill>
        <p:spPr bwMode="auto">
          <a:xfrm>
            <a:off x="324391" y="4055533"/>
            <a:ext cx="4557010" cy="257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521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fontScale="85000" lnSpcReduction="20000"/>
          </a:bodyPr>
          <a:lstStyle/>
          <a:p>
            <a:r>
              <a:rPr lang="en-US" dirty="0"/>
              <a:t>Hydraulic jump theory for downslope windstorms </a:t>
            </a:r>
          </a:p>
          <a:p>
            <a:r>
              <a:rPr lang="en-US" dirty="0"/>
              <a:t>December 1, 2011 downslope windstorm</a:t>
            </a:r>
          </a:p>
          <a:p>
            <a:pPr lvl="1"/>
            <a:r>
              <a:rPr lang="en-US" dirty="0">
                <a:solidFill>
                  <a:srgbClr val="FF0000"/>
                </a:solidFill>
              </a:rPr>
              <a:t>Lawson, J., and J. Horel 2015: Analysis of the 1 December 2011 Wasatch downslope windstorm. </a:t>
            </a:r>
            <a:r>
              <a:rPr lang="en-US" i="1" dirty="0" err="1">
                <a:solidFill>
                  <a:srgbClr val="FF0000"/>
                </a:solidFill>
              </a:rPr>
              <a:t>Wea</a:t>
            </a:r>
            <a:r>
              <a:rPr lang="en-US" i="1" dirty="0">
                <a:solidFill>
                  <a:srgbClr val="FF0000"/>
                </a:solidFill>
              </a:rPr>
              <a:t>. Forecasting, 30, </a:t>
            </a:r>
            <a:r>
              <a:rPr lang="en-US" dirty="0">
                <a:solidFill>
                  <a:srgbClr val="FF0000"/>
                </a:solidFill>
              </a:rPr>
              <a:t>115-135. </a:t>
            </a:r>
            <a:r>
              <a:rPr lang="en-US" dirty="0" err="1">
                <a:solidFill>
                  <a:srgbClr val="FF0000"/>
                </a:solidFill>
              </a:rPr>
              <a:t>doi</a:t>
            </a:r>
            <a:r>
              <a:rPr lang="en-US" dirty="0">
                <a:solidFill>
                  <a:srgbClr val="FF0000"/>
                </a:solidFill>
              </a:rPr>
              <a:t>: http://dx.doi.org/10.1175/WAF-D-13-00120.1</a:t>
            </a:r>
          </a:p>
          <a:p>
            <a:pPr lvl="1"/>
            <a:r>
              <a:rPr lang="en-US" dirty="0">
                <a:solidFill>
                  <a:schemeClr val="bg2">
                    <a:lumMod val="75000"/>
                  </a:schemeClr>
                </a:solidFill>
              </a:rPr>
              <a:t>Lawson, J., and J. Horel 2016: Predictability of the 1 December 2011 Wasatch. </a:t>
            </a:r>
            <a:r>
              <a:rPr lang="en-US" i="1" dirty="0" err="1">
                <a:solidFill>
                  <a:schemeClr val="bg2">
                    <a:lumMod val="75000"/>
                  </a:schemeClr>
                </a:solidFill>
              </a:rPr>
              <a:t>Wea</a:t>
            </a:r>
            <a:r>
              <a:rPr lang="en-US" i="1" dirty="0">
                <a:solidFill>
                  <a:schemeClr val="bg2">
                    <a:lumMod val="75000"/>
                  </a:schemeClr>
                </a:solidFill>
              </a:rPr>
              <a:t>. Forecasting. </a:t>
            </a:r>
            <a:r>
              <a:rPr lang="en-US" dirty="0">
                <a:solidFill>
                  <a:schemeClr val="bg2">
                    <a:lumMod val="75000"/>
                  </a:schemeClr>
                </a:solidFill>
                <a:hlinkClick r:id="rId2">
                  <a:extLst>
                    <a:ext uri="{A12FA001-AC4F-418D-AE19-62706E023703}">
                      <ahyp:hlinkClr xmlns:ahyp="http://schemas.microsoft.com/office/drawing/2018/hyperlinkcolor" val="tx"/>
                    </a:ext>
                  </a:extLst>
                </a:hlinkClick>
              </a:rPr>
              <a:t>https://journals.ametsoc.org/doi/full/10.1175/WAF-D-15-0034.1</a:t>
            </a:r>
            <a:endParaRPr lang="en-US" dirty="0">
              <a:solidFill>
                <a:schemeClr val="bg2">
                  <a:lumMod val="75000"/>
                </a:schemeClr>
              </a:solidFill>
            </a:endParaRPr>
          </a:p>
          <a:p>
            <a:r>
              <a:rPr lang="en-US" dirty="0"/>
              <a:t>COMET module: Mountain Waves and Downslope Winds. </a:t>
            </a:r>
            <a:r>
              <a:rPr lang="en-US" dirty="0">
                <a:hlinkClick r:id="rId3"/>
              </a:rPr>
              <a:t>http://www.meted.ucar.edu/mesoprim/mtnwave/</a:t>
            </a:r>
            <a:endParaRPr lang="en-US" dirty="0"/>
          </a:p>
          <a:p>
            <a:pPr lvl="1"/>
            <a:endParaRPr lang="en-US" dirty="0">
              <a:solidFill>
                <a:srgbClr val="FF0000"/>
              </a:solidFill>
            </a:endParaRPr>
          </a:p>
          <a:p>
            <a:endParaRPr lang="en-US" dirty="0"/>
          </a:p>
        </p:txBody>
      </p:sp>
    </p:spTree>
    <p:extLst>
      <p:ext uri="{BB962C8B-B14F-4D97-AF65-F5344CB8AC3E}">
        <p14:creationId xmlns:p14="http://schemas.microsoft.com/office/powerpoint/2010/main" val="3968402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Complementary and Competing Theories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38" t="22795" r="18860" b="7888"/>
          <a:stretch/>
        </p:blipFill>
        <p:spPr bwMode="auto">
          <a:xfrm>
            <a:off x="304800" y="1695863"/>
            <a:ext cx="3657600" cy="492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640" t="22609" r="19181" b="8075"/>
          <a:stretch/>
        </p:blipFill>
        <p:spPr bwMode="auto">
          <a:xfrm>
            <a:off x="4191000" y="1717634"/>
            <a:ext cx="3505200" cy="48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428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AMS Glossary</a:t>
            </a:r>
          </a:p>
        </p:txBody>
      </p:sp>
      <p:sp>
        <p:nvSpPr>
          <p:cNvPr id="3" name="Content Placeholder 2"/>
          <p:cNvSpPr>
            <a:spLocks noGrp="1"/>
          </p:cNvSpPr>
          <p:nvPr>
            <p:ph idx="1"/>
          </p:nvPr>
        </p:nvSpPr>
        <p:spPr/>
        <p:txBody>
          <a:bodyPr>
            <a:normAutofit fontScale="77500" lnSpcReduction="20000"/>
          </a:bodyPr>
          <a:lstStyle/>
          <a:p>
            <a:r>
              <a:rPr lang="en-US" dirty="0" err="1"/>
              <a:t>foehn</a:t>
            </a:r>
            <a:r>
              <a:rPr lang="en-US" dirty="0"/>
              <a:t>—(Or </a:t>
            </a:r>
            <a:r>
              <a:rPr lang="en-US" dirty="0" err="1"/>
              <a:t>föhn</a:t>
            </a:r>
            <a:r>
              <a:rPr lang="en-US" dirty="0"/>
              <a:t>.) A warm, dry, downslope wind descending the lee side of the Alps as a result of synoptic-scale, cross-barrier flow over the mountain range. </a:t>
            </a:r>
          </a:p>
          <a:p>
            <a:r>
              <a:rPr lang="en-US" dirty="0"/>
              <a:t>bora—A fall wind with a source so cold that, when the air reaches the lowlands or coast, the dynamic warming is insufficient to raise the air temperature to the normal level for the region; hence it appears as a cold wind </a:t>
            </a:r>
          </a:p>
          <a:p>
            <a:r>
              <a:rPr lang="en-US" dirty="0">
                <a:solidFill>
                  <a:srgbClr val="FF0000"/>
                </a:solidFill>
              </a:rPr>
              <a:t>downslope windstorm—A very strong, usually gusty, and occasionally violent wind that blows down the lee slope of a mountain range, often reaching its peak strength near the foot of the mountains and weakening rapidly farther away from the mountains </a:t>
            </a:r>
          </a:p>
        </p:txBody>
      </p:sp>
    </p:spTree>
    <p:extLst>
      <p:ext uri="{BB962C8B-B14F-4D97-AF65-F5344CB8AC3E}">
        <p14:creationId xmlns:p14="http://schemas.microsoft.com/office/powerpoint/2010/main" val="1361269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Two complementary theories </a:t>
            </a:r>
            <a:br>
              <a:rPr lang="en-US" sz="3200" dirty="0"/>
            </a:br>
            <a:r>
              <a:rPr lang="en-US" sz="3200" dirty="0"/>
              <a:t>for downslope wind storms</a:t>
            </a:r>
          </a:p>
        </p:txBody>
      </p:sp>
      <p:sp>
        <p:nvSpPr>
          <p:cNvPr id="3" name="Content Placeholder 2"/>
          <p:cNvSpPr>
            <a:spLocks noGrp="1"/>
          </p:cNvSpPr>
          <p:nvPr>
            <p:ph idx="1"/>
          </p:nvPr>
        </p:nvSpPr>
        <p:spPr/>
        <p:txBody>
          <a:bodyPr>
            <a:normAutofit fontScale="92500" lnSpcReduction="20000"/>
          </a:bodyPr>
          <a:lstStyle/>
          <a:p>
            <a:r>
              <a:rPr lang="en-US" dirty="0"/>
              <a:t>focus on </a:t>
            </a:r>
          </a:p>
          <a:p>
            <a:pPr lvl="1"/>
            <a:r>
              <a:rPr lang="en-US" dirty="0"/>
              <a:t>presence of inversion/strong stable layer in flow over and upstream of crest </a:t>
            </a:r>
          </a:p>
          <a:p>
            <a:pPr lvl="2"/>
            <a:r>
              <a:rPr lang="en-US" dirty="0"/>
              <a:t>hydraulic jump falls in this camp</a:t>
            </a:r>
          </a:p>
          <a:p>
            <a:pPr lvl="1"/>
            <a:r>
              <a:rPr lang="en-US" dirty="0"/>
              <a:t>Presence of critical layer (reversal in direction of cross-barrier flow above crest) </a:t>
            </a:r>
          </a:p>
          <a:p>
            <a:pPr lvl="2"/>
            <a:r>
              <a:rPr lang="en-US" dirty="0"/>
              <a:t>Vertical propagation of internal gravity waves in continuously stratified atmosphere </a:t>
            </a:r>
          </a:p>
          <a:p>
            <a:pPr lvl="2"/>
            <a:r>
              <a:rPr lang="en-US" dirty="0"/>
              <a:t>In some cases, gravity wave breaking may “induce” critical layer</a:t>
            </a:r>
          </a:p>
          <a:p>
            <a:r>
              <a:rPr lang="en-US" dirty="0"/>
              <a:t>Most strong cases are a mix of both (</a:t>
            </a:r>
            <a:r>
              <a:rPr lang="en-US" dirty="0" err="1"/>
              <a:t>Mobbs</a:t>
            </a:r>
            <a:r>
              <a:rPr lang="en-US" dirty="0"/>
              <a:t> et al. 2005)</a:t>
            </a:r>
          </a:p>
        </p:txBody>
      </p:sp>
    </p:spTree>
    <p:extLst>
      <p:ext uri="{BB962C8B-B14F-4D97-AF65-F5344CB8AC3E}">
        <p14:creationId xmlns:p14="http://schemas.microsoft.com/office/powerpoint/2010/main" val="1890987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1, 2011 Windstorm</a:t>
            </a:r>
          </a:p>
        </p:txBody>
      </p:sp>
      <p:sp>
        <p:nvSpPr>
          <p:cNvPr id="3" name="Content Placeholder 2"/>
          <p:cNvSpPr>
            <a:spLocks noGrp="1"/>
          </p:cNvSpPr>
          <p:nvPr>
            <p:ph idx="1"/>
          </p:nvPr>
        </p:nvSpPr>
        <p:spPr/>
        <p:txBody>
          <a:bodyPr/>
          <a:lstStyle/>
          <a:p>
            <a:r>
              <a:rPr lang="en-US" dirty="0"/>
              <a:t>Event well forecast and info provided to the public  through many sources in advance</a:t>
            </a:r>
          </a:p>
        </p:txBody>
      </p:sp>
      <p:pic>
        <p:nvPicPr>
          <p:cNvPr id="3074" name="Picture 2" descr="C:\Users\John Horel\Desktop\downslope\IMG_049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67" t="40380" r="40201" b="25926"/>
          <a:stretch/>
        </p:blipFill>
        <p:spPr bwMode="auto">
          <a:xfrm>
            <a:off x="5257800" y="2851363"/>
            <a:ext cx="3589866" cy="33189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87133"/>
            <a:ext cx="3963988" cy="32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120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WFO SLC WRF Forecast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222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Reinecke</a:t>
            </a:r>
            <a:r>
              <a:rPr lang="en-US" dirty="0"/>
              <a:t> and Durran (2009)</a:t>
            </a:r>
          </a:p>
        </p:txBody>
      </p:sp>
      <p:sp>
        <p:nvSpPr>
          <p:cNvPr id="3" name="Content Placeholder 2"/>
          <p:cNvSpPr>
            <a:spLocks noGrp="1"/>
          </p:cNvSpPr>
          <p:nvPr>
            <p:ph idx="1"/>
          </p:nvPr>
        </p:nvSpPr>
        <p:spPr/>
        <p:txBody>
          <a:bodyPr>
            <a:normAutofit/>
          </a:bodyPr>
          <a:lstStyle/>
          <a:p>
            <a:pPr marL="0" indent="0">
              <a:buNone/>
            </a:pPr>
            <a:r>
              <a:rPr lang="en-US" dirty="0"/>
              <a:t>“The sensitivity of downslope wind forecasts to small changes in initial conditions is explored by using 70-member ensemble simulations of two prototypical windstorms observed during the Terrain-Induced Rotor Experiment (T-REX)… neither case suggests that much confidence should be placed in the intensity of downslope winds forecast 12 or more hours in advance.”</a:t>
            </a:r>
          </a:p>
        </p:txBody>
      </p:sp>
    </p:spTree>
    <p:extLst>
      <p:ext uri="{BB962C8B-B14F-4D97-AF65-F5344CB8AC3E}">
        <p14:creationId xmlns:p14="http://schemas.microsoft.com/office/powerpoint/2010/main" val="2411556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8844" cy="430212"/>
          </a:xfrm>
        </p:spPr>
        <p:txBody>
          <a:bodyPr>
            <a:normAutofit fontScale="90000"/>
          </a:bodyPr>
          <a:lstStyle/>
          <a:p>
            <a:r>
              <a:rPr lang="en-US" sz="2800" dirty="0"/>
              <a:t>Predictability of 1 December 2011 Windstorm?</a:t>
            </a:r>
          </a:p>
        </p:txBody>
      </p:sp>
      <p:pic>
        <p:nvPicPr>
          <p:cNvPr id="5" name="Content Placeholder 4" descr="nwsforecast.tiff"/>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8249" b="-18249"/>
          <a:stretch>
            <a:fillRect/>
          </a:stretch>
        </p:blipFill>
        <p:spPr>
          <a:xfrm>
            <a:off x="457200" y="2524582"/>
            <a:ext cx="4038600" cy="4525963"/>
          </a:xfrm>
        </p:spPr>
      </p:pic>
      <p:sp>
        <p:nvSpPr>
          <p:cNvPr id="4" name="Content Placeholder 3"/>
          <p:cNvSpPr>
            <a:spLocks noGrp="1"/>
          </p:cNvSpPr>
          <p:nvPr>
            <p:ph sz="half" idx="2"/>
          </p:nvPr>
        </p:nvSpPr>
        <p:spPr>
          <a:xfrm>
            <a:off x="4648200" y="2380934"/>
            <a:ext cx="4038600" cy="4525963"/>
          </a:xfrm>
        </p:spPr>
        <p:txBody>
          <a:bodyPr>
            <a:normAutofit/>
          </a:bodyPr>
          <a:lstStyle/>
          <a:p>
            <a:pPr marL="0" indent="0">
              <a:buNone/>
            </a:pPr>
            <a:r>
              <a:rPr lang="en-US" sz="2400" dirty="0"/>
              <a:t>24–48-h deterministic WRF forecasts from SLC WFO</a:t>
            </a:r>
          </a:p>
          <a:p>
            <a:pPr>
              <a:buFont typeface="Wingdings" charset="2"/>
              <a:buChar char=""/>
            </a:pPr>
            <a:r>
              <a:rPr lang="en-US" sz="2400" dirty="0"/>
              <a:t>Timing</a:t>
            </a:r>
          </a:p>
          <a:p>
            <a:pPr>
              <a:buFont typeface="Wingdings" charset="2"/>
              <a:buChar char=""/>
            </a:pPr>
            <a:r>
              <a:rPr lang="en-US" sz="2400" dirty="0"/>
              <a:t>Intensity</a:t>
            </a:r>
          </a:p>
          <a:p>
            <a:pPr>
              <a:buFont typeface="Wingdings" charset="2"/>
              <a:buChar char=""/>
            </a:pPr>
            <a:r>
              <a:rPr lang="en-US" sz="2400" dirty="0"/>
              <a:t>Location</a:t>
            </a:r>
          </a:p>
          <a:p>
            <a:pPr>
              <a:buFont typeface="Wingdings" charset="2"/>
              <a:buChar char=""/>
            </a:pPr>
            <a:r>
              <a:rPr lang="en-US" sz="2400" dirty="0"/>
              <a:t>Westward extent</a:t>
            </a:r>
          </a:p>
          <a:p>
            <a:pPr marL="0" indent="0">
              <a:buNone/>
            </a:pPr>
            <a:r>
              <a:rPr lang="en-US" sz="2400" dirty="0"/>
              <a:t>Up to 90 h (AFD):</a:t>
            </a:r>
          </a:p>
          <a:p>
            <a:r>
              <a:rPr lang="en-US" sz="2400" dirty="0"/>
              <a:t>Strong winds possible</a:t>
            </a:r>
          </a:p>
          <a:p>
            <a:r>
              <a:rPr lang="en-US" sz="2400" dirty="0"/>
              <a:t>Confidence from model guidance</a:t>
            </a:r>
          </a:p>
          <a:p>
            <a:endParaRPr lang="en-US" sz="2400" dirty="0"/>
          </a:p>
        </p:txBody>
      </p:sp>
      <p:sp>
        <p:nvSpPr>
          <p:cNvPr id="3" name="Rectangle 2"/>
          <p:cNvSpPr/>
          <p:nvPr/>
        </p:nvSpPr>
        <p:spPr>
          <a:xfrm>
            <a:off x="112734" y="903606"/>
            <a:ext cx="8843376" cy="1477328"/>
          </a:xfrm>
          <a:prstGeom prst="rect">
            <a:avLst/>
          </a:prstGeom>
        </p:spPr>
        <p:txBody>
          <a:bodyPr wrap="square">
            <a:spAutoFit/>
          </a:bodyPr>
          <a:lstStyle/>
          <a:p>
            <a:pPr marL="285750" indent="-285750" defTabSz="457200">
              <a:buFont typeface="Arial" panose="020B0604020202020204" pitchFamily="34" charset="0"/>
              <a:buChar char="•"/>
            </a:pPr>
            <a:r>
              <a:rPr lang="en-US" dirty="0">
                <a:solidFill>
                  <a:prstClr val="black"/>
                </a:solidFill>
              </a:rPr>
              <a:t>Predictability low for downslope windstorms past 12 h (</a:t>
            </a:r>
            <a:r>
              <a:rPr lang="en-US" dirty="0" err="1">
                <a:solidFill>
                  <a:prstClr val="black"/>
                </a:solidFill>
              </a:rPr>
              <a:t>Reinecke</a:t>
            </a:r>
            <a:r>
              <a:rPr lang="en-US" dirty="0">
                <a:solidFill>
                  <a:prstClr val="black"/>
                </a:solidFill>
              </a:rPr>
              <a:t> &amp; Durran 2009)</a:t>
            </a:r>
          </a:p>
          <a:p>
            <a:pPr marL="285750" indent="-285750" defTabSz="457200">
              <a:buFont typeface="Arial" panose="020B0604020202020204" pitchFamily="34" charset="0"/>
              <a:buChar char="•"/>
            </a:pPr>
            <a:r>
              <a:rPr lang="en-US" dirty="0">
                <a:solidFill>
                  <a:prstClr val="black"/>
                </a:solidFill>
              </a:rPr>
              <a:t>Small errors in large-scale circulation may limit forecast skill of embedded mesoscale systems more so than large errors on small scales (Durran &amp; Gingrich 2014)</a:t>
            </a:r>
          </a:p>
        </p:txBody>
      </p:sp>
    </p:spTree>
    <p:extLst>
      <p:ext uri="{BB962C8B-B14F-4D97-AF65-F5344CB8AC3E}">
        <p14:creationId xmlns:p14="http://schemas.microsoft.com/office/powerpoint/2010/main" val="1845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14600" y="28280"/>
            <a:ext cx="4762893" cy="6641091"/>
          </a:xfrm>
          <a:prstGeom prst="rect">
            <a:avLst/>
          </a:prstGeom>
        </p:spPr>
      </p:pic>
    </p:spTree>
    <p:extLst>
      <p:ext uri="{BB962C8B-B14F-4D97-AF65-F5344CB8AC3E}">
        <p14:creationId xmlns:p14="http://schemas.microsoft.com/office/powerpoint/2010/main" val="195445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F502-C17B-4F05-AD82-D7C71BB86C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01AD69-F024-468F-A448-A58238870C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DE8E6D-8BBC-486F-BE17-9A1707BFDD8C}"/>
              </a:ext>
            </a:extLst>
          </p:cNvPr>
          <p:cNvPicPr>
            <a:picLocks noChangeAspect="1"/>
          </p:cNvPicPr>
          <p:nvPr/>
        </p:nvPicPr>
        <p:blipFill>
          <a:blip r:embed="rId2"/>
          <a:stretch>
            <a:fillRect/>
          </a:stretch>
        </p:blipFill>
        <p:spPr>
          <a:xfrm>
            <a:off x="1217483" y="0"/>
            <a:ext cx="6709033" cy="6858000"/>
          </a:xfrm>
          <a:prstGeom prst="rect">
            <a:avLst/>
          </a:prstGeom>
        </p:spPr>
      </p:pic>
      <p:sp>
        <p:nvSpPr>
          <p:cNvPr id="6" name="TextBox 5">
            <a:extLst>
              <a:ext uri="{FF2B5EF4-FFF2-40B4-BE49-F238E27FC236}">
                <a16:creationId xmlns:a16="http://schemas.microsoft.com/office/drawing/2014/main" id="{938C9FC9-703E-44F4-878F-84F516880BCC}"/>
              </a:ext>
            </a:extLst>
          </p:cNvPr>
          <p:cNvSpPr txBox="1"/>
          <p:nvPr/>
        </p:nvSpPr>
        <p:spPr>
          <a:xfrm>
            <a:off x="2355842" y="990600"/>
            <a:ext cx="3977371" cy="369332"/>
          </a:xfrm>
          <a:prstGeom prst="rect">
            <a:avLst/>
          </a:prstGeom>
          <a:noFill/>
        </p:spPr>
        <p:txBody>
          <a:bodyPr wrap="none" rtlCol="0">
            <a:spAutoFit/>
          </a:bodyPr>
          <a:lstStyle/>
          <a:p>
            <a:r>
              <a:rPr lang="en-US" dirty="0"/>
              <a:t>After power restored to 70,000 on Day 1</a:t>
            </a:r>
          </a:p>
        </p:txBody>
      </p:sp>
    </p:spTree>
    <p:extLst>
      <p:ext uri="{BB962C8B-B14F-4D97-AF65-F5344CB8AC3E}">
        <p14:creationId xmlns:p14="http://schemas.microsoft.com/office/powerpoint/2010/main" val="3072884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228600" y="457200"/>
            <a:ext cx="3502025" cy="5713413"/>
          </a:xfrm>
          <a:ln/>
        </p:spPr>
        <p:txBody>
          <a:bodyPr/>
          <a:lstStyle/>
          <a:p>
            <a:pPr>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Areas affected by </a:t>
            </a:r>
            <a:r>
              <a:rPr lang="en-GB" dirty="0" err="1"/>
              <a:t>Wasatch</a:t>
            </a:r>
            <a:r>
              <a:rPr lang="en-GB" dirty="0"/>
              <a:t> downslope windstorms</a:t>
            </a:r>
            <a:br>
              <a:rPr lang="en-GB" dirty="0"/>
            </a:br>
            <a:r>
              <a:rPr lang="en-GB" sz="3200" dirty="0"/>
              <a:t>(</a:t>
            </a:r>
            <a:r>
              <a:rPr lang="en-GB" sz="3200" dirty="0" err="1"/>
              <a:t>Horel</a:t>
            </a:r>
            <a:r>
              <a:rPr lang="en-GB" sz="3200" dirty="0"/>
              <a:t> et al. 2002, </a:t>
            </a:r>
            <a:r>
              <a:rPr lang="en-GB" sz="3200" i="1" dirty="0"/>
              <a:t>BAMS</a:t>
            </a:r>
            <a:r>
              <a:rPr lang="en-GB" sz="3200" dirty="0"/>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00" y="0"/>
            <a:ext cx="5114925" cy="68548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 name="Rectangle 1"/>
          <p:cNvSpPr/>
          <p:nvPr/>
        </p:nvSpPr>
        <p:spPr>
          <a:xfrm rot="2109846">
            <a:off x="7081532" y="1627422"/>
            <a:ext cx="457200" cy="197961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Downslope Climatology</a:t>
            </a:r>
          </a:p>
        </p:txBody>
      </p:sp>
      <p:pic>
        <p:nvPicPr>
          <p:cNvPr id="4" name="Content Placeholder 3"/>
          <p:cNvPicPr>
            <a:picLocks noGrp="1" noChangeAspect="1"/>
          </p:cNvPicPr>
          <p:nvPr>
            <p:ph idx="1"/>
          </p:nvPr>
        </p:nvPicPr>
        <p:blipFill>
          <a:blip r:embed="rId2"/>
          <a:stretch>
            <a:fillRect/>
          </a:stretch>
        </p:blipFill>
        <p:spPr>
          <a:xfrm>
            <a:off x="457200" y="2132434"/>
            <a:ext cx="8229600" cy="3461494"/>
          </a:xfrm>
          <a:prstGeom prst="rect">
            <a:avLst/>
          </a:prstGeom>
        </p:spPr>
      </p:pic>
    </p:spTree>
    <p:extLst>
      <p:ext uri="{BB962C8B-B14F-4D97-AF65-F5344CB8AC3E}">
        <p14:creationId xmlns:p14="http://schemas.microsoft.com/office/powerpoint/2010/main" val="1432520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52400"/>
            <a:ext cx="6096000" cy="6555650"/>
          </a:xfrm>
          <a:prstGeom prst="rect">
            <a:avLst/>
          </a:prstGeom>
        </p:spPr>
      </p:pic>
    </p:spTree>
    <p:extLst>
      <p:ext uri="{BB962C8B-B14F-4D97-AF65-F5344CB8AC3E}">
        <p14:creationId xmlns:p14="http://schemas.microsoft.com/office/powerpoint/2010/main" val="775381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Anticyclonic</a:t>
            </a:r>
            <a:r>
              <a:rPr lang="en-US" sz="3200" dirty="0"/>
              <a:t> </a:t>
            </a:r>
            <a:r>
              <a:rPr lang="en-US" sz="3200" dirty="0" err="1"/>
              <a:t>Rossby</a:t>
            </a:r>
            <a:r>
              <a:rPr lang="en-US" sz="3200" dirty="0"/>
              <a:t> wave breaking events</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8" t="93753" r="10615"/>
          <a:stretch/>
        </p:blipFill>
        <p:spPr bwMode="auto">
          <a:xfrm>
            <a:off x="609600" y="6337738"/>
            <a:ext cx="7488621" cy="40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8" t="18255" r="10615" b="53509"/>
          <a:stretch/>
        </p:blipFill>
        <p:spPr bwMode="auto">
          <a:xfrm>
            <a:off x="609600" y="4343400"/>
            <a:ext cx="748862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037" t="33083" r="13847" b="17505"/>
          <a:stretch/>
        </p:blipFill>
        <p:spPr bwMode="auto">
          <a:xfrm>
            <a:off x="990600" y="1169275"/>
            <a:ext cx="6253655"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087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524000" cy="1143000"/>
          </a:xfrm>
        </p:spPr>
        <p:txBody>
          <a:bodyPr>
            <a:normAutofit/>
          </a:bodyPr>
          <a:lstStyle/>
          <a:p>
            <a:r>
              <a:rPr lang="en-US" sz="2000" dirty="0"/>
              <a:t>1 December 2011</a:t>
            </a:r>
          </a:p>
        </p:txBody>
      </p:sp>
      <p:pic>
        <p:nvPicPr>
          <p:cNvPr id="4" name="Content Placeholder 3"/>
          <p:cNvPicPr>
            <a:picLocks noGrp="1" noChangeAspect="1"/>
          </p:cNvPicPr>
          <p:nvPr>
            <p:ph idx="1"/>
          </p:nvPr>
        </p:nvPicPr>
        <p:blipFill>
          <a:blip r:embed="rId2"/>
          <a:stretch>
            <a:fillRect/>
          </a:stretch>
        </p:blipFill>
        <p:spPr>
          <a:xfrm>
            <a:off x="1981200" y="152400"/>
            <a:ext cx="5490521" cy="6515235"/>
          </a:xfrm>
          <a:prstGeom prst="rect">
            <a:avLst/>
          </a:prstGeom>
        </p:spPr>
      </p:pic>
    </p:spTree>
    <p:extLst>
      <p:ext uri="{BB962C8B-B14F-4D97-AF65-F5344CB8AC3E}">
        <p14:creationId xmlns:p14="http://schemas.microsoft.com/office/powerpoint/2010/main" val="3813180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a:t>What is Important?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43000"/>
                <a:ext cx="8229600" cy="5562600"/>
              </a:xfrm>
            </p:spPr>
            <p:txBody>
              <a:bodyPr>
                <a:normAutofit fontScale="77500" lnSpcReduction="20000"/>
              </a:bodyPr>
              <a:lstStyle/>
              <a:p>
                <a:r>
                  <a:rPr lang="en-US" dirty="0"/>
                  <a:t>Stability of environment</a:t>
                </a:r>
              </a:p>
              <a:p>
                <a:pPr lvl="1"/>
                <a:r>
                  <a:rPr lang="en-US" dirty="0"/>
                  <a:t>Brunt-Vaisala frequency used as measure of stability: </a:t>
                </a:r>
                <a14:m>
                  <m:oMath xmlns:m="http://schemas.openxmlformats.org/officeDocument/2006/math">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𝑔</m:t>
                        </m:r>
                      </m:num>
                      <m:den>
                        <m:acc>
                          <m:accPr>
                            <m:chr m:val="̅"/>
                            <m:ctrlPr>
                              <a:rPr lang="en-US" i="1">
                                <a:latin typeface="Cambria Math" panose="02040503050406030204" pitchFamily="18" charset="0"/>
                                <a:ea typeface="Cambria Math"/>
                              </a:rPr>
                            </m:ctrlPr>
                          </m:accPr>
                          <m:e>
                            <m:r>
                              <a:rPr lang="en-US" i="1">
                                <a:latin typeface="Cambria Math"/>
                                <a:ea typeface="Cambria Math"/>
                              </a:rPr>
                              <m:t>𝜃</m:t>
                            </m:r>
                          </m:e>
                        </m:acc>
                      </m:den>
                    </m:f>
                    <m:f>
                      <m:fPr>
                        <m:ctrlPr>
                          <a:rPr lang="en-US" i="1">
                            <a:latin typeface="Cambria Math" panose="02040503050406030204" pitchFamily="18" charset="0"/>
                            <a:ea typeface="Cambria Math"/>
                          </a:rPr>
                        </m:ctrlPr>
                      </m:fPr>
                      <m:num>
                        <m:r>
                          <a:rPr lang="en-US" i="1">
                            <a:latin typeface="Cambria Math"/>
                            <a:ea typeface="Cambria Math"/>
                          </a:rPr>
                          <m:t>𝑑</m:t>
                        </m:r>
                        <m:acc>
                          <m:accPr>
                            <m:chr m:val="̅"/>
                            <m:ctrlPr>
                              <a:rPr lang="en-US" i="1">
                                <a:latin typeface="Cambria Math" panose="02040503050406030204" pitchFamily="18" charset="0"/>
                                <a:ea typeface="Cambria Math"/>
                              </a:rPr>
                            </m:ctrlPr>
                          </m:accPr>
                          <m:e>
                            <m:r>
                              <a:rPr lang="en-US" i="1">
                                <a:latin typeface="Cambria Math"/>
                                <a:ea typeface="Cambria Math"/>
                              </a:rPr>
                              <m:t>𝜃</m:t>
                            </m:r>
                          </m:e>
                        </m:acc>
                      </m:num>
                      <m:den>
                        <m:r>
                          <a:rPr lang="en-US" i="1">
                            <a:latin typeface="Cambria Math"/>
                            <a:ea typeface="Cambria Math"/>
                          </a:rPr>
                          <m:t>𝑑𝑧</m:t>
                        </m:r>
                      </m:den>
                    </m:f>
                  </m:oMath>
                </a14:m>
                <a:r>
                  <a:rPr lang="en-US" dirty="0"/>
                  <a:t> N has units of 1/s</a:t>
                </a:r>
              </a:p>
              <a:p>
                <a:pPr lvl="1"/>
                <a:r>
                  <a:rPr lang="en-US" dirty="0"/>
                  <a:t>N~ 2</a:t>
                </a:r>
                <a14:m>
                  <m:oMath xmlns:m="http://schemas.openxmlformats.org/officeDocument/2006/math">
                    <m:r>
                      <a:rPr lang="en-US" i="1" smtClean="0">
                        <a:latin typeface="Cambria Math"/>
                        <a:ea typeface="Cambria Math"/>
                      </a:rPr>
                      <m:t>𝜋</m:t>
                    </m:r>
                  </m:oMath>
                </a14:m>
                <a:r>
                  <a:rPr lang="en-US" dirty="0"/>
                  <a:t>/ 8 min- typical time scale for buoyancy oscillation in stably stratified atmosphere</a:t>
                </a:r>
              </a:p>
              <a:p>
                <a:r>
                  <a:rPr lang="en-US" dirty="0"/>
                  <a:t>Kinetic and Potential Energy</a:t>
                </a:r>
              </a:p>
              <a:p>
                <a:pPr lvl="1"/>
                <a:r>
                  <a:rPr lang="en-US" dirty="0"/>
                  <a:t>KE = </a:t>
                </a:r>
                <a14:m>
                  <m:oMath xmlns:m="http://schemas.openxmlformats.org/officeDocument/2006/math">
                    <m:sSup>
                      <m:sSupPr>
                        <m:ctrlPr>
                          <a:rPr lang="en-US" i="1">
                            <a:latin typeface="Cambria Math" panose="02040503050406030204" pitchFamily="18" charset="0"/>
                          </a:rPr>
                        </m:ctrlPr>
                      </m:sSupPr>
                      <m:e>
                        <m:f>
                          <m:fPr>
                            <m:ctrlPr>
                              <a:rPr lang="en-US" i="1">
                                <a:latin typeface="Cambria Math" panose="02040503050406030204" pitchFamily="18" charset="0"/>
                              </a:rPr>
                            </m:ctrlPr>
                          </m:fPr>
                          <m:num>
                            <m:r>
                              <a:rPr lang="en-US" i="1">
                                <a:latin typeface="Cambria Math"/>
                              </a:rPr>
                              <m:t>1</m:t>
                            </m:r>
                          </m:num>
                          <m:den>
                            <m:r>
                              <a:rPr lang="en-US" i="1">
                                <a:latin typeface="Cambria Math"/>
                              </a:rPr>
                              <m:t>2</m:t>
                            </m:r>
                          </m:den>
                        </m:f>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a:rPr>
                                  <m:t>𝑉</m:t>
                                </m:r>
                              </m:e>
                            </m:acc>
                          </m:e>
                        </m:d>
                      </m:e>
                      <m:sup>
                        <m:r>
                          <a:rPr lang="en-US" i="1">
                            <a:latin typeface="Cambria Math"/>
                          </a:rPr>
                          <m:t>2</m:t>
                        </m:r>
                      </m:sup>
                    </m:sSup>
                  </m:oMath>
                </a14:m>
                <a:r>
                  <a:rPr lang="en-US" dirty="0"/>
                  <a:t> which for typical wind speed U, can be scaled as </a:t>
                </a:r>
                <a14:m>
                  <m:oMath xmlns:m="http://schemas.openxmlformats.org/officeDocument/2006/math">
                    <m:sSup>
                      <m:sSupPr>
                        <m:ctrlPr>
                          <a:rPr lang="en-US" i="1">
                            <a:latin typeface="Cambria Math" panose="02040503050406030204" pitchFamily="18" charset="0"/>
                          </a:rPr>
                        </m:ctrlPr>
                      </m:sSupPr>
                      <m:e>
                        <m:r>
                          <a:rPr lang="en-US" i="1">
                            <a:latin typeface="Cambria Math"/>
                          </a:rPr>
                          <m:t>𝑈</m:t>
                        </m:r>
                      </m:e>
                      <m:sup>
                        <m:r>
                          <a:rPr lang="en-US" i="1">
                            <a:latin typeface="Cambria Math"/>
                          </a:rPr>
                          <m:t>2</m:t>
                        </m:r>
                      </m:sup>
                    </m:sSup>
                  </m:oMath>
                </a14:m>
                <a:endParaRPr lang="en-US" dirty="0"/>
              </a:p>
              <a:p>
                <a:pPr lvl="1"/>
                <a:r>
                  <a:rPr lang="en-US" dirty="0"/>
                  <a:t>PE- energy required to lift a parcel in a stable environment over mountain of depth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b="0" i="1" smtClean="0">
                            <a:latin typeface="Cambria Math"/>
                          </a:rPr>
                          <m:t>𝑡</m:t>
                        </m:r>
                      </m:sub>
                    </m:sSub>
                  </m:oMath>
                </a14:m>
                <a:r>
                  <a:rPr lang="en-US" dirty="0"/>
                  <a:t> </a:t>
                </a:r>
              </a:p>
              <a:p>
                <a:pPr lvl="1"/>
                <a:r>
                  <a:rPr lang="en-US" dirty="0"/>
                  <a:t>PE = </a:t>
                </a:r>
                <a14:m>
                  <m:oMath xmlns:m="http://schemas.openxmlformats.org/officeDocument/2006/math">
                    <m:sSub>
                      <m:sSubPr>
                        <m:ctrlPr>
                          <a:rPr lang="en-US" i="1">
                            <a:latin typeface="Cambria Math" panose="02040503050406030204" pitchFamily="18" charset="0"/>
                          </a:rPr>
                        </m:ctrlPr>
                      </m:sSubPr>
                      <m:e>
                        <m:r>
                          <a:rPr lang="en-US" i="1">
                            <a:latin typeface="Cambria Math"/>
                          </a:rPr>
                          <m:t>𝑔h</m:t>
                        </m:r>
                      </m:e>
                      <m:sub>
                        <m:r>
                          <a:rPr lang="en-US" b="0" i="1" smtClean="0">
                            <a:latin typeface="Cambria Math"/>
                          </a:rPr>
                          <m:t>𝑡</m:t>
                        </m:r>
                      </m:sub>
                    </m:sSub>
                    <m:r>
                      <a:rPr lang="en-US" i="1">
                        <a:latin typeface="Cambria Math"/>
                      </a:rPr>
                      <m:t>~</m:t>
                    </m:r>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a:rPr>
                              <m:t>h</m:t>
                            </m:r>
                          </m:e>
                          <m:sub>
                            <m:r>
                              <a:rPr lang="en-US" b="0" i="1" smtClean="0">
                                <a:latin typeface="Cambria Math"/>
                              </a:rPr>
                              <m:t>𝑡</m:t>
                            </m:r>
                          </m:sub>
                          <m:sup>
                            <m:r>
                              <a:rPr lang="en-US" b="0" i="1" smtClean="0">
                                <a:latin typeface="Cambria Math" panose="02040503050406030204" pitchFamily="18" charset="0"/>
                              </a:rPr>
                              <m:t>2</m:t>
                            </m:r>
                          </m:sup>
                        </m:sSubSup>
                      </m:e>
                      <m:sup/>
                    </m:sSup>
                  </m:oMath>
                </a14:m>
                <a:endParaRPr lang="en-US" dirty="0"/>
              </a:p>
              <a:p>
                <a:pPr lvl="2"/>
                <a:r>
                  <a:rPr lang="en-US" dirty="0"/>
                  <a:t>Requires more PE when more stable or taller mountain</a:t>
                </a:r>
              </a:p>
              <a:p>
                <a:r>
                  <a:rPr lang="en-US" dirty="0"/>
                  <a:t>Froude Number</a:t>
                </a:r>
              </a:p>
              <a:p>
                <a:pPr lvl="1"/>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KE/PE = </a:t>
                </a:r>
                <a14:m>
                  <m:oMath xmlns:m="http://schemas.openxmlformats.org/officeDocument/2006/math">
                    <m:sSup>
                      <m:sSupPr>
                        <m:ctrlPr>
                          <a:rPr lang="en-US" i="1">
                            <a:latin typeface="Cambria Math" panose="02040503050406030204" pitchFamily="18" charset="0"/>
                          </a:rPr>
                        </m:ctrlPr>
                      </m:sSupPr>
                      <m:e>
                        <m:r>
                          <a:rPr lang="en-US" i="1">
                            <a:latin typeface="Cambria Math"/>
                          </a:rPr>
                          <m:t>𝑈</m:t>
                        </m:r>
                      </m:e>
                      <m:sup>
                        <m:r>
                          <a:rPr lang="en-US" i="1">
                            <a:latin typeface="Cambria Math"/>
                          </a:rPr>
                          <m:t>2</m:t>
                        </m:r>
                      </m:sup>
                    </m:sSup>
                  </m:oMath>
                </a14:m>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a:rPr>
                              <m:t>h</m:t>
                            </m:r>
                          </m:e>
                          <m:sub>
                            <m:r>
                              <a:rPr lang="en-US" b="0" i="1" smtClean="0">
                                <a:latin typeface="Cambria Math"/>
                              </a:rPr>
                              <m:t>𝑡</m:t>
                            </m:r>
                          </m:sub>
                          <m:sup>
                            <m:r>
                              <a:rPr lang="en-US" b="0" i="1" smtClean="0">
                                <a:latin typeface="Cambria Math" panose="02040503050406030204" pitchFamily="18" charset="0"/>
                              </a:rPr>
                              <m:t>2</m:t>
                            </m:r>
                          </m:sup>
                        </m:sSubSup>
                      </m:e>
                      <m:sup/>
                    </m:sSup>
                  </m:oMath>
                </a14:m>
                <a:endParaRPr lang="en-US" dirty="0"/>
              </a:p>
              <a:p>
                <a:pPr lvl="2"/>
                <a:r>
                  <a:rPr lang="en-US" dirty="0"/>
                  <a:t>KE available relative to PE that must be overcome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43000"/>
                <a:ext cx="8229600" cy="5562600"/>
              </a:xfrm>
              <a:blipFill rotWithShape="0">
                <a:blip r:embed="rId2"/>
                <a:stretch>
                  <a:fillRect l="-1037" t="-2083" r="-74"/>
                </a:stretch>
              </a:blipFill>
            </p:spPr>
            <p:txBody>
              <a:bodyPr/>
              <a:lstStyle/>
              <a:p>
                <a:r>
                  <a:rPr lang="en-US">
                    <a:noFill/>
                  </a:rPr>
                  <a:t> </a:t>
                </a:r>
              </a:p>
            </p:txBody>
          </p:sp>
        </mc:Fallback>
      </mc:AlternateContent>
    </p:spTree>
    <p:extLst>
      <p:ext uri="{BB962C8B-B14F-4D97-AF65-F5344CB8AC3E}">
        <p14:creationId xmlns:p14="http://schemas.microsoft.com/office/powerpoint/2010/main" val="3913180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a:rPr>
                          <m:t>𝐹𝑟</m:t>
                        </m:r>
                      </m:e>
                      <m:sup>
                        <m:r>
                          <a:rPr lang="en-US" i="1">
                            <a:latin typeface="Cambria Math"/>
                          </a:rPr>
                          <m:t>2</m:t>
                        </m:r>
                      </m:sup>
                    </m:sSup>
                  </m:oMath>
                </a14:m>
                <a:r>
                  <a:rPr lang="en-US" dirty="0"/>
                  <a:t>= KE/PE = </a:t>
                </a:r>
                <a14:m>
                  <m:oMath xmlns:m="http://schemas.openxmlformats.org/officeDocument/2006/math">
                    <m:sSup>
                      <m:sSupPr>
                        <m:ctrlPr>
                          <a:rPr lang="en-US" i="1">
                            <a:latin typeface="Cambria Math" panose="02040503050406030204" pitchFamily="18" charset="0"/>
                          </a:rPr>
                        </m:ctrlPr>
                      </m:sSupPr>
                      <m:e>
                        <m:r>
                          <a:rPr lang="en-US" i="1">
                            <a:latin typeface="Cambria Math"/>
                          </a:rPr>
                          <m:t>𝑈</m:t>
                        </m:r>
                      </m:e>
                      <m:sup>
                        <m:r>
                          <a:rPr lang="en-US" i="1">
                            <a:latin typeface="Cambria Math"/>
                          </a:rPr>
                          <m:t>2</m:t>
                        </m:r>
                      </m:sup>
                    </m:sSup>
                  </m:oMath>
                </a14:m>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a:rPr>
                              <m:t>h</m:t>
                            </m:r>
                          </m:e>
                          <m:sub>
                            <m:r>
                              <a:rPr lang="en-US" b="0" i="1" smtClean="0">
                                <a:latin typeface="Cambria Math"/>
                              </a:rPr>
                              <m:t>𝑡</m:t>
                            </m:r>
                          </m:sub>
                          <m:sup/>
                        </m:sSubSup>
                      </m:e>
                      <m:sup>
                        <m:r>
                          <a:rPr lang="en-US" i="1">
                            <a:latin typeface="Cambria Math"/>
                          </a:rPr>
                          <m:t>2</m:t>
                        </m:r>
                      </m:sup>
                    </m:sSup>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b="-11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m:t>
                    </m:r>
                  </m:oMath>
                </a14:m>
                <a:r>
                  <a:rPr lang="en-US" dirty="0"/>
                  <a:t>1; Critical </a:t>
                </a:r>
                <a:r>
                  <a:rPr lang="en-US" dirty="0" err="1"/>
                  <a:t>Fr</a:t>
                </a:r>
                <a:r>
                  <a:rPr lang="en-US" dirty="0"/>
                  <a:t> number- just enough KE to overcome static stability and height of mountain</a:t>
                </a:r>
              </a:p>
              <a:p>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&gt;</m:t>
                    </m:r>
                  </m:oMath>
                </a14:m>
                <a:r>
                  <a:rPr lang="en-US" dirty="0"/>
                  <a:t>1; Supercritical </a:t>
                </a:r>
                <a:r>
                  <a:rPr lang="en-US" dirty="0" err="1"/>
                  <a:t>Fr</a:t>
                </a:r>
                <a:r>
                  <a:rPr lang="en-US" dirty="0"/>
                  <a:t> number- more than enough KE to overcome static stability and height of mountain -&gt; flow continues over obstacle</a:t>
                </a:r>
              </a:p>
              <a:p>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&lt;</m:t>
                    </m:r>
                  </m:oMath>
                </a14:m>
                <a:r>
                  <a:rPr lang="en-US" dirty="0"/>
                  <a:t>1; Subcritical Fr number- not enough KE to overcome static stability and height of mountain  -&gt; flow becomes blocked</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1617" r="-1630"/>
                </a:stretch>
              </a:blipFill>
            </p:spPr>
            <p:txBody>
              <a:bodyPr/>
              <a:lstStyle/>
              <a:p>
                <a:r>
                  <a:rPr lang="en-US">
                    <a:noFill/>
                  </a:rPr>
                  <a:t> </a:t>
                </a:r>
              </a:p>
            </p:txBody>
          </p:sp>
        </mc:Fallback>
      </mc:AlternateContent>
    </p:spTree>
    <p:extLst>
      <p:ext uri="{BB962C8B-B14F-4D97-AF65-F5344CB8AC3E}">
        <p14:creationId xmlns:p14="http://schemas.microsoft.com/office/powerpoint/2010/main" val="1034100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a:t>Shallow water approximation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8144" y="762000"/>
                <a:ext cx="8305800" cy="3886200"/>
              </a:xfrm>
            </p:spPr>
            <p:txBody>
              <a:bodyPr>
                <a:normAutofit/>
              </a:bodyPr>
              <a:lstStyle/>
              <a:p>
                <a:r>
                  <a:rPr lang="en-US" sz="2400" dirty="0"/>
                  <a:t>2D slab with 2 layers of  sharply different density: cold, dense air of depth D that is total height </a:t>
                </a:r>
                <a:r>
                  <a:rPr lang="en-US" sz="2400" i="1" dirty="0"/>
                  <a:t>h</a:t>
                </a:r>
                <a:r>
                  <a:rPr lang="en-US" sz="2400" dirty="0"/>
                  <a:t> AGL near the surface capped by much warmer, lighter air aloft</a:t>
                </a:r>
              </a:p>
              <a:p>
                <a:r>
                  <a:rPr lang="en-US" sz="2400" dirty="0"/>
                  <a:t>Assume the flow is steady state </a:t>
                </a:r>
              </a:p>
              <a:p>
                <a:r>
                  <a:rPr lang="en-US" sz="2400" dirty="0"/>
                  <a:t>Zonal momentum </a:t>
                </a:r>
                <a:r>
                  <a:rPr lang="en-US" sz="2400" dirty="0" err="1"/>
                  <a:t>eqn</a:t>
                </a:r>
                <a:r>
                  <a:rPr lang="en-US" sz="2400" dirty="0"/>
                  <a:t> </a:t>
                </a:r>
                <a:r>
                  <a:rPr lang="en-US" sz="2000" i="1" dirty="0"/>
                  <a:t>u</a:t>
                </a:r>
                <a14:m>
                  <m:oMath xmlns:m="http://schemas.openxmlformats.org/officeDocument/2006/math">
                    <m:f>
                      <m:fPr>
                        <m:ctrlPr>
                          <a:rPr lang="en-US" sz="2000" i="1" smtClean="0">
                            <a:latin typeface="Cambria Math" panose="02040503050406030204" pitchFamily="18" charset="0"/>
                          </a:rPr>
                        </m:ctrlPr>
                      </m:fPr>
                      <m:num>
                        <m:r>
                          <a:rPr lang="en-US" sz="2000" i="1" smtClean="0">
                            <a:latin typeface="Cambria Math"/>
                          </a:rPr>
                          <m:t>𝜕</m:t>
                        </m:r>
                        <m:r>
                          <a:rPr lang="en-US" sz="2000" b="0" i="1" smtClean="0">
                            <a:latin typeface="Cambria Math"/>
                          </a:rPr>
                          <m:t>𝑢</m:t>
                        </m:r>
                      </m:num>
                      <m:den>
                        <m:r>
                          <a:rPr lang="en-US" sz="2000" i="1" smtClean="0">
                            <a:latin typeface="Cambria Math"/>
                          </a:rPr>
                          <m:t>𝜕</m:t>
                        </m:r>
                        <m:r>
                          <a:rPr lang="en-US" sz="2000" i="1" smtClean="0">
                            <a:latin typeface="Cambria Math"/>
                          </a:rPr>
                          <m:t>𝑥</m:t>
                        </m:r>
                        <m:r>
                          <a:rPr lang="en-US" sz="2000" b="0" i="1" smtClean="0">
                            <a:latin typeface="Cambria Math"/>
                          </a:rPr>
                          <m:t> </m:t>
                        </m:r>
                      </m:den>
                    </m:f>
                  </m:oMath>
                </a14:m>
                <a:r>
                  <a:rPr lang="en-US" sz="2000" dirty="0"/>
                  <a:t> =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h</m:t>
                        </m:r>
                        <m:r>
                          <a:rPr lang="en-US" sz="2000" b="0" i="1" smtClean="0">
                            <a:latin typeface="Cambria Math"/>
                          </a:rPr>
                          <m:t> </m:t>
                        </m:r>
                      </m:num>
                      <m:den>
                        <m:r>
                          <a:rPr lang="en-US" sz="2000" i="1">
                            <a:latin typeface="Cambria Math"/>
                          </a:rPr>
                          <m:t>𝜕</m:t>
                        </m:r>
                        <m:r>
                          <a:rPr lang="en-US" sz="2000" i="1">
                            <a:latin typeface="Cambria Math"/>
                          </a:rPr>
                          <m:t>𝑥</m:t>
                        </m:r>
                      </m:den>
                    </m:f>
                  </m:oMath>
                </a14:m>
                <a:r>
                  <a:rPr lang="en-US" sz="2000" dirty="0"/>
                  <a:t> =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m:t>
                        </m:r>
                        <m:r>
                          <a:rPr lang="en-US" sz="2000" b="0" i="1" smtClean="0">
                            <a:latin typeface="Cambria Math"/>
                          </a:rPr>
                          <m:t>𝐷</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h</m:t>
                            </m:r>
                          </m:e>
                          <m:sub>
                            <m:r>
                              <a:rPr lang="en-US" sz="2000" b="0" i="1" smtClean="0">
                                <a:latin typeface="Cambria Math"/>
                              </a:rPr>
                              <m:t>𝑡</m:t>
                            </m:r>
                          </m:sub>
                        </m:sSub>
                        <m:r>
                          <a:rPr lang="en-US" sz="2000" b="0" i="1" smtClean="0">
                            <a:latin typeface="Cambria Math"/>
                          </a:rPr>
                          <m:t>)</m:t>
                        </m:r>
                      </m:num>
                      <m:den>
                        <m:r>
                          <a:rPr lang="en-US" sz="2000" i="1">
                            <a:latin typeface="Cambria Math"/>
                          </a:rPr>
                          <m:t>𝜕</m:t>
                        </m:r>
                        <m:r>
                          <a:rPr lang="en-US" sz="2000" i="1">
                            <a:latin typeface="Cambria Math"/>
                          </a:rPr>
                          <m:t>𝑥</m:t>
                        </m:r>
                      </m:den>
                    </m:f>
                  </m:oMath>
                </a14:m>
                <a:r>
                  <a:rPr lang="en-US" sz="2000" dirty="0"/>
                  <a:t> =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𝐷</m:t>
                        </m:r>
                      </m:num>
                      <m:den>
                        <m:r>
                          <a:rPr lang="en-US" sz="2000" i="1">
                            <a:latin typeface="Cambria Math"/>
                          </a:rPr>
                          <m:t>𝜕</m:t>
                        </m:r>
                        <m:r>
                          <a:rPr lang="en-US" sz="2000" i="1">
                            <a:latin typeface="Cambria Math"/>
                          </a:rPr>
                          <m:t>𝑥</m:t>
                        </m:r>
                      </m:den>
                    </m:f>
                  </m:oMath>
                </a14:m>
                <a:r>
                  <a:rPr lang="en-US" sz="2000" dirty="0"/>
                  <a:t>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sSub>
                          <m:sSubPr>
                            <m:ctrlPr>
                              <a:rPr lang="en-US" sz="2000" i="1">
                                <a:latin typeface="Cambria Math" panose="02040503050406030204" pitchFamily="18" charset="0"/>
                              </a:rPr>
                            </m:ctrlPr>
                          </m:sSubPr>
                          <m:e>
                            <m:r>
                              <a:rPr lang="en-US" sz="2000" i="1">
                                <a:latin typeface="Cambria Math"/>
                              </a:rPr>
                              <m:t>h</m:t>
                            </m:r>
                          </m:e>
                          <m:sub>
                            <m:r>
                              <a:rPr lang="en-US" sz="2000" i="1">
                                <a:latin typeface="Cambria Math"/>
                              </a:rPr>
                              <m:t>𝑡</m:t>
                            </m:r>
                          </m:sub>
                        </m:sSub>
                      </m:num>
                      <m:den>
                        <m:r>
                          <a:rPr lang="en-US" sz="2000" i="1">
                            <a:latin typeface="Cambria Math"/>
                          </a:rPr>
                          <m:t>𝜕</m:t>
                        </m:r>
                        <m:r>
                          <a:rPr lang="en-US" sz="2000" i="1">
                            <a:latin typeface="Cambria Math"/>
                          </a:rPr>
                          <m:t>𝑥</m:t>
                        </m:r>
                      </m:den>
                    </m:f>
                  </m:oMath>
                </a14:m>
                <a:endParaRPr lang="en-US" sz="2000" dirty="0"/>
              </a:p>
              <a:p>
                <a:r>
                  <a:rPr lang="en-US" sz="2400" dirty="0"/>
                  <a:t>Continuity </a:t>
                </a:r>
                <a:r>
                  <a:rPr lang="en-US" sz="2400" dirty="0" err="1"/>
                  <a:t>eqn</a:t>
                </a:r>
                <a:r>
                  <a:rPr lang="en-US" sz="24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m:t>
                        </m:r>
                        <m:r>
                          <a:rPr lang="en-US" sz="2000" i="1">
                            <a:latin typeface="Cambria Math"/>
                          </a:rPr>
                          <m:t>h</m:t>
                        </m:r>
                        <m:r>
                          <a:rPr lang="en-US" sz="2000" b="0" i="1" smtClean="0">
                            <a:latin typeface="Cambria Math"/>
                          </a:rPr>
                          <m:t>𝑢</m:t>
                        </m:r>
                        <m:r>
                          <a:rPr lang="en-US" sz="2000" b="0" i="1" smtClean="0">
                            <a:latin typeface="Cambria Math"/>
                          </a:rPr>
                          <m:t>)</m:t>
                        </m:r>
                      </m:num>
                      <m:den>
                        <m:r>
                          <a:rPr lang="en-US" sz="2000" i="1">
                            <a:latin typeface="Cambria Math"/>
                          </a:rPr>
                          <m:t>𝜕</m:t>
                        </m:r>
                        <m:r>
                          <a:rPr lang="en-US" sz="2000" i="1">
                            <a:latin typeface="Cambria Math"/>
                          </a:rPr>
                          <m:t>𝑥</m:t>
                        </m:r>
                      </m:den>
                    </m:f>
                  </m:oMath>
                </a14:m>
                <a:r>
                  <a:rPr lang="en-US" sz="2000" dirty="0"/>
                  <a:t> =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i="1">
                            <a:latin typeface="Cambria Math"/>
                          </a:rPr>
                          <m:t>(</m:t>
                        </m:r>
                        <m:r>
                          <a:rPr lang="en-US" sz="2000" i="1">
                            <a:latin typeface="Cambria Math"/>
                          </a:rPr>
                          <m:t>𝐷𝑢</m:t>
                        </m:r>
                        <m:r>
                          <a:rPr lang="en-US" sz="2000" i="1">
                            <a:latin typeface="Cambria Math"/>
                          </a:rPr>
                          <m:t>)</m:t>
                        </m:r>
                      </m:num>
                      <m:den>
                        <m:r>
                          <a:rPr lang="en-US" sz="2000" i="1">
                            <a:latin typeface="Cambria Math"/>
                          </a:rPr>
                          <m:t>𝜕</m:t>
                        </m:r>
                        <m:r>
                          <a:rPr lang="en-US" sz="2000" i="1">
                            <a:latin typeface="Cambria Math"/>
                          </a:rPr>
                          <m:t>𝑥</m:t>
                        </m:r>
                      </m:den>
                    </m:f>
                  </m:oMath>
                </a14:m>
                <a:r>
                  <a:rPr lang="en-US" sz="2000" dirty="0"/>
                  <a:t> = 0 or </a:t>
                </a:r>
                <a:r>
                  <a:rPr lang="en-US" sz="2000" i="1" dirty="0"/>
                  <a:t>D</a:t>
                </a:r>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i="1">
                            <a:latin typeface="Cambria Math"/>
                          </a:rPr>
                          <m:t>𝑢</m:t>
                        </m:r>
                      </m:num>
                      <m:den>
                        <m:r>
                          <a:rPr lang="en-US" sz="2000" i="1">
                            <a:latin typeface="Cambria Math"/>
                          </a:rPr>
                          <m:t>𝜕</m:t>
                        </m:r>
                        <m:r>
                          <a:rPr lang="en-US" sz="2000" i="1">
                            <a:latin typeface="Cambria Math"/>
                          </a:rPr>
                          <m:t>𝑥</m:t>
                        </m:r>
                      </m:den>
                    </m:f>
                  </m:oMath>
                </a14:m>
                <a:r>
                  <a:rPr lang="en-US" sz="2000" dirty="0"/>
                  <a:t> + </a:t>
                </a:r>
                <a:r>
                  <a:rPr lang="en-US" sz="2000" i="1" dirty="0"/>
                  <a:t>u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i="1">
                            <a:latin typeface="Cambria Math"/>
                          </a:rPr>
                          <m:t>𝐷</m:t>
                        </m:r>
                      </m:num>
                      <m:den>
                        <m:r>
                          <a:rPr lang="en-US" sz="2000" i="1">
                            <a:latin typeface="Cambria Math"/>
                          </a:rPr>
                          <m:t>𝜕</m:t>
                        </m:r>
                        <m:r>
                          <a:rPr lang="en-US" sz="2000" i="1">
                            <a:latin typeface="Cambria Math"/>
                          </a:rPr>
                          <m:t>𝑥</m:t>
                        </m:r>
                      </m:den>
                    </m:f>
                  </m:oMath>
                </a14:m>
                <a:r>
                  <a:rPr lang="en-US" sz="2000" dirty="0"/>
                  <a:t>=0 or </a:t>
                </a:r>
                <a:r>
                  <a:rPr lang="en-US" sz="2000" i="1" dirty="0"/>
                  <a:t>u</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𝑢</m:t>
                        </m:r>
                      </m:num>
                      <m:den>
                        <m:r>
                          <a:rPr lang="en-US" sz="2000" i="1">
                            <a:latin typeface="Cambria Math"/>
                          </a:rPr>
                          <m:t>𝜕</m:t>
                        </m:r>
                        <m:r>
                          <a:rPr lang="en-US" sz="2000" i="1">
                            <a:latin typeface="Cambria Math"/>
                          </a:rPr>
                          <m:t>𝑥</m:t>
                        </m:r>
                      </m:den>
                    </m:f>
                  </m:oMath>
                </a14:m>
                <a:r>
                  <a:rPr lang="en-US" sz="2000" dirty="0"/>
                  <a:t>= - </a:t>
                </a:r>
                <a14:m>
                  <m:oMath xmlns:m="http://schemas.openxmlformats.org/officeDocument/2006/math">
                    <m:f>
                      <m:fPr>
                        <m:ctrlPr>
                          <a:rPr lang="en-US" sz="2000" i="1" smtClean="0">
                            <a:latin typeface="Cambria Math" panose="02040503050406030204" pitchFamily="18" charset="0"/>
                          </a:rPr>
                        </m:ctrlPr>
                      </m:fPr>
                      <m:num>
                        <m:sSup>
                          <m:sSupPr>
                            <m:ctrlPr>
                              <a:rPr lang="en-US" sz="2000" i="1" smtClean="0">
                                <a:latin typeface="Cambria Math" panose="02040503050406030204" pitchFamily="18" charset="0"/>
                              </a:rPr>
                            </m:ctrlPr>
                          </m:sSupPr>
                          <m:e>
                            <m:r>
                              <a:rPr lang="en-US" sz="2000" b="0" i="1" smtClean="0">
                                <a:latin typeface="Cambria Math"/>
                              </a:rPr>
                              <m:t>𝑢</m:t>
                            </m:r>
                          </m:e>
                          <m:sup>
                            <m:r>
                              <a:rPr lang="en-US" sz="2000" b="0" i="1" smtClean="0">
                                <a:latin typeface="Cambria Math"/>
                              </a:rPr>
                              <m:t>2</m:t>
                            </m:r>
                          </m:sup>
                        </m:sSup>
                      </m:num>
                      <m:den>
                        <m:r>
                          <a:rPr lang="en-US" sz="2000" b="0" i="1" smtClean="0">
                            <a:latin typeface="Cambria Math"/>
                          </a:rPr>
                          <m:t>𝐷</m:t>
                        </m:r>
                      </m:den>
                    </m:f>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𝐷</m:t>
                        </m:r>
                      </m:num>
                      <m:den>
                        <m:r>
                          <a:rPr lang="en-US" sz="2000" i="1">
                            <a:latin typeface="Cambria Math"/>
                          </a:rPr>
                          <m:t>𝜕</m:t>
                        </m:r>
                        <m:r>
                          <a:rPr lang="en-US" sz="2000" i="1">
                            <a:latin typeface="Cambria Math"/>
                          </a:rPr>
                          <m:t>𝑥</m:t>
                        </m:r>
                      </m:den>
                    </m:f>
                  </m:oMath>
                </a14:m>
                <a:endParaRPr lang="en-US" sz="2000" dirty="0"/>
              </a:p>
              <a:p>
                <a:r>
                  <a:rPr lang="en-US" sz="2400" dirty="0"/>
                  <a:t>Substituting: </a:t>
                </a:r>
                <a14:m>
                  <m:oMath xmlns:m="http://schemas.openxmlformats.org/officeDocument/2006/math">
                    <m:r>
                      <a:rPr lang="en-US" sz="2400" b="0" i="1" smtClean="0">
                        <a:latin typeface="Cambria Math"/>
                      </a:rPr>
                      <m:t>(1−</m:t>
                    </m:r>
                    <m:f>
                      <m:fPr>
                        <m:ctrlPr>
                          <a:rPr lang="en-US" sz="2400" b="0" i="1" smtClean="0">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a:rPr>
                              <m:t>𝑢</m:t>
                            </m:r>
                          </m:e>
                          <m:sup>
                            <m:r>
                              <a:rPr lang="en-US" sz="2400" i="1">
                                <a:latin typeface="Cambria Math"/>
                              </a:rPr>
                              <m:t>2</m:t>
                            </m:r>
                          </m:sup>
                        </m:sSup>
                      </m:num>
                      <m:den>
                        <m:r>
                          <a:rPr lang="en-US" sz="2400" b="0" i="1" smtClean="0">
                            <a:latin typeface="Cambria Math"/>
                          </a:rPr>
                          <m:t>𝑔𝐷</m:t>
                        </m:r>
                      </m:den>
                    </m:f>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r>
                          <a:rPr lang="en-US" sz="2400" i="1">
                            <a:latin typeface="Cambria Math"/>
                          </a:rPr>
                          <m:t>𝐷</m:t>
                        </m:r>
                      </m:num>
                      <m:den>
                        <m:r>
                          <a:rPr lang="en-US" sz="2400" i="1">
                            <a:latin typeface="Cambria Math"/>
                          </a:rPr>
                          <m:t>𝜕</m:t>
                        </m:r>
                        <m:r>
                          <a:rPr lang="en-US" sz="2400" i="1">
                            <a:latin typeface="Cambria Math"/>
                          </a:rPr>
                          <m:t>𝑥</m:t>
                        </m:r>
                      </m:den>
                    </m:f>
                  </m:oMath>
                </a14:m>
                <a:r>
                  <a:rPr lang="en-US" sz="2400"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sSub>
                          <m:sSubPr>
                            <m:ctrlPr>
                              <a:rPr lang="en-US" sz="2400" i="1">
                                <a:latin typeface="Cambria Math" panose="02040503050406030204" pitchFamily="18" charset="0"/>
                              </a:rPr>
                            </m:ctrlPr>
                          </m:sSubPr>
                          <m:e>
                            <m:r>
                              <a:rPr lang="en-US" sz="2400" i="1">
                                <a:latin typeface="Cambria Math"/>
                              </a:rPr>
                              <m:t>h</m:t>
                            </m:r>
                          </m:e>
                          <m:sub>
                            <m:r>
                              <a:rPr lang="en-US" sz="2400" i="1">
                                <a:latin typeface="Cambria Math"/>
                              </a:rPr>
                              <m:t>𝑡</m:t>
                            </m:r>
                          </m:sub>
                        </m:sSub>
                      </m:num>
                      <m:den>
                        <m:r>
                          <a:rPr lang="en-US" sz="2400" i="1">
                            <a:latin typeface="Cambria Math"/>
                          </a:rPr>
                          <m:t>𝜕</m:t>
                        </m:r>
                        <m:r>
                          <a:rPr lang="en-US" sz="2400" i="1">
                            <a:latin typeface="Cambria Math"/>
                          </a:rPr>
                          <m:t>𝑥</m:t>
                        </m:r>
                      </m:den>
                    </m:f>
                  </m:oMath>
                </a14:m>
                <a:r>
                  <a:rPr lang="en-US" sz="2400" dirty="0"/>
                  <a:t> or </a:t>
                </a:r>
                <a14:m>
                  <m:oMath xmlns:m="http://schemas.openxmlformats.org/officeDocument/2006/math">
                    <m:r>
                      <a:rPr lang="en-US" sz="2400" i="1">
                        <a:latin typeface="Cambria Math"/>
                      </a:rPr>
                      <m:t>(1−</m:t>
                    </m:r>
                    <m:sSup>
                      <m:sSupPr>
                        <m:ctrlPr>
                          <a:rPr lang="en-US" sz="2400" i="1">
                            <a:latin typeface="Cambria Math" panose="02040503050406030204" pitchFamily="18" charset="0"/>
                          </a:rPr>
                        </m:ctrlPr>
                      </m:sSupPr>
                      <m:e>
                        <m:r>
                          <a:rPr lang="en-US" sz="2400" i="1">
                            <a:latin typeface="Cambria Math"/>
                          </a:rPr>
                          <m:t>𝐹𝑟</m:t>
                        </m:r>
                      </m:e>
                      <m:sup>
                        <m:r>
                          <a:rPr lang="en-US" sz="2400" i="1">
                            <a:latin typeface="Cambria Math"/>
                          </a:rPr>
                          <m:t>2</m:t>
                        </m:r>
                      </m:sup>
                    </m:sSup>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r>
                          <a:rPr lang="en-US" sz="2400" i="1">
                            <a:latin typeface="Cambria Math"/>
                          </a:rPr>
                          <m:t>𝐷</m:t>
                        </m:r>
                      </m:num>
                      <m:den>
                        <m:r>
                          <a:rPr lang="en-US" sz="2400" i="1">
                            <a:latin typeface="Cambria Math"/>
                          </a:rPr>
                          <m:t>𝜕</m:t>
                        </m:r>
                        <m:r>
                          <a:rPr lang="en-US" sz="2400" i="1">
                            <a:latin typeface="Cambria Math"/>
                          </a:rPr>
                          <m:t>𝑥</m:t>
                        </m:r>
                      </m:den>
                    </m:f>
                  </m:oMath>
                </a14:m>
                <a:r>
                  <a:rPr lang="en-US" sz="2400"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sSub>
                          <m:sSubPr>
                            <m:ctrlPr>
                              <a:rPr lang="en-US" sz="2400" i="1">
                                <a:latin typeface="Cambria Math" panose="02040503050406030204" pitchFamily="18" charset="0"/>
                              </a:rPr>
                            </m:ctrlPr>
                          </m:sSubPr>
                          <m:e>
                            <m:r>
                              <a:rPr lang="en-US" sz="2400" i="1">
                                <a:latin typeface="Cambria Math"/>
                              </a:rPr>
                              <m:t>h</m:t>
                            </m:r>
                          </m:e>
                          <m:sub>
                            <m:r>
                              <a:rPr lang="en-US" sz="2400" i="1">
                                <a:latin typeface="Cambria Math"/>
                              </a:rPr>
                              <m:t>𝑡</m:t>
                            </m:r>
                          </m:sub>
                        </m:sSub>
                      </m:num>
                      <m:den>
                        <m:r>
                          <a:rPr lang="en-US" sz="2400" i="1">
                            <a:latin typeface="Cambria Math"/>
                          </a:rPr>
                          <m:t>𝜕</m:t>
                        </m:r>
                        <m:r>
                          <a:rPr lang="en-US" sz="2400" i="1">
                            <a:latin typeface="Cambria Math"/>
                          </a:rPr>
                          <m:t>𝑥</m:t>
                        </m:r>
                      </m:den>
                    </m:f>
                  </m:oMath>
                </a14:m>
                <a:r>
                  <a:rPr lang="en-US" sz="24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8144" y="762000"/>
                <a:ext cx="8305800" cy="3886200"/>
              </a:xfrm>
              <a:blipFill rotWithShape="1">
                <a:blip r:embed="rId2"/>
                <a:stretch>
                  <a:fillRect l="-1028" t="-1254"/>
                </a:stretch>
              </a:blipFill>
            </p:spPr>
            <p:txBody>
              <a:bodyPr/>
              <a:lstStyle/>
              <a:p>
                <a:r>
                  <a:rPr lang="en-US">
                    <a:noFill/>
                  </a:rPr>
                  <a:t> </a:t>
                </a:r>
              </a:p>
            </p:txBody>
          </p:sp>
        </mc:Fallback>
      </mc:AlternateContent>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56592"/>
            <a:ext cx="5043488" cy="251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807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707"/>
          <a:stretch/>
        </p:blipFill>
        <p:spPr bwMode="auto">
          <a:xfrm rot="60000">
            <a:off x="4202386" y="1353727"/>
            <a:ext cx="6695940" cy="136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r>
                      <a:rPr lang="en-US" i="1">
                        <a:latin typeface="Cambria Math"/>
                      </a:rPr>
                      <m:t>(1−</m:t>
                    </m:r>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𝐷</m:t>
                        </m:r>
                      </m:num>
                      <m:den>
                        <m:r>
                          <a:rPr lang="en-US" i="1">
                            <a:latin typeface="Cambria Math"/>
                          </a:rPr>
                          <m:t>𝜕</m:t>
                        </m:r>
                        <m:r>
                          <a:rPr lang="en-US" i="1">
                            <a:latin typeface="Cambria Math"/>
                          </a:rPr>
                          <m:t>𝑥</m:t>
                        </m:r>
                      </m:den>
                    </m:f>
                  </m:oMath>
                </a14:m>
                <a:r>
                  <a:rPr lang="en-US" dirty="0"/>
                  <a:t> = - </a:t>
                </a:r>
                <a14:m>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num>
                      <m:den>
                        <m:r>
                          <a:rPr lang="en-US" i="1">
                            <a:latin typeface="Cambria Math"/>
                          </a:rPr>
                          <m:t>𝜕</m:t>
                        </m:r>
                        <m:r>
                          <a:rPr lang="en-US" i="1">
                            <a:latin typeface="Cambria Math"/>
                          </a:rPr>
                          <m:t>𝑥</m:t>
                        </m:r>
                      </m:den>
                    </m:f>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10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Supercritical flow: </a:t>
                </a:r>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m:t>
                    </m:r>
                  </m:oMath>
                </a14:m>
                <a:r>
                  <a:rPr lang="en-US" dirty="0"/>
                  <a:t>1 </a:t>
                </a:r>
              </a:p>
              <a:p>
                <a:pPr lvl="1"/>
                <a:r>
                  <a:rPr lang="en-US" dirty="0"/>
                  <a:t>KE &gt; PE </a:t>
                </a:r>
              </a:p>
              <a:p>
                <a:pPr lvl="1"/>
                <a:r>
                  <a:rPr lang="en-US" dirty="0"/>
                  <a:t>Slope of layer follows slope of terrain</a:t>
                </a:r>
              </a:p>
              <a:p>
                <a:pPr lvl="1"/>
                <a:r>
                  <a:rPr lang="en-US" dirty="0"/>
                  <a:t>From momentum </a:t>
                </a:r>
                <a:r>
                  <a:rPr lang="en-US" dirty="0" err="1"/>
                  <a:t>eqn</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𝑢</m:t>
                        </m:r>
                      </m:num>
                      <m:den>
                        <m:r>
                          <a:rPr lang="en-US" i="1">
                            <a:latin typeface="Cambria Math"/>
                          </a:rPr>
                          <m:t>𝜕</m:t>
                        </m:r>
                        <m:r>
                          <a:rPr lang="en-US" i="1">
                            <a:latin typeface="Cambria Math"/>
                          </a:rPr>
                          <m:t>𝑥</m:t>
                        </m:r>
                        <m:r>
                          <a:rPr lang="en-US" i="1">
                            <a:latin typeface="Cambria Math"/>
                          </a:rPr>
                          <m:t> </m:t>
                        </m:r>
                      </m:den>
                    </m:f>
                  </m:oMath>
                </a14:m>
                <a:r>
                  <a:rPr lang="en-US" dirty="0"/>
                  <a:t> </a:t>
                </a:r>
                <a14:m>
                  <m:oMath xmlns:m="http://schemas.openxmlformats.org/officeDocument/2006/math">
                    <m:r>
                      <a:rPr lang="en-US" i="1" dirty="0" smtClean="0">
                        <a:latin typeface="Cambria Math"/>
                        <a:ea typeface="Cambria Math"/>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r>
                          <a:rPr lang="en-US" i="1">
                            <a:latin typeface="Cambria Math"/>
                          </a:rPr>
                          <m:t> </m:t>
                        </m:r>
                      </m:num>
                      <m:den>
                        <m:r>
                          <a:rPr lang="en-US" i="1">
                            <a:latin typeface="Cambria Math"/>
                          </a:rPr>
                          <m:t>𝜕</m:t>
                        </m:r>
                        <m:r>
                          <a:rPr lang="en-US" i="1">
                            <a:latin typeface="Cambria Math"/>
                          </a:rPr>
                          <m:t>𝑥</m:t>
                        </m:r>
                      </m:den>
                    </m:f>
                  </m:oMath>
                </a14:m>
                <a:endParaRPr lang="en-US" dirty="0"/>
              </a:p>
              <a:p>
                <a:pPr lvl="2"/>
                <a:r>
                  <a:rPr lang="en-US" dirty="0"/>
                  <a:t>u weakens upstream of crest</a:t>
                </a:r>
              </a:p>
              <a:p>
                <a:pPr lvl="2"/>
                <a:r>
                  <a:rPr lang="en-US" dirty="0"/>
                  <a:t>u increases downstream of crest</a:t>
                </a:r>
              </a:p>
              <a:p>
                <a:pPr lvl="2"/>
                <a:r>
                  <a:rPr lang="en-US" dirty="0"/>
                  <a:t>KE converted to PE upstream of crest</a:t>
                </a:r>
              </a:p>
              <a:p>
                <a:pPr lvl="2"/>
                <a:r>
                  <a:rPr lang="en-US" dirty="0"/>
                  <a:t>PE converted to KE downstream of crest</a:t>
                </a:r>
              </a:p>
              <a:p>
                <a:pPr lvl="2"/>
                <a:r>
                  <a:rPr lang="en-US" dirty="0"/>
                  <a:t>Air lifts upstream of crest</a:t>
                </a:r>
              </a:p>
              <a:p>
                <a:pPr lvl="2"/>
                <a:r>
                  <a:rPr lang="en-US" dirty="0"/>
                  <a:t>Air sinks downstream of crest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481" t="-2561"/>
                </a:stretch>
              </a:blipFill>
            </p:spPr>
            <p:txBody>
              <a:bodyPr/>
              <a:lstStyle/>
              <a:p>
                <a:r>
                  <a:rPr lang="en-US">
                    <a:noFill/>
                  </a:rPr>
                  <a:t> </a:t>
                </a:r>
              </a:p>
            </p:txBody>
          </p:sp>
        </mc:Fallback>
      </mc:AlternateContent>
    </p:spTree>
    <p:extLst>
      <p:ext uri="{BB962C8B-B14F-4D97-AF65-F5344CB8AC3E}">
        <p14:creationId xmlns:p14="http://schemas.microsoft.com/office/powerpoint/2010/main" val="153314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470" b="42920"/>
          <a:stretch/>
        </p:blipFill>
        <p:spPr bwMode="auto">
          <a:xfrm rot="60000">
            <a:off x="3593360" y="1342396"/>
            <a:ext cx="6695940" cy="142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r>
                      <a:rPr lang="en-US" i="1">
                        <a:latin typeface="Cambria Math"/>
                      </a:rPr>
                      <m:t>(1−</m:t>
                    </m:r>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𝐷</m:t>
                        </m:r>
                      </m:num>
                      <m:den>
                        <m:r>
                          <a:rPr lang="en-US" i="1">
                            <a:latin typeface="Cambria Math"/>
                          </a:rPr>
                          <m:t>𝜕</m:t>
                        </m:r>
                        <m:r>
                          <a:rPr lang="en-US" i="1">
                            <a:latin typeface="Cambria Math"/>
                          </a:rPr>
                          <m:t>𝑥</m:t>
                        </m:r>
                      </m:den>
                    </m:f>
                  </m:oMath>
                </a14:m>
                <a:r>
                  <a:rPr lang="en-US" dirty="0"/>
                  <a:t> = - </a:t>
                </a:r>
                <a14:m>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num>
                      <m:den>
                        <m:r>
                          <a:rPr lang="en-US" i="1">
                            <a:latin typeface="Cambria Math"/>
                          </a:rPr>
                          <m:t>𝜕</m:t>
                        </m:r>
                        <m:r>
                          <a:rPr lang="en-US" i="1">
                            <a:latin typeface="Cambria Math"/>
                          </a:rPr>
                          <m:t>𝑥</m:t>
                        </m:r>
                      </m:den>
                    </m:f>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10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Subcritical flow: </a:t>
                </a:r>
                <a14:m>
                  <m:oMath xmlns:m="http://schemas.openxmlformats.org/officeDocument/2006/math">
                    <m:sSup>
                      <m:sSupPr>
                        <m:ctrlPr>
                          <a:rPr lang="en-US" i="1" smtClean="0">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&lt;&lt;1 </a:t>
                </a:r>
              </a:p>
              <a:p>
                <a:pPr lvl="1"/>
                <a:r>
                  <a:rPr lang="en-US" dirty="0"/>
                  <a:t>KE &lt; PE </a:t>
                </a:r>
              </a:p>
              <a:p>
                <a:pPr lvl="1"/>
                <a:r>
                  <a:rPr lang="en-US" dirty="0"/>
                  <a:t>Slope of surface layer opposite to slope of terrain</a:t>
                </a:r>
              </a:p>
              <a:p>
                <a:pPr lvl="1"/>
                <a:r>
                  <a:rPr lang="en-US" dirty="0"/>
                  <a:t>From momentum </a:t>
                </a:r>
                <a:r>
                  <a:rPr lang="en-US" dirty="0" err="1"/>
                  <a:t>eqn</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𝑢</m:t>
                        </m:r>
                      </m:num>
                      <m:den>
                        <m:r>
                          <a:rPr lang="en-US" i="1">
                            <a:latin typeface="Cambria Math"/>
                          </a:rPr>
                          <m:t>𝜕</m:t>
                        </m:r>
                        <m:r>
                          <a:rPr lang="en-US" i="1">
                            <a:latin typeface="Cambria Math"/>
                          </a:rPr>
                          <m:t>𝑥</m:t>
                        </m:r>
                        <m:r>
                          <a:rPr lang="en-US" i="1">
                            <a:latin typeface="Cambria Math"/>
                          </a:rPr>
                          <m:t> </m:t>
                        </m:r>
                      </m:den>
                    </m:f>
                  </m:oMath>
                </a14:m>
                <a:r>
                  <a:rPr lang="en-US" dirty="0"/>
                  <a:t> </a:t>
                </a:r>
                <a14:m>
                  <m:oMath xmlns:m="http://schemas.openxmlformats.org/officeDocument/2006/math">
                    <m:r>
                      <a:rPr lang="en-US" i="1" dirty="0" smtClean="0">
                        <a:latin typeface="Cambria Math"/>
                        <a:ea typeface="Cambria Math"/>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r>
                          <a:rPr lang="en-US" i="1">
                            <a:latin typeface="Cambria Math"/>
                          </a:rPr>
                          <m:t> </m:t>
                        </m:r>
                      </m:num>
                      <m:den>
                        <m:r>
                          <a:rPr lang="en-US" i="1">
                            <a:latin typeface="Cambria Math"/>
                          </a:rPr>
                          <m:t>𝜕</m:t>
                        </m:r>
                        <m:r>
                          <a:rPr lang="en-US" i="1">
                            <a:latin typeface="Cambria Math"/>
                          </a:rPr>
                          <m:t>𝑥</m:t>
                        </m:r>
                      </m:den>
                    </m:f>
                  </m:oMath>
                </a14:m>
                <a:endParaRPr lang="en-US" dirty="0"/>
              </a:p>
              <a:p>
                <a:pPr lvl="2"/>
                <a:r>
                  <a:rPr lang="en-US" dirty="0"/>
                  <a:t>u increases upstream of crest</a:t>
                </a:r>
              </a:p>
              <a:p>
                <a:pPr lvl="2"/>
                <a:r>
                  <a:rPr lang="en-US" dirty="0"/>
                  <a:t>u decreases downstream of crest</a:t>
                </a:r>
              </a:p>
              <a:p>
                <a:pPr lvl="2"/>
                <a:r>
                  <a:rPr lang="en-US" dirty="0"/>
                  <a:t>PE converted to KE upstream of crest</a:t>
                </a:r>
              </a:p>
              <a:p>
                <a:pPr lvl="2"/>
                <a:r>
                  <a:rPr lang="en-US" dirty="0"/>
                  <a:t>KE converted to PE downstream of crest</a:t>
                </a:r>
              </a:p>
              <a:p>
                <a:pPr lvl="2"/>
                <a:r>
                  <a:rPr lang="en-US" dirty="0"/>
                  <a:t>Air sinks upstream of crest</a:t>
                </a:r>
              </a:p>
              <a:p>
                <a:pPr lvl="2"/>
                <a:r>
                  <a:rPr lang="en-US" dirty="0"/>
                  <a:t>Air rises downstream of crest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481" t="-2561"/>
                </a:stretch>
              </a:blipFill>
            </p:spPr>
            <p:txBody>
              <a:bodyPr/>
              <a:lstStyle/>
              <a:p>
                <a:r>
                  <a:rPr lang="en-US">
                    <a:noFill/>
                  </a:rPr>
                  <a:t> </a:t>
                </a:r>
              </a:p>
            </p:txBody>
          </p:sp>
        </mc:Fallback>
      </mc:AlternateContent>
    </p:spTree>
    <p:extLst>
      <p:ext uri="{BB962C8B-B14F-4D97-AF65-F5344CB8AC3E}">
        <p14:creationId xmlns:p14="http://schemas.microsoft.com/office/powerpoint/2010/main" val="22705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DD19-1CA3-4A93-981C-B0730AA9E5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AF753E-B18A-49CA-81D8-1CA8E5F502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2309064-5FF5-4128-8817-B776A43A9157}"/>
              </a:ext>
            </a:extLst>
          </p:cNvPr>
          <p:cNvPicPr>
            <a:picLocks noChangeAspect="1"/>
          </p:cNvPicPr>
          <p:nvPr/>
        </p:nvPicPr>
        <p:blipFill>
          <a:blip r:embed="rId2"/>
          <a:stretch>
            <a:fillRect/>
          </a:stretch>
        </p:blipFill>
        <p:spPr>
          <a:xfrm>
            <a:off x="1655379" y="0"/>
            <a:ext cx="5833241" cy="6858000"/>
          </a:xfrm>
          <a:prstGeom prst="rect">
            <a:avLst/>
          </a:prstGeom>
        </p:spPr>
      </p:pic>
    </p:spTree>
    <p:extLst>
      <p:ext uri="{BB962C8B-B14F-4D97-AF65-F5344CB8AC3E}">
        <p14:creationId xmlns:p14="http://schemas.microsoft.com/office/powerpoint/2010/main" val="2072050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592" b="15808"/>
          <a:stretch/>
        </p:blipFill>
        <p:spPr bwMode="auto">
          <a:xfrm rot="60000">
            <a:off x="3745320" y="1582325"/>
            <a:ext cx="6695940" cy="137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r>
                      <a:rPr lang="en-US" i="1">
                        <a:latin typeface="Cambria Math"/>
                      </a:rPr>
                      <m:t>(1−</m:t>
                    </m:r>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𝐷</m:t>
                        </m:r>
                      </m:num>
                      <m:den>
                        <m:r>
                          <a:rPr lang="en-US" i="1">
                            <a:latin typeface="Cambria Math"/>
                          </a:rPr>
                          <m:t>𝜕</m:t>
                        </m:r>
                        <m:r>
                          <a:rPr lang="en-US" i="1">
                            <a:latin typeface="Cambria Math"/>
                          </a:rPr>
                          <m:t>𝑥</m:t>
                        </m:r>
                      </m:den>
                    </m:f>
                  </m:oMath>
                </a14:m>
                <a:r>
                  <a:rPr lang="en-US" dirty="0"/>
                  <a:t> = - </a:t>
                </a:r>
                <a14:m>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num>
                      <m:den>
                        <m:r>
                          <a:rPr lang="en-US" i="1">
                            <a:latin typeface="Cambria Math"/>
                          </a:rPr>
                          <m:t>𝜕</m:t>
                        </m:r>
                        <m:r>
                          <a:rPr lang="en-US" i="1">
                            <a:latin typeface="Cambria Math"/>
                          </a:rPr>
                          <m:t>𝑥</m:t>
                        </m:r>
                      </m:den>
                    </m:f>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10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Hydraulic jump:</a:t>
                </a:r>
              </a:p>
              <a:p>
                <a:pPr lvl="1"/>
                <a:r>
                  <a:rPr lang="en-US" dirty="0"/>
                  <a:t> </a:t>
                </a:r>
                <a14:m>
                  <m:oMath xmlns:m="http://schemas.openxmlformats.org/officeDocument/2006/math">
                    <m:sSup>
                      <m:sSupPr>
                        <m:ctrlPr>
                          <a:rPr lang="en-US" i="1" smtClean="0">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&lt;&lt;1 upstream</a:t>
                </a:r>
              </a:p>
              <a:p>
                <a:pPr lvl="1"/>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m:t>
                    </m:r>
                  </m:oMath>
                </a14:m>
                <a:r>
                  <a:rPr lang="en-US" dirty="0"/>
                  <a:t>1 downstream</a:t>
                </a:r>
              </a:p>
              <a:p>
                <a:pPr lvl="1"/>
                <a:r>
                  <a:rPr lang="en-US" dirty="0"/>
                  <a:t>From momentum </a:t>
                </a:r>
                <a:r>
                  <a:rPr lang="en-US" dirty="0" err="1"/>
                  <a:t>eqn</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𝑢</m:t>
                        </m:r>
                      </m:num>
                      <m:den>
                        <m:r>
                          <a:rPr lang="en-US" i="1">
                            <a:latin typeface="Cambria Math"/>
                          </a:rPr>
                          <m:t>𝜕</m:t>
                        </m:r>
                        <m:r>
                          <a:rPr lang="en-US" i="1">
                            <a:latin typeface="Cambria Math"/>
                          </a:rPr>
                          <m:t>𝑥</m:t>
                        </m:r>
                        <m:r>
                          <a:rPr lang="en-US" i="1">
                            <a:latin typeface="Cambria Math"/>
                          </a:rPr>
                          <m:t> </m:t>
                        </m:r>
                      </m:den>
                    </m:f>
                  </m:oMath>
                </a14:m>
                <a:r>
                  <a:rPr lang="en-US" dirty="0"/>
                  <a:t> </a:t>
                </a:r>
                <a14:m>
                  <m:oMath xmlns:m="http://schemas.openxmlformats.org/officeDocument/2006/math">
                    <m:r>
                      <a:rPr lang="en-US" i="1" dirty="0" smtClean="0">
                        <a:latin typeface="Cambria Math"/>
                        <a:ea typeface="Cambria Math"/>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r>
                          <a:rPr lang="en-US" i="1">
                            <a:latin typeface="Cambria Math"/>
                          </a:rPr>
                          <m:t> </m:t>
                        </m:r>
                      </m:num>
                      <m:den>
                        <m:r>
                          <a:rPr lang="en-US" i="1">
                            <a:latin typeface="Cambria Math"/>
                          </a:rPr>
                          <m:t>𝜕</m:t>
                        </m:r>
                        <m:r>
                          <a:rPr lang="en-US" i="1">
                            <a:latin typeface="Cambria Math"/>
                          </a:rPr>
                          <m:t>𝑥</m:t>
                        </m:r>
                      </m:den>
                    </m:f>
                  </m:oMath>
                </a14:m>
                <a:endParaRPr lang="en-US" dirty="0"/>
              </a:p>
              <a:p>
                <a:pPr lvl="2"/>
                <a:r>
                  <a:rPr lang="en-US" dirty="0"/>
                  <a:t>u increases upstream of crest</a:t>
                </a:r>
              </a:p>
              <a:p>
                <a:pPr lvl="2"/>
                <a:r>
                  <a:rPr lang="en-US" dirty="0"/>
                  <a:t>u increase downstream of crest</a:t>
                </a:r>
              </a:p>
              <a:p>
                <a:pPr lvl="2"/>
                <a:r>
                  <a:rPr lang="en-US" dirty="0"/>
                  <a:t>PE converted to KE upstream of crest</a:t>
                </a:r>
              </a:p>
              <a:p>
                <a:pPr lvl="2"/>
                <a:r>
                  <a:rPr lang="en-US" dirty="0"/>
                  <a:t>PE converted to KE downstream of crest</a:t>
                </a:r>
              </a:p>
              <a:p>
                <a:pPr lvl="2"/>
                <a:r>
                  <a:rPr lang="en-US" dirty="0"/>
                  <a:t>Air sinks upstream of crest</a:t>
                </a:r>
              </a:p>
              <a:p>
                <a:pPr lvl="2"/>
                <a:r>
                  <a:rPr lang="en-US" dirty="0"/>
                  <a:t>Air sinks downstream of crest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481" t="-2695"/>
                </a:stretch>
              </a:blipFill>
            </p:spPr>
            <p:txBody>
              <a:bodyPr/>
              <a:lstStyle/>
              <a:p>
                <a:r>
                  <a:rPr lang="en-US">
                    <a:noFill/>
                  </a:rPr>
                  <a:t> </a:t>
                </a:r>
              </a:p>
            </p:txBody>
          </p:sp>
        </mc:Fallback>
      </mc:AlternateContent>
    </p:spTree>
    <p:extLst>
      <p:ext uri="{BB962C8B-B14F-4D97-AF65-F5344CB8AC3E}">
        <p14:creationId xmlns:p14="http://schemas.microsoft.com/office/powerpoint/2010/main" val="1299162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factors</a:t>
            </a:r>
          </a:p>
        </p:txBody>
      </p:sp>
      <p:sp>
        <p:nvSpPr>
          <p:cNvPr id="3" name="Content Placeholder 2"/>
          <p:cNvSpPr>
            <a:spLocks noGrp="1"/>
          </p:cNvSpPr>
          <p:nvPr>
            <p:ph idx="1"/>
          </p:nvPr>
        </p:nvSpPr>
        <p:spPr/>
        <p:txBody>
          <a:bodyPr>
            <a:normAutofit fontScale="92500" lnSpcReduction="10000"/>
          </a:bodyPr>
          <a:lstStyle/>
          <a:p>
            <a:r>
              <a:rPr lang="en-US" dirty="0"/>
              <a:t>Analogy to shallow water theory is most appropriate when there is a well-defined stable layer above crest level</a:t>
            </a:r>
          </a:p>
          <a:p>
            <a:r>
              <a:rPr lang="en-US" dirty="0"/>
              <a:t>Linear wave theory suggests vertically propagating gravity waves become trapped if cross-barrier flow becomes very weak in layer above crest level</a:t>
            </a:r>
          </a:p>
          <a:p>
            <a:r>
              <a:rPr lang="en-US" dirty="0"/>
              <a:t>Froude number is a notoriously poor metric for evaluating actual cases (</a:t>
            </a:r>
            <a:r>
              <a:rPr lang="en-US" dirty="0" err="1"/>
              <a:t>Reinecke</a:t>
            </a:r>
            <a:r>
              <a:rPr lang="en-US" dirty="0"/>
              <a:t> and Durran 2008)</a:t>
            </a:r>
          </a:p>
        </p:txBody>
      </p:sp>
    </p:spTree>
    <p:extLst>
      <p:ext uri="{BB962C8B-B14F-4D97-AF65-F5344CB8AC3E}">
        <p14:creationId xmlns:p14="http://schemas.microsoft.com/office/powerpoint/2010/main" val="772244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Hydraulic Jump Conceptual Model</a:t>
            </a:r>
            <a:br>
              <a:rPr lang="en-US" dirty="0"/>
            </a:br>
            <a:r>
              <a:rPr lang="en-US" dirty="0"/>
              <a:t>for Wasatch</a:t>
            </a:r>
          </a:p>
        </p:txBody>
      </p:sp>
      <p:grpSp>
        <p:nvGrpSpPr>
          <p:cNvPr id="7" name="Group 6"/>
          <p:cNvGrpSpPr/>
          <p:nvPr/>
        </p:nvGrpSpPr>
        <p:grpSpPr>
          <a:xfrm>
            <a:off x="-1140602" y="2916621"/>
            <a:ext cx="7924800" cy="3701111"/>
            <a:chOff x="914400" y="2916621"/>
            <a:chExt cx="7924800" cy="3701111"/>
          </a:xfrm>
        </p:grpSpPr>
        <p:cxnSp>
          <p:nvCxnSpPr>
            <p:cNvPr id="4" name="Straight Connector 3"/>
            <p:cNvCxnSpPr/>
            <p:nvPr/>
          </p:nvCxnSpPr>
          <p:spPr>
            <a:xfrm>
              <a:off x="914400" y="6172200"/>
              <a:ext cx="274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657600" y="4267200"/>
              <a:ext cx="914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4267200"/>
              <a:ext cx="838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10200" y="5791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24600" y="4648200"/>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4648200"/>
              <a:ext cx="20574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476297" y="6019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198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547241" y="2916621"/>
              <a:ext cx="4997669" cy="2869324"/>
            </a:xfrm>
            <a:custGeom>
              <a:avLst/>
              <a:gdLst>
                <a:gd name="connsiteX0" fmla="*/ 4997669 w 4997669"/>
                <a:gd name="connsiteY0" fmla="*/ 0 h 2869324"/>
                <a:gd name="connsiteX1" fmla="*/ 3373821 w 4997669"/>
                <a:gd name="connsiteY1" fmla="*/ 315310 h 2869324"/>
                <a:gd name="connsiteX2" fmla="*/ 1765738 w 4997669"/>
                <a:gd name="connsiteY2" fmla="*/ 662151 h 2869324"/>
                <a:gd name="connsiteX3" fmla="*/ 709449 w 4997669"/>
                <a:gd name="connsiteY3" fmla="*/ 1277007 h 2869324"/>
                <a:gd name="connsiteX4" fmla="*/ 220718 w 4997669"/>
                <a:gd name="connsiteY4" fmla="*/ 2238703 h 2869324"/>
                <a:gd name="connsiteX5" fmla="*/ 31531 w 4997669"/>
                <a:gd name="connsiteY5" fmla="*/ 2822027 h 2869324"/>
                <a:gd name="connsiteX6" fmla="*/ 15766 w 4997669"/>
                <a:gd name="connsiteY6" fmla="*/ 2822027 h 2869324"/>
                <a:gd name="connsiteX7" fmla="*/ 0 w 4997669"/>
                <a:gd name="connsiteY7" fmla="*/ 2869324 h 28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7669" h="2869324">
                  <a:moveTo>
                    <a:pt x="4997669" y="0"/>
                  </a:moveTo>
                  <a:lnTo>
                    <a:pt x="3373821" y="315310"/>
                  </a:lnTo>
                  <a:cubicBezTo>
                    <a:pt x="2835166" y="425668"/>
                    <a:pt x="2209800" y="501868"/>
                    <a:pt x="1765738" y="662151"/>
                  </a:cubicBezTo>
                  <a:cubicBezTo>
                    <a:pt x="1321676" y="822434"/>
                    <a:pt x="966952" y="1014248"/>
                    <a:pt x="709449" y="1277007"/>
                  </a:cubicBezTo>
                  <a:cubicBezTo>
                    <a:pt x="451946" y="1539766"/>
                    <a:pt x="333704" y="1981200"/>
                    <a:pt x="220718" y="2238703"/>
                  </a:cubicBezTo>
                  <a:cubicBezTo>
                    <a:pt x="107732" y="2496206"/>
                    <a:pt x="65690" y="2724806"/>
                    <a:pt x="31531" y="2822027"/>
                  </a:cubicBezTo>
                  <a:cubicBezTo>
                    <a:pt x="-2628" y="2919248"/>
                    <a:pt x="21021" y="2814144"/>
                    <a:pt x="15766" y="2822027"/>
                  </a:cubicBezTo>
                  <a:cubicBezTo>
                    <a:pt x="10511" y="2829910"/>
                    <a:pt x="5255" y="2849617"/>
                    <a:pt x="0" y="286932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7391400" y="3733800"/>
              <a:ext cx="4191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229100" y="41148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76650" y="5029200"/>
              <a:ext cx="438150" cy="75674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2821798" y="4461641"/>
              <a:ext cx="410365" cy="1434662"/>
            </a:xfrm>
            <a:custGeom>
              <a:avLst/>
              <a:gdLst>
                <a:gd name="connsiteX0" fmla="*/ 362836 w 410365"/>
                <a:gd name="connsiteY0" fmla="*/ 1434662 h 1434662"/>
                <a:gd name="connsiteX1" fmla="*/ 63292 w 410365"/>
                <a:gd name="connsiteY1" fmla="*/ 1261242 h 1434662"/>
                <a:gd name="connsiteX2" fmla="*/ 410133 w 410365"/>
                <a:gd name="connsiteY2" fmla="*/ 1135118 h 1434662"/>
                <a:gd name="connsiteX3" fmla="*/ 230 w 410365"/>
                <a:gd name="connsiteY3" fmla="*/ 961697 h 1434662"/>
                <a:gd name="connsiteX4" fmla="*/ 347071 w 410365"/>
                <a:gd name="connsiteY4" fmla="*/ 709449 h 1434662"/>
                <a:gd name="connsiteX5" fmla="*/ 31761 w 410365"/>
                <a:gd name="connsiteY5" fmla="*/ 346842 h 1434662"/>
                <a:gd name="connsiteX6" fmla="*/ 220947 w 410365"/>
                <a:gd name="connsiteY6" fmla="*/ 0 h 1434662"/>
                <a:gd name="connsiteX7" fmla="*/ 220947 w 410365"/>
                <a:gd name="connsiteY7" fmla="*/ 0 h 1434662"/>
                <a:gd name="connsiteX8" fmla="*/ 220947 w 410365"/>
                <a:gd name="connsiteY8" fmla="*/ 0 h 1434662"/>
                <a:gd name="connsiteX9" fmla="*/ 220947 w 410365"/>
                <a:gd name="connsiteY9" fmla="*/ 0 h 14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365" h="1434662">
                  <a:moveTo>
                    <a:pt x="362836" y="1434662"/>
                  </a:moveTo>
                  <a:cubicBezTo>
                    <a:pt x="209122" y="1372914"/>
                    <a:pt x="55409" y="1311166"/>
                    <a:pt x="63292" y="1261242"/>
                  </a:cubicBezTo>
                  <a:cubicBezTo>
                    <a:pt x="71175" y="1211318"/>
                    <a:pt x="420643" y="1185042"/>
                    <a:pt x="410133" y="1135118"/>
                  </a:cubicBezTo>
                  <a:cubicBezTo>
                    <a:pt x="399623" y="1085194"/>
                    <a:pt x="10740" y="1032642"/>
                    <a:pt x="230" y="961697"/>
                  </a:cubicBezTo>
                  <a:cubicBezTo>
                    <a:pt x="-10280" y="890752"/>
                    <a:pt x="341816" y="811925"/>
                    <a:pt x="347071" y="709449"/>
                  </a:cubicBezTo>
                  <a:cubicBezTo>
                    <a:pt x="352326" y="606973"/>
                    <a:pt x="52782" y="465083"/>
                    <a:pt x="31761" y="346842"/>
                  </a:cubicBezTo>
                  <a:cubicBezTo>
                    <a:pt x="10740" y="228601"/>
                    <a:pt x="220947" y="0"/>
                    <a:pt x="220947" y="0"/>
                  </a:cubicBezTo>
                  <a:lnTo>
                    <a:pt x="220947" y="0"/>
                  </a:lnTo>
                  <a:lnTo>
                    <a:pt x="220947" y="0"/>
                  </a:lnTo>
                  <a:lnTo>
                    <a:pt x="220947"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676650" y="6172200"/>
              <a:ext cx="89535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0" y="6248400"/>
              <a:ext cx="817853" cy="369332"/>
            </a:xfrm>
            <a:prstGeom prst="rect">
              <a:avLst/>
            </a:prstGeom>
            <a:noFill/>
          </p:spPr>
          <p:txBody>
            <a:bodyPr wrap="none" rtlCol="0">
              <a:spAutoFit/>
            </a:bodyPr>
            <a:lstStyle/>
            <a:p>
              <a:r>
                <a:rPr lang="en-US" dirty="0"/>
                <a:t>5.8 km</a:t>
              </a:r>
            </a:p>
          </p:txBody>
        </p:sp>
        <p:cxnSp>
          <p:nvCxnSpPr>
            <p:cNvPr id="35" name="Straight Arrow Connector 34"/>
            <p:cNvCxnSpPr/>
            <p:nvPr/>
          </p:nvCxnSpPr>
          <p:spPr>
            <a:xfrm>
              <a:off x="4572000" y="4461641"/>
              <a:ext cx="0" cy="1558159"/>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163073" y="5340413"/>
              <a:ext cx="817853" cy="369332"/>
            </a:xfrm>
            <a:prstGeom prst="rect">
              <a:avLst/>
            </a:prstGeom>
            <a:noFill/>
          </p:spPr>
          <p:txBody>
            <a:bodyPr wrap="none" rtlCol="0">
              <a:spAutoFit/>
            </a:bodyPr>
            <a:lstStyle/>
            <a:p>
              <a:r>
                <a:rPr lang="en-US" dirty="0"/>
                <a:t>1.3 km</a:t>
              </a:r>
            </a:p>
          </p:txBody>
        </p:sp>
      </p:grpSp>
      <p:cxnSp>
        <p:nvCxnSpPr>
          <p:cNvPr id="26" name="Straight Arrow Connector 25"/>
          <p:cNvCxnSpPr/>
          <p:nvPr/>
        </p:nvCxnSpPr>
        <p:spPr>
          <a:xfrm>
            <a:off x="5401712" y="2057400"/>
            <a:ext cx="35378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39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3" y="1066800"/>
            <a:ext cx="9400763" cy="748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274638"/>
            <a:ext cx="82296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WFO SLC WRF Forecast</a:t>
            </a:r>
            <a:endParaRPr lang="en-US" dirty="0"/>
          </a:p>
        </p:txBody>
      </p:sp>
    </p:spTree>
    <p:extLst>
      <p:ext uri="{BB962C8B-B14F-4D97-AF65-F5344CB8AC3E}">
        <p14:creationId xmlns:p14="http://schemas.microsoft.com/office/powerpoint/2010/main" val="2227947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925339"/>
          </a:xfrm>
        </p:spPr>
        <p:txBody>
          <a:bodyPr>
            <a:noAutofit/>
          </a:bodyPr>
          <a:lstStyle/>
          <a:p>
            <a:r>
              <a:rPr lang="en-US" sz="3200" dirty="0"/>
              <a:t>Go Decision </a:t>
            </a:r>
            <a:br>
              <a:rPr lang="en-US" sz="3200" dirty="0"/>
            </a:br>
            <a:r>
              <a:rPr lang="en-US" sz="3200" dirty="0"/>
              <a:t>Wed Nov. 30</a:t>
            </a:r>
          </a:p>
        </p:txBody>
      </p:sp>
      <p:sp>
        <p:nvSpPr>
          <p:cNvPr id="5" name="Content Placeholder 4"/>
          <p:cNvSpPr>
            <a:spLocks noGrp="1"/>
          </p:cNvSpPr>
          <p:nvPr>
            <p:ph idx="1"/>
          </p:nvPr>
        </p:nvSpPr>
        <p:spPr>
          <a:xfrm>
            <a:off x="457200" y="1600200"/>
            <a:ext cx="4114800" cy="4525963"/>
          </a:xfrm>
        </p:spPr>
        <p:txBody>
          <a:bodyPr/>
          <a:lstStyle/>
          <a:p>
            <a:r>
              <a:rPr lang="en-US" dirty="0"/>
              <a:t>mobile UDOT station in Fruit Heights added to </a:t>
            </a:r>
            <a:r>
              <a:rPr lang="en-US" dirty="0" err="1"/>
              <a:t>MesoWest</a:t>
            </a:r>
            <a:endParaRPr lang="en-US" dirty="0"/>
          </a:p>
          <a:p>
            <a:r>
              <a:rPr lang="en-US" dirty="0"/>
              <a:t>Prepping mobile units &amp; </a:t>
            </a:r>
            <a:r>
              <a:rPr lang="en-US" dirty="0" err="1"/>
              <a:t>sondes</a:t>
            </a:r>
            <a:endParaRPr lang="en-US" dirty="0"/>
          </a:p>
          <a:p>
            <a:r>
              <a:rPr lang="en-US" dirty="0"/>
              <a:t>deploying 3 surface stations</a:t>
            </a:r>
          </a:p>
        </p:txBody>
      </p:sp>
      <p:pic>
        <p:nvPicPr>
          <p:cNvPr id="4098" name="Picture 2" descr="C:\Users\John Horel\Desktop\downslope\IMG_04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512"/>
          <a:stretch/>
        </p:blipFill>
        <p:spPr bwMode="auto">
          <a:xfrm rot="5400000">
            <a:off x="4456256" y="4507057"/>
            <a:ext cx="2476846" cy="222504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ohn Horel\Desktop\downslope\IMG_05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050" r="15162"/>
          <a:stretch/>
        </p:blipFill>
        <p:spPr bwMode="auto">
          <a:xfrm rot="5400000">
            <a:off x="3721100" y="1587500"/>
            <a:ext cx="3723640" cy="19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ohn Horel\Desktop\downslope\IMG_05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80" r="33951" b="6790"/>
          <a:stretch/>
        </p:blipFill>
        <p:spPr bwMode="auto">
          <a:xfrm>
            <a:off x="6824133" y="3789680"/>
            <a:ext cx="2421467" cy="306832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143000"/>
            <a:ext cx="2591083" cy="194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014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Defining Science Questions Before the Event</a:t>
            </a:r>
          </a:p>
        </p:txBody>
      </p:sp>
      <p:sp>
        <p:nvSpPr>
          <p:cNvPr id="3" name="Content Placeholder 2"/>
          <p:cNvSpPr>
            <a:spLocks noGrp="1"/>
          </p:cNvSpPr>
          <p:nvPr>
            <p:ph idx="1"/>
          </p:nvPr>
        </p:nvSpPr>
        <p:spPr/>
        <p:txBody>
          <a:bodyPr/>
          <a:lstStyle/>
          <a:p>
            <a:r>
              <a:rPr lang="en-US" dirty="0"/>
              <a:t>What is spatial and temporal variability of winds in Davis County?</a:t>
            </a:r>
          </a:p>
          <a:p>
            <a:r>
              <a:rPr lang="en-US" dirty="0"/>
              <a:t>To what extent do wind speeds increase from crest to benches/valley floor?</a:t>
            </a:r>
          </a:p>
          <a:p>
            <a:r>
              <a:rPr lang="en-US" dirty="0"/>
              <a:t>What is the predictability of </a:t>
            </a:r>
            <a:r>
              <a:rPr lang="en-US" dirty="0" err="1"/>
              <a:t>mesoscale</a:t>
            </a:r>
            <a:r>
              <a:rPr lang="en-US" dirty="0"/>
              <a:t> timing and location of damaging winds?</a:t>
            </a:r>
          </a:p>
          <a:p>
            <a:endParaRPr lang="en-US" dirty="0"/>
          </a:p>
          <a:p>
            <a:endParaRPr lang="en-US" dirty="0"/>
          </a:p>
        </p:txBody>
      </p:sp>
    </p:spTree>
    <p:extLst>
      <p:ext uri="{BB962C8B-B14F-4D97-AF65-F5344CB8AC3E}">
        <p14:creationId xmlns:p14="http://schemas.microsoft.com/office/powerpoint/2010/main" val="4050415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33" t="10905" r="36539" b="8453"/>
          <a:stretch/>
        </p:blipFill>
        <p:spPr bwMode="auto">
          <a:xfrm>
            <a:off x="49903" y="0"/>
            <a:ext cx="4555964" cy="376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10" y="3737708"/>
            <a:ext cx="3943350"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1178"/>
            <a:ext cx="3186352" cy="661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169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NWS SLC Storm Summary</a:t>
            </a:r>
          </a:p>
        </p:txBody>
      </p:sp>
      <p:sp>
        <p:nvSpPr>
          <p:cNvPr id="3" name="Content Placeholder 2"/>
          <p:cNvSpPr>
            <a:spLocks noGrp="1"/>
          </p:cNvSpPr>
          <p:nvPr>
            <p:ph idx="1"/>
          </p:nvPr>
        </p:nvSpPr>
        <p:spPr>
          <a:xfrm>
            <a:off x="457200" y="1066800"/>
            <a:ext cx="8458200" cy="5638800"/>
          </a:xfrm>
        </p:spPr>
        <p:txBody>
          <a:bodyPr>
            <a:normAutofit fontScale="70000" lnSpcReduction="20000"/>
          </a:bodyPr>
          <a:lstStyle/>
          <a:p>
            <a:r>
              <a:rPr lang="en-US" dirty="0"/>
              <a:t>Significant winter storm with damaging downslope winds in northern Utah and heavy snow and strong winds across area of central &amp; southern Utah</a:t>
            </a:r>
          </a:p>
          <a:p>
            <a:r>
              <a:rPr lang="en-US" dirty="0"/>
              <a:t>Areas hit the hardest by the winds were Davis &amp; Weber Counties</a:t>
            </a:r>
          </a:p>
          <a:p>
            <a:r>
              <a:rPr lang="en-US" dirty="0"/>
              <a:t>Gusts over 100 mph in Centerville and over 90 mph gusts occurred in West Bountiful</a:t>
            </a:r>
          </a:p>
          <a:p>
            <a:r>
              <a:rPr lang="en-US" dirty="0"/>
              <a:t>Three injuries reported at Weber State University </a:t>
            </a:r>
          </a:p>
          <a:p>
            <a:r>
              <a:rPr lang="en-US" dirty="0"/>
              <a:t>Thousands of trees  (pines predominantly) uprooted along the Wasatch Front, including 400 at  Kaysville golf course </a:t>
            </a:r>
          </a:p>
          <a:p>
            <a:r>
              <a:rPr lang="en-US" dirty="0"/>
              <a:t>Overturned 11 semi-tractor trailers, damaged fences, removed shingles and siding, blew windows out of parked cars, tossed around large trampolines, bent or destroyed large road signs and light poles, and downed power lines</a:t>
            </a:r>
          </a:p>
          <a:p>
            <a:r>
              <a:rPr lang="en-US" dirty="0"/>
              <a:t>Downed power lines led to  road closures, 3 homes catching fire, and 50,000 homes without power for up to 3 days</a:t>
            </a:r>
          </a:p>
          <a:p>
            <a:r>
              <a:rPr lang="en-US" dirty="0"/>
              <a:t>Damage estimates in Centerville alone ~8 million dollars</a:t>
            </a:r>
          </a:p>
          <a:p>
            <a:r>
              <a:rPr lang="en-US" dirty="0"/>
              <a:t>Overall damage estimated at over 20 million dollars</a:t>
            </a:r>
          </a:p>
        </p:txBody>
      </p:sp>
    </p:spTree>
    <p:extLst>
      <p:ext uri="{BB962C8B-B14F-4D97-AF65-F5344CB8AC3E}">
        <p14:creationId xmlns:p14="http://schemas.microsoft.com/office/powerpoint/2010/main" val="3818219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Interesting Characteristics of Event</a:t>
            </a:r>
          </a:p>
        </p:txBody>
      </p:sp>
      <p:sp>
        <p:nvSpPr>
          <p:cNvPr id="3" name="Content Placeholder 2"/>
          <p:cNvSpPr>
            <a:spLocks noGrp="1"/>
          </p:cNvSpPr>
          <p:nvPr>
            <p:ph idx="1"/>
          </p:nvPr>
        </p:nvSpPr>
        <p:spPr/>
        <p:txBody>
          <a:bodyPr/>
          <a:lstStyle/>
          <a:p>
            <a:r>
              <a:rPr lang="en-US" dirty="0"/>
              <a:t>“Upstream” sounding was “downstream” of upstream ranges</a:t>
            </a:r>
          </a:p>
          <a:p>
            <a:r>
              <a:rPr lang="en-US" dirty="0"/>
              <a:t>Northward shift in timing and location of damaging surface winds</a:t>
            </a:r>
          </a:p>
          <a:p>
            <a:r>
              <a:rPr lang="en-US" dirty="0"/>
              <a:t>Damage- impact of sound walls</a:t>
            </a:r>
          </a:p>
          <a:p>
            <a:r>
              <a:rPr lang="en-US" dirty="0" err="1"/>
              <a:t>Sonde</a:t>
            </a:r>
            <a:r>
              <a:rPr lang="en-US" dirty="0"/>
              <a:t> ascent through downstream rotor</a:t>
            </a:r>
          </a:p>
        </p:txBody>
      </p:sp>
    </p:spTree>
    <p:extLst>
      <p:ext uri="{BB962C8B-B14F-4D97-AF65-F5344CB8AC3E}">
        <p14:creationId xmlns:p14="http://schemas.microsoft.com/office/powerpoint/2010/main" val="206127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950"/>
            <a:ext cx="8301037" cy="691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52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D176-BB17-4175-9EB0-1FC4C8FB58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FD8B2-CAE0-4E2E-9440-1B60DD92E8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2D3AFC2-23B9-4941-8A4B-14290440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a:prstGeom prst="rect">
            <a:avLst/>
          </a:prstGeom>
        </p:spPr>
      </p:pic>
    </p:spTree>
    <p:extLst>
      <p:ext uri="{BB962C8B-B14F-4D97-AF65-F5344CB8AC3E}">
        <p14:creationId xmlns:p14="http://schemas.microsoft.com/office/powerpoint/2010/main" val="3598072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4596" cy="5485947"/>
          </a:xfrm>
          <a:prstGeom prst="rect">
            <a:avLst/>
          </a:prstGeom>
        </p:spPr>
      </p:pic>
      <p:sp>
        <p:nvSpPr>
          <p:cNvPr id="4" name="TextBox 3"/>
          <p:cNvSpPr txBox="1"/>
          <p:nvPr/>
        </p:nvSpPr>
        <p:spPr>
          <a:xfrm>
            <a:off x="6248400" y="1143000"/>
            <a:ext cx="1493807" cy="1200329"/>
          </a:xfrm>
          <a:prstGeom prst="rect">
            <a:avLst/>
          </a:prstGeom>
          <a:noFill/>
        </p:spPr>
        <p:txBody>
          <a:bodyPr wrap="none" rtlCol="0">
            <a:spAutoFit/>
          </a:bodyPr>
          <a:lstStyle/>
          <a:p>
            <a:r>
              <a:rPr lang="en-US" dirty="0"/>
              <a:t>Vector 30 m/s</a:t>
            </a:r>
          </a:p>
          <a:p>
            <a:r>
              <a:rPr lang="en-US" dirty="0" err="1">
                <a:solidFill>
                  <a:srgbClr val="FF0000"/>
                </a:solidFill>
              </a:rPr>
              <a:t>MesoWest</a:t>
            </a:r>
            <a:endParaRPr lang="en-US" dirty="0">
              <a:solidFill>
                <a:srgbClr val="FF0000"/>
              </a:solidFill>
            </a:endParaRPr>
          </a:p>
          <a:p>
            <a:r>
              <a:rPr lang="en-US" dirty="0">
                <a:solidFill>
                  <a:srgbClr val="00B050"/>
                </a:solidFill>
              </a:rPr>
              <a:t>Mobile 1</a:t>
            </a:r>
          </a:p>
          <a:p>
            <a:r>
              <a:rPr lang="en-US" dirty="0">
                <a:solidFill>
                  <a:srgbClr val="00B0F0"/>
                </a:solidFill>
              </a:rPr>
              <a:t>Mobile 2</a:t>
            </a:r>
          </a:p>
        </p:txBody>
      </p:sp>
    </p:spTree>
    <p:extLst>
      <p:ext uri="{BB962C8B-B14F-4D97-AF65-F5344CB8AC3E}">
        <p14:creationId xmlns:p14="http://schemas.microsoft.com/office/powerpoint/2010/main" val="1551332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004" y="686026"/>
            <a:ext cx="7314596" cy="5485947"/>
          </a:xfrm>
          <a:prstGeom prst="rect">
            <a:avLst/>
          </a:prstGeom>
        </p:spPr>
      </p:pic>
      <p:sp>
        <p:nvSpPr>
          <p:cNvPr id="4" name="TextBox 3"/>
          <p:cNvSpPr txBox="1"/>
          <p:nvPr/>
        </p:nvSpPr>
        <p:spPr>
          <a:xfrm>
            <a:off x="6248400" y="1143000"/>
            <a:ext cx="1493807" cy="1200329"/>
          </a:xfrm>
          <a:prstGeom prst="rect">
            <a:avLst/>
          </a:prstGeom>
          <a:noFill/>
        </p:spPr>
        <p:txBody>
          <a:bodyPr wrap="none" rtlCol="0">
            <a:spAutoFit/>
          </a:bodyPr>
          <a:lstStyle/>
          <a:p>
            <a:r>
              <a:rPr lang="en-US" dirty="0"/>
              <a:t>Vector 30 m/s</a:t>
            </a:r>
          </a:p>
          <a:p>
            <a:r>
              <a:rPr lang="en-US" dirty="0" err="1">
                <a:solidFill>
                  <a:srgbClr val="FF0000"/>
                </a:solidFill>
              </a:rPr>
              <a:t>MesoWest</a:t>
            </a:r>
            <a:endParaRPr lang="en-US" dirty="0">
              <a:solidFill>
                <a:srgbClr val="FF0000"/>
              </a:solidFill>
            </a:endParaRPr>
          </a:p>
          <a:p>
            <a:r>
              <a:rPr lang="en-US" dirty="0">
                <a:solidFill>
                  <a:srgbClr val="00B050"/>
                </a:solidFill>
              </a:rPr>
              <a:t>Mobile 1</a:t>
            </a:r>
          </a:p>
          <a:p>
            <a:r>
              <a:rPr lang="en-US" dirty="0">
                <a:solidFill>
                  <a:srgbClr val="00B0F0"/>
                </a:solidFill>
              </a:rPr>
              <a:t>Mobile 2</a:t>
            </a:r>
          </a:p>
        </p:txBody>
      </p:sp>
    </p:spTree>
    <p:extLst>
      <p:ext uri="{BB962C8B-B14F-4D97-AF65-F5344CB8AC3E}">
        <p14:creationId xmlns:p14="http://schemas.microsoft.com/office/powerpoint/2010/main" val="400976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6253"/>
            <a:ext cx="7314596" cy="5485947"/>
          </a:xfrm>
          <a:prstGeom prst="rect">
            <a:avLst/>
          </a:prstGeom>
        </p:spPr>
      </p:pic>
      <p:sp>
        <p:nvSpPr>
          <p:cNvPr id="4" name="TextBox 3"/>
          <p:cNvSpPr txBox="1"/>
          <p:nvPr/>
        </p:nvSpPr>
        <p:spPr>
          <a:xfrm>
            <a:off x="6248400" y="1143000"/>
            <a:ext cx="1493807" cy="1200329"/>
          </a:xfrm>
          <a:prstGeom prst="rect">
            <a:avLst/>
          </a:prstGeom>
          <a:noFill/>
        </p:spPr>
        <p:txBody>
          <a:bodyPr wrap="none" rtlCol="0">
            <a:spAutoFit/>
          </a:bodyPr>
          <a:lstStyle/>
          <a:p>
            <a:r>
              <a:rPr lang="en-US" dirty="0"/>
              <a:t>Vector 30 m/s</a:t>
            </a:r>
          </a:p>
          <a:p>
            <a:r>
              <a:rPr lang="en-US" dirty="0" err="1">
                <a:solidFill>
                  <a:srgbClr val="FF0000"/>
                </a:solidFill>
              </a:rPr>
              <a:t>MesoWest</a:t>
            </a:r>
            <a:endParaRPr lang="en-US" dirty="0">
              <a:solidFill>
                <a:srgbClr val="FF0000"/>
              </a:solidFill>
            </a:endParaRPr>
          </a:p>
          <a:p>
            <a:r>
              <a:rPr lang="en-US" dirty="0">
                <a:solidFill>
                  <a:srgbClr val="00B050"/>
                </a:solidFill>
              </a:rPr>
              <a:t>Mobile 1</a:t>
            </a:r>
          </a:p>
          <a:p>
            <a:r>
              <a:rPr lang="en-US" dirty="0">
                <a:solidFill>
                  <a:srgbClr val="00B0F0"/>
                </a:solidFill>
              </a:rPr>
              <a:t>Mobile 2</a:t>
            </a:r>
          </a:p>
        </p:txBody>
      </p:sp>
    </p:spTree>
    <p:extLst>
      <p:ext uri="{BB962C8B-B14F-4D97-AF65-F5344CB8AC3E}">
        <p14:creationId xmlns:p14="http://schemas.microsoft.com/office/powerpoint/2010/main" val="520744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782762"/>
          </a:xfrm>
        </p:spPr>
        <p:txBody>
          <a:bodyPr>
            <a:normAutofit/>
          </a:bodyPr>
          <a:lstStyle/>
          <a:p>
            <a:r>
              <a:rPr lang="en-US" sz="3200" dirty="0"/>
              <a:t>Centerville: 102 mph gust</a:t>
            </a:r>
          </a:p>
        </p:txBody>
      </p:sp>
      <p:sp>
        <p:nvSpPr>
          <p:cNvPr id="3" name="Content Placeholder 2"/>
          <p:cNvSpPr>
            <a:spLocks noGrp="1"/>
          </p:cNvSpPr>
          <p:nvPr>
            <p:ph idx="1"/>
          </p:nvPr>
        </p:nvSpPr>
        <p:spPr/>
        <p:txBody>
          <a:bodyPr/>
          <a:lstStyle/>
          <a:p>
            <a:endParaRPr lang="en-US"/>
          </a:p>
        </p:txBody>
      </p:sp>
      <p:pic>
        <p:nvPicPr>
          <p:cNvPr id="5122" name="Picture 2" descr="C:\Users\John Horel\Desktop\downslope\pix_121211\IMG_05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013" y="171027"/>
            <a:ext cx="438912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3189023"/>
            <a:ext cx="71453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75188" y="3733800"/>
            <a:ext cx="1745826"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6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486" b="26856"/>
          <a:stretch/>
        </p:blipFill>
        <p:spPr>
          <a:xfrm>
            <a:off x="228600" y="101600"/>
            <a:ext cx="5100108" cy="3310467"/>
          </a:xfr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861858"/>
            <a:ext cx="603567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685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7909" b="33590"/>
          <a:stretch/>
        </p:blipFill>
        <p:spPr>
          <a:xfrm>
            <a:off x="0" y="0"/>
            <a:ext cx="5557309" cy="3005667"/>
          </a:xfr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0"/>
            <a:ext cx="71453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3581400"/>
            <a:ext cx="17526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4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0" y="2171700"/>
            <a:ext cx="17526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03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0" y="2171700"/>
            <a:ext cx="17526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8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14800" y="2171700"/>
            <a:ext cx="16002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7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14800" y="2171700"/>
            <a:ext cx="16764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0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BEE2-7328-441F-8395-D6F4BB397A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80492C-4182-42EF-A262-1B5B6E09B60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82A00C-15FD-4CD6-9274-4726CF73F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04800"/>
            <a:ext cx="12800000" cy="6400000"/>
          </a:xfrm>
          <a:prstGeom prst="rect">
            <a:avLst/>
          </a:prstGeom>
        </p:spPr>
      </p:pic>
    </p:spTree>
    <p:extLst>
      <p:ext uri="{BB962C8B-B14F-4D97-AF65-F5344CB8AC3E}">
        <p14:creationId xmlns:p14="http://schemas.microsoft.com/office/powerpoint/2010/main" val="72961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John Horel\Desktop\downslope\IMG_05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724"/>
          <a:stretch/>
        </p:blipFill>
        <p:spPr bwMode="auto">
          <a:xfrm>
            <a:off x="4595446" y="304800"/>
            <a:ext cx="4389120" cy="267546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ohn Horel\Desktop\downslope\IMG_05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726"/>
          <a:stretch/>
        </p:blipFill>
        <p:spPr bwMode="auto">
          <a:xfrm>
            <a:off x="182880" y="452966"/>
            <a:ext cx="4389120" cy="23791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777" y="3180820"/>
            <a:ext cx="71453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43400" y="3740888"/>
            <a:ext cx="16002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72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Mouth of Weber Canyon</a:t>
            </a:r>
            <a:br>
              <a:rPr lang="en-US" dirty="0"/>
            </a:br>
            <a:r>
              <a:rPr lang="en-US" dirty="0"/>
              <a:t>Utah Wind Energy Tall Tower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025" y="1476703"/>
            <a:ext cx="4171950" cy="5562600"/>
          </a:xfrm>
          <a:prstGeom prst="rect">
            <a:avLst/>
          </a:prstGeom>
        </p:spPr>
      </p:pic>
    </p:spTree>
    <p:extLst>
      <p:ext uri="{BB962C8B-B14F-4D97-AF65-F5344CB8AC3E}">
        <p14:creationId xmlns:p14="http://schemas.microsoft.com/office/powerpoint/2010/main" val="2123846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ohn Horel\Desktop\mobile\towersp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636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7400" y="274638"/>
            <a:ext cx="6629400" cy="715962"/>
          </a:xfrm>
        </p:spPr>
        <p:txBody>
          <a:bodyPr>
            <a:normAutofit fontScale="90000"/>
          </a:bodyPr>
          <a:lstStyle/>
          <a:p>
            <a:r>
              <a:rPr lang="en-US" sz="3200" dirty="0"/>
              <a:t>Wind Speed: Mouth of Weber Tall Tower</a:t>
            </a:r>
          </a:p>
        </p:txBody>
      </p:sp>
      <p:sp>
        <p:nvSpPr>
          <p:cNvPr id="3" name="TextBox 2"/>
          <p:cNvSpPr txBox="1"/>
          <p:nvPr/>
        </p:nvSpPr>
        <p:spPr>
          <a:xfrm>
            <a:off x="1981200" y="1447800"/>
            <a:ext cx="1838132" cy="2031325"/>
          </a:xfrm>
          <a:prstGeom prst="rect">
            <a:avLst/>
          </a:prstGeom>
          <a:noFill/>
        </p:spPr>
        <p:txBody>
          <a:bodyPr wrap="none" rtlCol="0">
            <a:spAutoFit/>
          </a:bodyPr>
          <a:lstStyle/>
          <a:p>
            <a:r>
              <a:rPr lang="en-US" dirty="0"/>
              <a:t>Red/Purple- 50 m</a:t>
            </a:r>
          </a:p>
          <a:p>
            <a:r>
              <a:rPr lang="en-US" dirty="0"/>
              <a:t>Blue- 30m</a:t>
            </a:r>
          </a:p>
          <a:p>
            <a:r>
              <a:rPr lang="en-US" dirty="0"/>
              <a:t>Black- 10m</a:t>
            </a:r>
          </a:p>
          <a:p>
            <a:r>
              <a:rPr lang="en-US" dirty="0"/>
              <a:t>Green- 3m</a:t>
            </a:r>
          </a:p>
          <a:p>
            <a:endParaRPr lang="en-US" dirty="0"/>
          </a:p>
          <a:p>
            <a:r>
              <a:rPr lang="en-US" dirty="0"/>
              <a:t>Solid- 10 min </a:t>
            </a:r>
            <a:r>
              <a:rPr lang="en-US" dirty="0" err="1"/>
              <a:t>ave</a:t>
            </a:r>
            <a:endParaRPr lang="en-US" dirty="0"/>
          </a:p>
          <a:p>
            <a:r>
              <a:rPr lang="en-US" dirty="0"/>
              <a:t>Dashed- Peak</a:t>
            </a:r>
          </a:p>
        </p:txBody>
      </p:sp>
      <p:sp>
        <p:nvSpPr>
          <p:cNvPr id="4" name="TextBox 3"/>
          <p:cNvSpPr txBox="1"/>
          <p:nvPr/>
        </p:nvSpPr>
        <p:spPr>
          <a:xfrm rot="16200000">
            <a:off x="718066" y="2884876"/>
            <a:ext cx="544123" cy="369332"/>
          </a:xfrm>
          <a:prstGeom prst="rect">
            <a:avLst/>
          </a:prstGeom>
          <a:noFill/>
        </p:spPr>
        <p:txBody>
          <a:bodyPr wrap="none" rtlCol="0">
            <a:spAutoFit/>
          </a:bodyPr>
          <a:lstStyle/>
          <a:p>
            <a:r>
              <a:rPr lang="en-US" dirty="0"/>
              <a:t>m/s</a:t>
            </a:r>
          </a:p>
        </p:txBody>
      </p:sp>
      <p:sp>
        <p:nvSpPr>
          <p:cNvPr id="5" name="TextBox 4"/>
          <p:cNvSpPr txBox="1"/>
          <p:nvPr/>
        </p:nvSpPr>
        <p:spPr>
          <a:xfrm>
            <a:off x="3505200" y="6400800"/>
            <a:ext cx="1204240" cy="369332"/>
          </a:xfrm>
          <a:prstGeom prst="rect">
            <a:avLst/>
          </a:prstGeom>
          <a:noFill/>
        </p:spPr>
        <p:txBody>
          <a:bodyPr wrap="none" rtlCol="0">
            <a:spAutoFit/>
          </a:bodyPr>
          <a:lstStyle/>
          <a:p>
            <a:r>
              <a:rPr lang="en-US" dirty="0"/>
              <a:t>Dec 1: UTC</a:t>
            </a:r>
          </a:p>
        </p:txBody>
      </p:sp>
      <p:sp>
        <p:nvSpPr>
          <p:cNvPr id="7" name="Rectangle 6"/>
          <p:cNvSpPr/>
          <p:nvPr/>
        </p:nvSpPr>
        <p:spPr>
          <a:xfrm>
            <a:off x="4107320" y="990599"/>
            <a:ext cx="2064880" cy="4918841"/>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94430" y="5540109"/>
            <a:ext cx="2461700" cy="369332"/>
          </a:xfrm>
          <a:prstGeom prst="rect">
            <a:avLst/>
          </a:prstGeom>
          <a:noFill/>
        </p:spPr>
        <p:txBody>
          <a:bodyPr wrap="none" rtlCol="0">
            <a:spAutoFit/>
          </a:bodyPr>
          <a:lstStyle/>
          <a:p>
            <a:r>
              <a:rPr lang="en-US" dirty="0"/>
              <a:t>Brandon </a:t>
            </a:r>
            <a:r>
              <a:rPr lang="en-US" dirty="0" err="1"/>
              <a:t>Malman</a:t>
            </a:r>
            <a:r>
              <a:rPr lang="en-US"/>
              <a:t>. SLCC</a:t>
            </a:r>
            <a:endParaRPr lang="en-US" dirty="0"/>
          </a:p>
        </p:txBody>
      </p:sp>
    </p:spTree>
    <p:extLst>
      <p:ext uri="{BB962C8B-B14F-4D97-AF65-F5344CB8AC3E}">
        <p14:creationId xmlns:p14="http://schemas.microsoft.com/office/powerpoint/2010/main" val="36971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95400" y="152400"/>
            <a:ext cx="6291911" cy="6524625"/>
          </a:xfrm>
          <a:prstGeom prst="rect">
            <a:avLst/>
          </a:prstGeom>
        </p:spPr>
      </p:pic>
    </p:spTree>
    <p:extLst>
      <p:ext uri="{BB962C8B-B14F-4D97-AF65-F5344CB8AC3E}">
        <p14:creationId xmlns:p14="http://schemas.microsoft.com/office/powerpoint/2010/main" val="3342905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00982" y="-21210"/>
            <a:ext cx="4452218" cy="6897687"/>
          </a:xfrm>
          <a:prstGeom prst="rect">
            <a:avLst/>
          </a:prstGeom>
        </p:spPr>
      </p:pic>
      <p:sp>
        <p:nvSpPr>
          <p:cNvPr id="4" name="TextBox 3"/>
          <p:cNvSpPr txBox="1"/>
          <p:nvPr/>
        </p:nvSpPr>
        <p:spPr>
          <a:xfrm>
            <a:off x="6705600" y="1528820"/>
            <a:ext cx="1267976" cy="369332"/>
          </a:xfrm>
          <a:prstGeom prst="rect">
            <a:avLst/>
          </a:prstGeom>
          <a:noFill/>
        </p:spPr>
        <p:txBody>
          <a:bodyPr wrap="none" rtlCol="0">
            <a:spAutoFit/>
          </a:bodyPr>
          <a:lstStyle/>
          <a:p>
            <a:r>
              <a:rPr lang="en-US" dirty="0"/>
              <a:t>“upstream”</a:t>
            </a:r>
          </a:p>
        </p:txBody>
      </p:sp>
      <p:sp>
        <p:nvSpPr>
          <p:cNvPr id="5" name="TextBox 4"/>
          <p:cNvSpPr txBox="1"/>
          <p:nvPr/>
        </p:nvSpPr>
        <p:spPr>
          <a:xfrm>
            <a:off x="6705600" y="4572000"/>
            <a:ext cx="1547924" cy="369332"/>
          </a:xfrm>
          <a:prstGeom prst="rect">
            <a:avLst/>
          </a:prstGeom>
          <a:noFill/>
        </p:spPr>
        <p:txBody>
          <a:bodyPr wrap="none" rtlCol="0">
            <a:spAutoFit/>
          </a:bodyPr>
          <a:lstStyle/>
          <a:p>
            <a:r>
              <a:rPr lang="en-US" dirty="0"/>
              <a:t>“downstream”</a:t>
            </a:r>
          </a:p>
        </p:txBody>
      </p:sp>
    </p:spTree>
    <p:extLst>
      <p:ext uri="{BB962C8B-B14F-4D97-AF65-F5344CB8AC3E}">
        <p14:creationId xmlns:p14="http://schemas.microsoft.com/office/powerpoint/2010/main" val="2727462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776412" y="500062"/>
            <a:ext cx="5591175" cy="5857875"/>
          </a:xfrm>
          <a:prstGeom prst="rect">
            <a:avLst/>
          </a:prstGeom>
        </p:spPr>
      </p:pic>
    </p:spTree>
    <p:extLst>
      <p:ext uri="{BB962C8B-B14F-4D97-AF65-F5344CB8AC3E}">
        <p14:creationId xmlns:p14="http://schemas.microsoft.com/office/powerpoint/2010/main" val="1049977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Rotor Clouds</a:t>
            </a:r>
          </a:p>
        </p:txBody>
      </p:sp>
      <p:sp>
        <p:nvSpPr>
          <p:cNvPr id="3" name="Content Placeholder 2"/>
          <p:cNvSpPr>
            <a:spLocks noGrp="1"/>
          </p:cNvSpPr>
          <p:nvPr>
            <p:ph idx="1"/>
          </p:nvPr>
        </p:nvSpPr>
        <p:spPr/>
        <p:txBody>
          <a:bodyPr/>
          <a:lstStyle/>
          <a:p>
            <a:endParaRPr lang="en-US"/>
          </a:p>
        </p:txBody>
      </p:sp>
      <p:pic>
        <p:nvPicPr>
          <p:cNvPr id="7170" name="Picture 2" descr="C:\Users\John Horel\Desktop\downslope\IMG_05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606"/>
          <a:stretch/>
        </p:blipFill>
        <p:spPr bwMode="auto">
          <a:xfrm>
            <a:off x="777240" y="1600200"/>
            <a:ext cx="7680960" cy="474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38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85"/>
          <a:stretch/>
        </p:blipFill>
        <p:spPr bwMode="auto">
          <a:xfrm>
            <a:off x="2514600" y="-492750"/>
            <a:ext cx="6629400" cy="733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04800"/>
            <a:ext cx="2362200" cy="3581400"/>
          </a:xfrm>
        </p:spPr>
        <p:txBody>
          <a:bodyPr/>
          <a:lstStyle/>
          <a:p>
            <a:r>
              <a:rPr lang="en-US" dirty="0"/>
              <a:t>Rotor clouds</a:t>
            </a:r>
          </a:p>
        </p:txBody>
      </p:sp>
    </p:spTree>
    <p:extLst>
      <p:ext uri="{BB962C8B-B14F-4D97-AF65-F5344CB8AC3E}">
        <p14:creationId xmlns:p14="http://schemas.microsoft.com/office/powerpoint/2010/main" val="41265558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lstStyle/>
          <a:p>
            <a:r>
              <a:rPr lang="en-US" dirty="0"/>
              <a:t>Rotor clouds</a:t>
            </a:r>
          </a:p>
        </p:txBody>
      </p:sp>
      <p:sp>
        <p:nvSpPr>
          <p:cNvPr id="3" name="Content Placeholder 2"/>
          <p:cNvSpPr>
            <a:spLocks noGrp="1"/>
          </p:cNvSpPr>
          <p:nvPr>
            <p:ph idx="1"/>
          </p:nvPr>
        </p:nvSpPr>
        <p:spPr>
          <a:xfrm>
            <a:off x="457200" y="1600200"/>
            <a:ext cx="3657600" cy="4525963"/>
          </a:xfrm>
        </p:spPr>
        <p:txBody>
          <a:bodyPr/>
          <a:lstStyle/>
          <a:p>
            <a:r>
              <a:rPr lang="en-US" dirty="0">
                <a:hlinkClick r:id="rId2" action="ppaction://hlinkfile"/>
              </a:rPr>
              <a:t>Wndstrm_12012011_long.mov</a:t>
            </a:r>
            <a:r>
              <a:rPr lang="en-US" dirty="0"/>
              <a:t> (Dave Whiteman)</a:t>
            </a:r>
          </a:p>
        </p:txBody>
      </p:sp>
      <p:grpSp>
        <p:nvGrpSpPr>
          <p:cNvPr id="10" name="Group 9"/>
          <p:cNvGrpSpPr/>
          <p:nvPr/>
        </p:nvGrpSpPr>
        <p:grpSpPr>
          <a:xfrm>
            <a:off x="4401207" y="1066800"/>
            <a:ext cx="4419600" cy="5181600"/>
            <a:chOff x="4401207" y="1066800"/>
            <a:chExt cx="4419600" cy="518160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0463" r="13750" b="8640"/>
            <a:stretch/>
          </p:blipFill>
          <p:spPr bwMode="auto">
            <a:xfrm flipH="1">
              <a:off x="4401207" y="1332186"/>
              <a:ext cx="4419600" cy="491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1066800"/>
              <a:ext cx="2856551" cy="369332"/>
            </a:xfrm>
            <a:prstGeom prst="rect">
              <a:avLst/>
            </a:prstGeom>
            <a:noFill/>
          </p:spPr>
          <p:txBody>
            <a:bodyPr wrap="none" rtlCol="0">
              <a:spAutoFit/>
            </a:bodyPr>
            <a:lstStyle/>
            <a:p>
              <a:r>
                <a:rPr lang="en-US" dirty="0"/>
                <a:t>Doyle and </a:t>
              </a:r>
              <a:r>
                <a:rPr lang="en-US" dirty="0" err="1"/>
                <a:t>Durran</a:t>
              </a:r>
              <a:r>
                <a:rPr lang="en-US" dirty="0"/>
                <a:t> 2007 (JAS)</a:t>
              </a:r>
            </a:p>
          </p:txBody>
        </p:sp>
      </p:grpSp>
      <p:grpSp>
        <p:nvGrpSpPr>
          <p:cNvPr id="8" name="Group 7"/>
          <p:cNvGrpSpPr/>
          <p:nvPr/>
        </p:nvGrpSpPr>
        <p:grpSpPr>
          <a:xfrm>
            <a:off x="234228" y="3488121"/>
            <a:ext cx="4166979" cy="3341132"/>
            <a:chOff x="234228" y="3488121"/>
            <a:chExt cx="4166979" cy="3341132"/>
          </a:xfrm>
        </p:grpSpPr>
        <p:sp>
          <p:nvSpPr>
            <p:cNvPr id="7" name="TextBox 6"/>
            <p:cNvSpPr txBox="1"/>
            <p:nvPr/>
          </p:nvSpPr>
          <p:spPr>
            <a:xfrm>
              <a:off x="685800" y="6459921"/>
              <a:ext cx="2364430" cy="369332"/>
            </a:xfrm>
            <a:prstGeom prst="rect">
              <a:avLst/>
            </a:prstGeom>
            <a:noFill/>
          </p:spPr>
          <p:txBody>
            <a:bodyPr wrap="none" rtlCol="0">
              <a:spAutoFit/>
            </a:bodyPr>
            <a:lstStyle/>
            <a:p>
              <a:r>
                <a:rPr lang="en-US" dirty="0" err="1"/>
                <a:t>Hertenstein</a:t>
              </a:r>
              <a:r>
                <a:rPr lang="en-US" dirty="0"/>
                <a:t> 2010  (JAS)</a:t>
              </a:r>
            </a:p>
          </p:txBody>
        </p:sp>
        <p:grpSp>
          <p:nvGrpSpPr>
            <p:cNvPr id="6" name="Group 5"/>
            <p:cNvGrpSpPr/>
            <p:nvPr/>
          </p:nvGrpSpPr>
          <p:grpSpPr>
            <a:xfrm>
              <a:off x="234228" y="3488121"/>
              <a:ext cx="4166979" cy="2971800"/>
              <a:chOff x="234228" y="3488121"/>
              <a:chExt cx="4166979" cy="297180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552" t="28702" r="20649" b="4118"/>
              <a:stretch/>
            </p:blipFill>
            <p:spPr bwMode="auto">
              <a:xfrm flipH="1">
                <a:off x="234228" y="3488121"/>
                <a:ext cx="416697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2600" y="5547992"/>
                <a:ext cx="535724" cy="369332"/>
              </a:xfrm>
              <a:prstGeom prst="rect">
                <a:avLst/>
              </a:prstGeom>
              <a:noFill/>
            </p:spPr>
            <p:txBody>
              <a:bodyPr wrap="none" rtlCol="0">
                <a:spAutoFit/>
              </a:bodyPr>
              <a:lstStyle/>
              <a:p>
                <a:r>
                  <a:rPr lang="en-US" dirty="0"/>
                  <a:t>308</a:t>
                </a:r>
              </a:p>
            </p:txBody>
          </p:sp>
          <p:sp>
            <p:nvSpPr>
              <p:cNvPr id="9" name="TextBox 8"/>
              <p:cNvSpPr txBox="1"/>
              <p:nvPr/>
            </p:nvSpPr>
            <p:spPr>
              <a:xfrm>
                <a:off x="1752600" y="4967296"/>
                <a:ext cx="535724" cy="369332"/>
              </a:xfrm>
              <a:prstGeom prst="rect">
                <a:avLst/>
              </a:prstGeom>
              <a:noFill/>
            </p:spPr>
            <p:txBody>
              <a:bodyPr wrap="none" rtlCol="0">
                <a:spAutoFit/>
              </a:bodyPr>
              <a:lstStyle/>
              <a:p>
                <a:r>
                  <a:rPr lang="en-US" dirty="0"/>
                  <a:t>307</a:t>
                </a:r>
              </a:p>
            </p:txBody>
          </p:sp>
        </p:grpSp>
      </p:grpSp>
    </p:spTree>
    <p:extLst>
      <p:ext uri="{BB962C8B-B14F-4D97-AF65-F5344CB8AC3E}">
        <p14:creationId xmlns:p14="http://schemas.microsoft.com/office/powerpoint/2010/main" val="389214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 at what was happening</a:t>
            </a:r>
          </a:p>
        </p:txBody>
      </p:sp>
      <p:cxnSp>
        <p:nvCxnSpPr>
          <p:cNvPr id="4" name="Straight Connector 3"/>
          <p:cNvCxnSpPr/>
          <p:nvPr/>
        </p:nvCxnSpPr>
        <p:spPr>
          <a:xfrm>
            <a:off x="914400" y="6172200"/>
            <a:ext cx="274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657600" y="4267200"/>
            <a:ext cx="914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4267200"/>
            <a:ext cx="838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10200" y="5791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24600" y="4648200"/>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4648200"/>
            <a:ext cx="20574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476297" y="6019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198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7391400" y="3733800"/>
            <a:ext cx="4191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229100" y="41148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810000" y="4671113"/>
            <a:ext cx="353074" cy="6693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2722178" y="4839279"/>
            <a:ext cx="438589" cy="1206062"/>
          </a:xfrm>
          <a:custGeom>
            <a:avLst/>
            <a:gdLst>
              <a:gd name="connsiteX0" fmla="*/ 362836 w 410365"/>
              <a:gd name="connsiteY0" fmla="*/ 1434662 h 1434662"/>
              <a:gd name="connsiteX1" fmla="*/ 63292 w 410365"/>
              <a:gd name="connsiteY1" fmla="*/ 1261242 h 1434662"/>
              <a:gd name="connsiteX2" fmla="*/ 410133 w 410365"/>
              <a:gd name="connsiteY2" fmla="*/ 1135118 h 1434662"/>
              <a:gd name="connsiteX3" fmla="*/ 230 w 410365"/>
              <a:gd name="connsiteY3" fmla="*/ 961697 h 1434662"/>
              <a:gd name="connsiteX4" fmla="*/ 347071 w 410365"/>
              <a:gd name="connsiteY4" fmla="*/ 709449 h 1434662"/>
              <a:gd name="connsiteX5" fmla="*/ 31761 w 410365"/>
              <a:gd name="connsiteY5" fmla="*/ 346842 h 1434662"/>
              <a:gd name="connsiteX6" fmla="*/ 220947 w 410365"/>
              <a:gd name="connsiteY6" fmla="*/ 0 h 1434662"/>
              <a:gd name="connsiteX7" fmla="*/ 220947 w 410365"/>
              <a:gd name="connsiteY7" fmla="*/ 0 h 1434662"/>
              <a:gd name="connsiteX8" fmla="*/ 220947 w 410365"/>
              <a:gd name="connsiteY8" fmla="*/ 0 h 1434662"/>
              <a:gd name="connsiteX9" fmla="*/ 220947 w 410365"/>
              <a:gd name="connsiteY9" fmla="*/ 0 h 14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365" h="1434662">
                <a:moveTo>
                  <a:pt x="362836" y="1434662"/>
                </a:moveTo>
                <a:cubicBezTo>
                  <a:pt x="209122" y="1372914"/>
                  <a:pt x="55409" y="1311166"/>
                  <a:pt x="63292" y="1261242"/>
                </a:cubicBezTo>
                <a:cubicBezTo>
                  <a:pt x="71175" y="1211318"/>
                  <a:pt x="420643" y="1185042"/>
                  <a:pt x="410133" y="1135118"/>
                </a:cubicBezTo>
                <a:cubicBezTo>
                  <a:pt x="399623" y="1085194"/>
                  <a:pt x="10740" y="1032642"/>
                  <a:pt x="230" y="961697"/>
                </a:cubicBezTo>
                <a:cubicBezTo>
                  <a:pt x="-10280" y="890752"/>
                  <a:pt x="341816" y="811925"/>
                  <a:pt x="347071" y="709449"/>
                </a:cubicBezTo>
                <a:cubicBezTo>
                  <a:pt x="352326" y="606973"/>
                  <a:pt x="52782" y="465083"/>
                  <a:pt x="31761" y="346842"/>
                </a:cubicBezTo>
                <a:cubicBezTo>
                  <a:pt x="10740" y="228601"/>
                  <a:pt x="220947" y="0"/>
                  <a:pt x="220947" y="0"/>
                </a:cubicBezTo>
                <a:lnTo>
                  <a:pt x="220947" y="0"/>
                </a:lnTo>
                <a:lnTo>
                  <a:pt x="220947" y="0"/>
                </a:lnTo>
                <a:lnTo>
                  <a:pt x="220947"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676650" y="6172200"/>
            <a:ext cx="89535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0" y="6248400"/>
            <a:ext cx="817853" cy="369332"/>
          </a:xfrm>
          <a:prstGeom prst="rect">
            <a:avLst/>
          </a:prstGeom>
          <a:noFill/>
        </p:spPr>
        <p:txBody>
          <a:bodyPr wrap="none" rtlCol="0">
            <a:spAutoFit/>
          </a:bodyPr>
          <a:lstStyle/>
          <a:p>
            <a:r>
              <a:rPr lang="en-US" dirty="0"/>
              <a:t>5.8 km</a:t>
            </a:r>
          </a:p>
        </p:txBody>
      </p:sp>
      <p:cxnSp>
        <p:nvCxnSpPr>
          <p:cNvPr id="35" name="Straight Arrow Connector 34"/>
          <p:cNvCxnSpPr/>
          <p:nvPr/>
        </p:nvCxnSpPr>
        <p:spPr>
          <a:xfrm>
            <a:off x="4572000" y="4461641"/>
            <a:ext cx="0" cy="1558159"/>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163073" y="5340413"/>
            <a:ext cx="817853" cy="369332"/>
          </a:xfrm>
          <a:prstGeom prst="rect">
            <a:avLst/>
          </a:prstGeom>
          <a:noFill/>
        </p:spPr>
        <p:txBody>
          <a:bodyPr wrap="none" rtlCol="0">
            <a:spAutoFit/>
          </a:bodyPr>
          <a:lstStyle/>
          <a:p>
            <a:r>
              <a:rPr lang="en-US" dirty="0"/>
              <a:t>1.3 km</a:t>
            </a:r>
          </a:p>
        </p:txBody>
      </p:sp>
      <p:sp>
        <p:nvSpPr>
          <p:cNvPr id="3" name="Freeform 2"/>
          <p:cNvSpPr/>
          <p:nvPr/>
        </p:nvSpPr>
        <p:spPr>
          <a:xfrm>
            <a:off x="3657600" y="2648607"/>
            <a:ext cx="4852495" cy="2475186"/>
          </a:xfrm>
          <a:custGeom>
            <a:avLst/>
            <a:gdLst>
              <a:gd name="connsiteX0" fmla="*/ 4966138 w 4966138"/>
              <a:gd name="connsiteY0" fmla="*/ 0 h 2837793"/>
              <a:gd name="connsiteX1" fmla="*/ 4114800 w 4966138"/>
              <a:gd name="connsiteY1" fmla="*/ 157655 h 2837793"/>
              <a:gd name="connsiteX2" fmla="*/ 3342290 w 4966138"/>
              <a:gd name="connsiteY2" fmla="*/ 504497 h 2837793"/>
              <a:gd name="connsiteX3" fmla="*/ 2885090 w 4966138"/>
              <a:gd name="connsiteY3" fmla="*/ 1135117 h 2837793"/>
              <a:gd name="connsiteX4" fmla="*/ 2506717 w 4966138"/>
              <a:gd name="connsiteY4" fmla="*/ 1513490 h 2837793"/>
              <a:gd name="connsiteX5" fmla="*/ 1828800 w 4966138"/>
              <a:gd name="connsiteY5" fmla="*/ 1166648 h 2837793"/>
              <a:gd name="connsiteX6" fmla="*/ 1466193 w 4966138"/>
              <a:gd name="connsiteY6" fmla="*/ 851338 h 2837793"/>
              <a:gd name="connsiteX7" fmla="*/ 977462 w 4966138"/>
              <a:gd name="connsiteY7" fmla="*/ 961697 h 2837793"/>
              <a:gd name="connsiteX8" fmla="*/ 488731 w 4966138"/>
              <a:gd name="connsiteY8" fmla="*/ 1592317 h 2837793"/>
              <a:gd name="connsiteX9" fmla="*/ 0 w 4966138"/>
              <a:gd name="connsiteY9" fmla="*/ 2837793 h 2837793"/>
              <a:gd name="connsiteX10" fmla="*/ 0 w 4966138"/>
              <a:gd name="connsiteY10" fmla="*/ 2837793 h 2837793"/>
              <a:gd name="connsiteX11" fmla="*/ 0 w 4966138"/>
              <a:gd name="connsiteY11" fmla="*/ 2837793 h 283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6138" h="2837793">
                <a:moveTo>
                  <a:pt x="4966138" y="0"/>
                </a:moveTo>
                <a:cubicBezTo>
                  <a:pt x="4675789" y="36786"/>
                  <a:pt x="4385441" y="73572"/>
                  <a:pt x="4114800" y="157655"/>
                </a:cubicBezTo>
                <a:cubicBezTo>
                  <a:pt x="3844159" y="241738"/>
                  <a:pt x="3547242" y="341587"/>
                  <a:pt x="3342290" y="504497"/>
                </a:cubicBezTo>
                <a:cubicBezTo>
                  <a:pt x="3137338" y="667407"/>
                  <a:pt x="3024352" y="966952"/>
                  <a:pt x="2885090" y="1135117"/>
                </a:cubicBezTo>
                <a:cubicBezTo>
                  <a:pt x="2745828" y="1303282"/>
                  <a:pt x="2682765" y="1508235"/>
                  <a:pt x="2506717" y="1513490"/>
                </a:cubicBezTo>
                <a:cubicBezTo>
                  <a:pt x="2330669" y="1518745"/>
                  <a:pt x="2002221" y="1277007"/>
                  <a:pt x="1828800" y="1166648"/>
                </a:cubicBezTo>
                <a:cubicBezTo>
                  <a:pt x="1655379" y="1056289"/>
                  <a:pt x="1608083" y="885496"/>
                  <a:pt x="1466193" y="851338"/>
                </a:cubicBezTo>
                <a:cubicBezTo>
                  <a:pt x="1324303" y="817180"/>
                  <a:pt x="1140372" y="838201"/>
                  <a:pt x="977462" y="961697"/>
                </a:cubicBezTo>
                <a:cubicBezTo>
                  <a:pt x="814552" y="1085193"/>
                  <a:pt x="651641" y="1279634"/>
                  <a:pt x="488731" y="1592317"/>
                </a:cubicBezTo>
                <a:cubicBezTo>
                  <a:pt x="325821" y="1905000"/>
                  <a:pt x="0" y="2837793"/>
                  <a:pt x="0" y="2837793"/>
                </a:cubicBezTo>
                <a:lnTo>
                  <a:pt x="0" y="2837793"/>
                </a:lnTo>
                <a:lnTo>
                  <a:pt x="0" y="2837793"/>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96040" y="4057865"/>
            <a:ext cx="1707365" cy="398957"/>
          </a:xfrm>
          <a:custGeom>
            <a:avLst/>
            <a:gdLst>
              <a:gd name="connsiteX0" fmla="*/ 1707365 w 1707365"/>
              <a:gd name="connsiteY0" fmla="*/ 398957 h 398957"/>
              <a:gd name="connsiteX1" fmla="*/ 1502413 w 1707365"/>
              <a:gd name="connsiteY1" fmla="*/ 130944 h 398957"/>
              <a:gd name="connsiteX2" fmla="*/ 903324 w 1707365"/>
              <a:gd name="connsiteY2" fmla="*/ 4819 h 398957"/>
              <a:gd name="connsiteX3" fmla="*/ 115048 w 1707365"/>
              <a:gd name="connsiteY3" fmla="*/ 288599 h 398957"/>
              <a:gd name="connsiteX4" fmla="*/ 20455 w 1707365"/>
              <a:gd name="connsiteY4" fmla="*/ 367426 h 39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365" h="398957">
                <a:moveTo>
                  <a:pt x="1707365" y="398957"/>
                </a:moveTo>
                <a:cubicBezTo>
                  <a:pt x="1671892" y="297795"/>
                  <a:pt x="1636420" y="196634"/>
                  <a:pt x="1502413" y="130944"/>
                </a:cubicBezTo>
                <a:cubicBezTo>
                  <a:pt x="1368406" y="65254"/>
                  <a:pt x="1134551" y="-21457"/>
                  <a:pt x="903324" y="4819"/>
                </a:cubicBezTo>
                <a:cubicBezTo>
                  <a:pt x="672097" y="31095"/>
                  <a:pt x="262193" y="228164"/>
                  <a:pt x="115048" y="288599"/>
                </a:cubicBezTo>
                <a:cubicBezTo>
                  <a:pt x="-32097" y="349033"/>
                  <a:pt x="-5821" y="358229"/>
                  <a:pt x="20455" y="36742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152022"/>
            <a:ext cx="877178" cy="87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flipH="1">
            <a:off x="1624944" y="38862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376422" y="60960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676400" y="2667000"/>
            <a:ext cx="609600" cy="609600"/>
            <a:chOff x="1676400" y="2667000"/>
            <a:chExt cx="609600" cy="609600"/>
          </a:xfrm>
        </p:grpSpPr>
        <p:sp>
          <p:nvSpPr>
            <p:cNvPr id="7" name="Oval 6"/>
            <p:cNvSpPr/>
            <p:nvPr/>
          </p:nvSpPr>
          <p:spPr>
            <a:xfrm>
              <a:off x="1676400" y="26670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949722" y="293238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Arrow Connector 36"/>
          <p:cNvCxnSpPr/>
          <p:nvPr/>
        </p:nvCxnSpPr>
        <p:spPr>
          <a:xfrm flipH="1" flipV="1">
            <a:off x="3097935" y="4741479"/>
            <a:ext cx="454562" cy="6693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562600" y="2475187"/>
            <a:ext cx="609600" cy="609600"/>
            <a:chOff x="1676400" y="2667000"/>
            <a:chExt cx="609600" cy="609600"/>
          </a:xfrm>
        </p:grpSpPr>
        <p:sp>
          <p:nvSpPr>
            <p:cNvPr id="41" name="Oval 40"/>
            <p:cNvSpPr/>
            <p:nvPr/>
          </p:nvSpPr>
          <p:spPr>
            <a:xfrm>
              <a:off x="1676400" y="26670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949722" y="293238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968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4B2F2-34A7-4DC8-84C7-5C41869A51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0E7FBB-9C94-4086-B5A4-A807663632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DC5EA83-4A5A-4545-AB7F-91ADB64C4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a:prstGeom prst="rect">
            <a:avLst/>
          </a:prstGeom>
        </p:spPr>
      </p:pic>
    </p:spTree>
    <p:extLst>
      <p:ext uri="{BB962C8B-B14F-4D97-AF65-F5344CB8AC3E}">
        <p14:creationId xmlns:p14="http://schemas.microsoft.com/office/powerpoint/2010/main" val="1369356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4" name="Content Placeholder 3"/>
          <p:cNvSpPr>
            <a:spLocks noGrp="1"/>
          </p:cNvSpPr>
          <p:nvPr>
            <p:ph idx="1"/>
          </p:nvPr>
        </p:nvSpPr>
        <p:spPr>
          <a:xfrm>
            <a:off x="457200" y="1600200"/>
            <a:ext cx="7488076" cy="4525963"/>
          </a:xfrm>
        </p:spPr>
        <p:txBody>
          <a:bodyPr>
            <a:normAutofit lnSpcReduction="10000"/>
          </a:bodyPr>
          <a:lstStyle/>
          <a:p>
            <a:r>
              <a:rPr lang="en-US" dirty="0"/>
              <a:t>Rarity of strong downslope wind events tied to infrequent “correct” alignment of large-scale AC </a:t>
            </a:r>
            <a:r>
              <a:rPr lang="en-US" dirty="0" err="1"/>
              <a:t>Rossby</a:t>
            </a:r>
            <a:r>
              <a:rPr lang="en-US" dirty="0"/>
              <a:t> wave breaking events?</a:t>
            </a:r>
          </a:p>
          <a:p>
            <a:r>
              <a:rPr lang="en-US" dirty="0"/>
              <a:t>Small flow acceleration downstream of crest</a:t>
            </a:r>
          </a:p>
          <a:p>
            <a:r>
              <a:rPr lang="en-US" dirty="0"/>
              <a:t>Rare </a:t>
            </a:r>
            <a:r>
              <a:rPr lang="en-US" dirty="0" err="1"/>
              <a:t>sonde</a:t>
            </a:r>
            <a:r>
              <a:rPr lang="en-US" dirty="0"/>
              <a:t> ascent through strong rotor</a:t>
            </a:r>
          </a:p>
          <a:p>
            <a:r>
              <a:rPr lang="en-US" dirty="0"/>
              <a:t>Engineering standards for signs should be enforced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301" t="22493" r="34350" b="18970"/>
          <a:stretch/>
        </p:blipFill>
        <p:spPr>
          <a:xfrm>
            <a:off x="7945276" y="576407"/>
            <a:ext cx="1198724" cy="1532098"/>
          </a:xfrm>
          <a:prstGeom prst="rect">
            <a:avLst/>
          </a:prstGeom>
        </p:spPr>
      </p:pic>
    </p:spTree>
    <p:extLst>
      <p:ext uri="{BB962C8B-B14F-4D97-AF65-F5344CB8AC3E}">
        <p14:creationId xmlns:p14="http://schemas.microsoft.com/office/powerpoint/2010/main" val="38586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02695"/>
          </a:xfrm>
        </p:spPr>
        <p:txBody>
          <a:bodyPr>
            <a:normAutofit fontScale="90000"/>
          </a:bodyPr>
          <a:lstStyle/>
          <a:p>
            <a:r>
              <a:rPr lang="en-US" sz="3200" dirty="0"/>
              <a:t>Final Points</a:t>
            </a:r>
          </a:p>
        </p:txBody>
      </p:sp>
      <p:sp>
        <p:nvSpPr>
          <p:cNvPr id="2" name="Content Placeholder 1"/>
          <p:cNvSpPr>
            <a:spLocks noGrp="1"/>
          </p:cNvSpPr>
          <p:nvPr>
            <p:ph idx="1"/>
          </p:nvPr>
        </p:nvSpPr>
        <p:spPr>
          <a:xfrm>
            <a:off x="457200" y="838200"/>
            <a:ext cx="8382000" cy="4772772"/>
          </a:xfrm>
        </p:spPr>
        <p:txBody>
          <a:bodyPr>
            <a:noAutofit/>
          </a:bodyPr>
          <a:lstStyle/>
          <a:p>
            <a:r>
              <a:rPr lang="en-US" sz="2400" dirty="0"/>
              <a:t>Deterministic WRF mesoscale forecasts tend to have high false alarm rate for Wasatch windstorms </a:t>
            </a:r>
          </a:p>
          <a:p>
            <a:r>
              <a:rPr lang="en-US" sz="2400" dirty="0"/>
              <a:t>WRF ensembles generated from GEFS/R2 </a:t>
            </a:r>
            <a:r>
              <a:rPr lang="en-US" sz="2400" dirty="0" err="1"/>
              <a:t>hindcasts</a:t>
            </a:r>
            <a:r>
              <a:rPr lang="en-US" sz="2400" dirty="0"/>
              <a:t> captured synoptic-scale circulation and tendency for downslope windstorms at lead times up to ~100 h</a:t>
            </a:r>
          </a:p>
          <a:p>
            <a:r>
              <a:rPr lang="en-US" sz="2400" dirty="0"/>
              <a:t>WRF ensembles exhibit low uncertainty upstream and high uncertainty downstream of Wasatch Front</a:t>
            </a:r>
          </a:p>
          <a:p>
            <a:r>
              <a:rPr lang="en-US" sz="2400" dirty="0"/>
              <a:t>Even if GEFS/R2 10 member ensembles are </a:t>
            </a:r>
            <a:r>
              <a:rPr lang="en-US" sz="2400" dirty="0" err="1"/>
              <a:t>underdispersive</a:t>
            </a:r>
            <a:r>
              <a:rPr lang="en-US" sz="2400" dirty="0"/>
              <a:t>, tendency for higher certainty in breaking </a:t>
            </a:r>
            <a:r>
              <a:rPr lang="en-US" sz="2400" dirty="0" err="1"/>
              <a:t>Rossby</a:t>
            </a:r>
            <a:r>
              <a:rPr lang="en-US" sz="2400" dirty="0"/>
              <a:t> waves may limit error growth in Wasatch region</a:t>
            </a:r>
          </a:p>
        </p:txBody>
      </p:sp>
    </p:spTree>
    <p:extLst>
      <p:ext uri="{BB962C8B-B14F-4D97-AF65-F5344CB8AC3E}">
        <p14:creationId xmlns:p14="http://schemas.microsoft.com/office/powerpoint/2010/main" val="1434746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28A8-F42B-49D6-A149-BE957D4A6F7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E177AEC-AB5A-45CE-B649-7F336A5BC0F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931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ECC0-0868-4624-99F1-6B69FFD4261B}"/>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3E79C909-F414-4FD1-B219-99FF570436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46777"/>
            <a:ext cx="6791111" cy="516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40784"/>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14443</TotalTime>
  <Words>1662</Words>
  <Application>Microsoft Office PowerPoint</Application>
  <PresentationFormat>On-screen Show (4:3)</PresentationFormat>
  <Paragraphs>184</Paragraphs>
  <Slides>82</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82</vt:i4>
      </vt:variant>
    </vt:vector>
  </HeadingPairs>
  <TitlesOfParts>
    <vt:vector size="97" baseType="lpstr">
      <vt:lpstr>Arial</vt:lpstr>
      <vt:lpstr>Calibri</vt:lpstr>
      <vt:lpstr>Cambria Math</vt:lpstr>
      <vt:lpstr>Century Gothic</vt:lpstr>
      <vt:lpstr>Corbel</vt:lpstr>
      <vt:lpstr>Helvetica Neue</vt:lpstr>
      <vt:lpstr>Helvetica Neue Light</vt:lpstr>
      <vt:lpstr>Helvetica Neue Medium</vt:lpstr>
      <vt:lpstr>Wingdings</vt:lpstr>
      <vt:lpstr>Office Theme</vt:lpstr>
      <vt:lpstr>1_Office Theme</vt:lpstr>
      <vt:lpstr>2_Office Theme</vt:lpstr>
      <vt:lpstr>3_Office Theme</vt:lpstr>
      <vt:lpstr>4_Office Theme</vt:lpstr>
      <vt:lpstr>Parallax</vt:lpstr>
      <vt:lpstr>ATMOS 6010 September 10,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Launching Rawinsondes</vt:lpstr>
      <vt:lpstr>MTMET site</vt:lpstr>
      <vt:lpstr>Tuesday’s launch</vt:lpstr>
      <vt:lpstr>Tuesday’s launch</vt:lpstr>
      <vt:lpstr>PowerPoint Presentation</vt:lpstr>
      <vt:lpstr>Sebastian’s lidar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Chasing the Wind: The December 1, 2011 Downslope Windstorm</vt:lpstr>
      <vt:lpstr>Outline</vt:lpstr>
      <vt:lpstr>Complementary and Competing Theories</vt:lpstr>
      <vt:lpstr>AMS Glossary</vt:lpstr>
      <vt:lpstr>Two complementary theories  for downslope wind storms</vt:lpstr>
      <vt:lpstr>December 1, 2011 Windstorm</vt:lpstr>
      <vt:lpstr>WFO SLC WRF Forecast</vt:lpstr>
      <vt:lpstr>Reinecke and Durran (2009)</vt:lpstr>
      <vt:lpstr>Predictability of 1 December 2011 Windstorm?</vt:lpstr>
      <vt:lpstr>PowerPoint Presentation</vt:lpstr>
      <vt:lpstr>Areas affected by Wasatch downslope windstorms (Horel et al. 2002, BAMS)</vt:lpstr>
      <vt:lpstr>Downslope Climatology</vt:lpstr>
      <vt:lpstr>PowerPoint Presentation</vt:lpstr>
      <vt:lpstr>Anticyclonic Rossby wave breaking events</vt:lpstr>
      <vt:lpstr>1 December 2011</vt:lpstr>
      <vt:lpstr>What is Important?</vt:lpstr>
      <vt:lpstr>〖Fr〗^2= KE/PE = U^2/N^2 〖h_t^ 〗^2</vt:lpstr>
      <vt:lpstr>Shallow water approximation</vt:lpstr>
      <vt:lpstr>(1-〖Fr〗^2) ∂D/∂x = - (∂h_t)/∂x </vt:lpstr>
      <vt:lpstr>(1-〖Fr〗^2) ∂D/∂x = - (∂h_t)/∂x </vt:lpstr>
      <vt:lpstr>(1-〖Fr〗^2) ∂D/∂x = - (∂h_t)/∂x </vt:lpstr>
      <vt:lpstr>Other factors</vt:lpstr>
      <vt:lpstr>Hydraulic Jump Conceptual Model for Wasatch</vt:lpstr>
      <vt:lpstr>PowerPoint Presentation</vt:lpstr>
      <vt:lpstr>Go Decision  Wed Nov. 30</vt:lpstr>
      <vt:lpstr>Defining Science Questions Before the Event</vt:lpstr>
      <vt:lpstr>PowerPoint Presentation</vt:lpstr>
      <vt:lpstr>NWS SLC Storm Summary</vt:lpstr>
      <vt:lpstr>Interesting Characteristics of Event</vt:lpstr>
      <vt:lpstr>PowerPoint Presentation</vt:lpstr>
      <vt:lpstr>PowerPoint Presentation</vt:lpstr>
      <vt:lpstr>PowerPoint Presentation</vt:lpstr>
      <vt:lpstr>PowerPoint Presentation</vt:lpstr>
      <vt:lpstr>Centerville: 102 mph gust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Mouth of Weber Canyon Utah Wind Energy Tall Tower</vt:lpstr>
      <vt:lpstr>Wind Speed: Mouth of Weber Tall Tower</vt:lpstr>
      <vt:lpstr>PowerPoint Presentation</vt:lpstr>
      <vt:lpstr>PowerPoint Presentation</vt:lpstr>
      <vt:lpstr>PowerPoint Presentation</vt:lpstr>
      <vt:lpstr>Rotor Clouds</vt:lpstr>
      <vt:lpstr>Rotor clouds</vt:lpstr>
      <vt:lpstr>Rotor clouds</vt:lpstr>
      <vt:lpstr>Stab at what was happening</vt:lpstr>
      <vt:lpstr>Summary</vt:lpstr>
      <vt:lpstr>Final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Horel</dc:creator>
  <cp:lastModifiedBy>John Horel</cp:lastModifiedBy>
  <cp:revision>185</cp:revision>
  <dcterms:created xsi:type="dcterms:W3CDTF">2011-12-02T02:28:36Z</dcterms:created>
  <dcterms:modified xsi:type="dcterms:W3CDTF">2020-10-07T20:44:36Z</dcterms:modified>
</cp:coreProperties>
</file>